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8.xml" ContentType="application/vnd.openxmlformats-officedocument.presentationml.notesSlide+xml"/>
  <Override PartName="/ppt/charts/chart2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9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2.xml" ContentType="application/vnd.openxmlformats-officedocument.presentationml.notesSlide+xml"/>
  <Override PartName="/ppt/charts/chart3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33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33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36.xml" ContentType="application/vnd.openxmlformats-officedocument.presentationml.notesSlide+xml"/>
  <Override PartName="/ppt/charts/chart34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37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37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40.xml" ContentType="application/vnd.openxmlformats-officedocument.presentationml.notesSlide+xml"/>
  <Override PartName="/ppt/charts/chart38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41.xml" ContentType="application/vnd.openxmlformats-officedocument.presentationml.notesSlid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41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44.xml" ContentType="application/vnd.openxmlformats-officedocument.presentationml.notesSlide+xml"/>
  <Override PartName="/ppt/charts/chart42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45.xml" ContentType="application/vnd.openxmlformats-officedocument.presentationml.notesSl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4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48.xml" ContentType="application/vnd.openxmlformats-officedocument.presentationml.notesSlide+xml"/>
  <Override PartName="/ppt/charts/chart4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49.xml" ContentType="application/vnd.openxmlformats-officedocument.presentationml.notesSlide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4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52.xml" ContentType="application/vnd.openxmlformats-officedocument.presentationml.notesSlide+xml"/>
  <Override PartName="/ppt/charts/chart50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53.xml" ContentType="application/vnd.openxmlformats-officedocument.presentationml.notesSlide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rts/chart53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56.xml" ContentType="application/vnd.openxmlformats-officedocument.presentationml.notesSlide+xml"/>
  <Override PartName="/ppt/charts/chart54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57.xml" ContentType="application/vnd.openxmlformats-officedocument.presentationml.notesSlide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charts/chart57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60.xml" ContentType="application/vnd.openxmlformats-officedocument.presentationml.notesSlide+xml"/>
  <Override PartName="/ppt/charts/chart58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61.xml" ContentType="application/vnd.openxmlformats-officedocument.presentationml.notesSlide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charts/chart61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64.xml" ContentType="application/vnd.openxmlformats-officedocument.presentationml.notesSlide+xml"/>
  <Override PartName="/ppt/charts/chart62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65.xml" ContentType="application/vnd.openxmlformats-officedocument.presentationml.notesSlide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charts/chart6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68.xml" ContentType="application/vnd.openxmlformats-officedocument.presentationml.notesSlide+xml"/>
  <Override PartName="/ppt/charts/chart6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69.xml" ContentType="application/vnd.openxmlformats-officedocument.presentationml.notesSlide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notesSlides/notesSlide70.xml" ContentType="application/vnd.openxmlformats-officedocument.presentationml.notesSlide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94"/>
  </p:notesMasterIdLst>
  <p:sldIdLst>
    <p:sldId id="256" r:id="rId2"/>
    <p:sldId id="663" r:id="rId3"/>
    <p:sldId id="680" r:id="rId4"/>
    <p:sldId id="570" r:id="rId5"/>
    <p:sldId id="640" r:id="rId6"/>
    <p:sldId id="556" r:id="rId7"/>
    <p:sldId id="900" r:id="rId8"/>
    <p:sldId id="901" r:id="rId9"/>
    <p:sldId id="737" r:id="rId10"/>
    <p:sldId id="738" r:id="rId11"/>
    <p:sldId id="884" r:id="rId12"/>
    <p:sldId id="902" r:id="rId13"/>
    <p:sldId id="903" r:id="rId14"/>
    <p:sldId id="743" r:id="rId15"/>
    <p:sldId id="745" r:id="rId16"/>
    <p:sldId id="885" r:id="rId17"/>
    <p:sldId id="904" r:id="rId18"/>
    <p:sldId id="905" r:id="rId19"/>
    <p:sldId id="906" r:id="rId20"/>
    <p:sldId id="752" r:id="rId21"/>
    <p:sldId id="886" r:id="rId22"/>
    <p:sldId id="907" r:id="rId23"/>
    <p:sldId id="908" r:id="rId24"/>
    <p:sldId id="909" r:id="rId25"/>
    <p:sldId id="759" r:id="rId26"/>
    <p:sldId id="887" r:id="rId27"/>
    <p:sldId id="910" r:id="rId28"/>
    <p:sldId id="911" r:id="rId29"/>
    <p:sldId id="912" r:id="rId30"/>
    <p:sldId id="766" r:id="rId31"/>
    <p:sldId id="888" r:id="rId32"/>
    <p:sldId id="913" r:id="rId33"/>
    <p:sldId id="914" r:id="rId34"/>
    <p:sldId id="949" r:id="rId35"/>
    <p:sldId id="773" r:id="rId36"/>
    <p:sldId id="889" r:id="rId37"/>
    <p:sldId id="916" r:id="rId38"/>
    <p:sldId id="917" r:id="rId39"/>
    <p:sldId id="950" r:id="rId40"/>
    <p:sldId id="781" r:id="rId41"/>
    <p:sldId id="890" r:id="rId42"/>
    <p:sldId id="919" r:id="rId43"/>
    <p:sldId id="920" r:id="rId44"/>
    <p:sldId id="951" r:id="rId45"/>
    <p:sldId id="788" r:id="rId46"/>
    <p:sldId id="891" r:id="rId47"/>
    <p:sldId id="922" r:id="rId48"/>
    <p:sldId id="923" r:id="rId49"/>
    <p:sldId id="952" r:id="rId50"/>
    <p:sldId id="795" r:id="rId51"/>
    <p:sldId id="892" r:id="rId52"/>
    <p:sldId id="925" r:id="rId53"/>
    <p:sldId id="926" r:id="rId54"/>
    <p:sldId id="953" r:id="rId55"/>
    <p:sldId id="883" r:id="rId56"/>
    <p:sldId id="893" r:id="rId57"/>
    <p:sldId id="928" r:id="rId58"/>
    <p:sldId id="929" r:id="rId59"/>
    <p:sldId id="954" r:id="rId60"/>
    <p:sldId id="809" r:id="rId61"/>
    <p:sldId id="894" r:id="rId62"/>
    <p:sldId id="931" r:id="rId63"/>
    <p:sldId id="932" r:id="rId64"/>
    <p:sldId id="955" r:id="rId65"/>
    <p:sldId id="816" r:id="rId66"/>
    <p:sldId id="895" r:id="rId67"/>
    <p:sldId id="934" r:id="rId68"/>
    <p:sldId id="935" r:id="rId69"/>
    <p:sldId id="956" r:id="rId70"/>
    <p:sldId id="823" r:id="rId71"/>
    <p:sldId id="896" r:id="rId72"/>
    <p:sldId id="937" r:id="rId73"/>
    <p:sldId id="938" r:id="rId74"/>
    <p:sldId id="957" r:id="rId75"/>
    <p:sldId id="830" r:id="rId76"/>
    <p:sldId id="897" r:id="rId77"/>
    <p:sldId id="940" r:id="rId78"/>
    <p:sldId id="941" r:id="rId79"/>
    <p:sldId id="958" r:id="rId80"/>
    <p:sldId id="837" r:id="rId81"/>
    <p:sldId id="898" r:id="rId82"/>
    <p:sldId id="943" r:id="rId83"/>
    <p:sldId id="944" r:id="rId84"/>
    <p:sldId id="959" r:id="rId85"/>
    <p:sldId id="844" r:id="rId86"/>
    <p:sldId id="899" r:id="rId87"/>
    <p:sldId id="946" r:id="rId88"/>
    <p:sldId id="947" r:id="rId89"/>
    <p:sldId id="960" r:id="rId90"/>
    <p:sldId id="571" r:id="rId91"/>
    <p:sldId id="705" r:id="rId92"/>
    <p:sldId id="641" r:id="rId9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1" userDrawn="1">
          <p15:clr>
            <a:srgbClr val="A4A3A4"/>
          </p15:clr>
        </p15:guide>
        <p15:guide id="2" pos="69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ra" initials="K" lastIdx="2" clrIdx="0">
    <p:extLst/>
  </p:cmAuthor>
  <p:cmAuthor id="2" name="Firmowy" initials="F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99CCFF"/>
    <a:srgbClr val="C00000"/>
    <a:srgbClr val="BABABA"/>
    <a:srgbClr val="6699FF"/>
    <a:srgbClr val="CC99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614" autoAdjust="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>
        <p:guide orient="horz" pos="2591"/>
        <p:guide pos="69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m.trojanowska\Desktop\Milena\projekty\Walentynki\open_ko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81322844002009"/>
          <c:y val="2.5720543441758528E-2"/>
          <c:w val="0.63956951861658407"/>
          <c:h val="0.8343408653313585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 Tak, sama rozpoczęłam tę rozmowę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Nadczynnosc tarczycy total</c:v>
                </c:pt>
                <c:pt idx="1">
                  <c:v>Rak piersi total</c:v>
                </c:pt>
                <c:pt idx="2">
                  <c:v>Rak szyjki macicy total</c:v>
                </c:pt>
                <c:pt idx="3">
                  <c:v>Choroby przenoszone droga płciową total</c:v>
                </c:pt>
                <c:pt idx="4">
                  <c:v>Miesniak macicy total</c:v>
                </c:pt>
              </c:strCache>
            </c:strRef>
          </c:cat>
          <c:val>
            <c:numRef>
              <c:f>Arkusz1!$B$2:$B$6</c:f>
              <c:numCache>
                <c:formatCode>0.0</c:formatCode>
                <c:ptCount val="5"/>
                <c:pt idx="0">
                  <c:v>21.7</c:v>
                </c:pt>
                <c:pt idx="1">
                  <c:v>20.3</c:v>
                </c:pt>
                <c:pt idx="2">
                  <c:v>16.100000000000001</c:v>
                </c:pt>
                <c:pt idx="3">
                  <c:v>13.1</c:v>
                </c:pt>
                <c:pt idx="4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C8-405F-88D5-A8748956E35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Tak, lekarz rozpoczął rozmowę na ten temat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Nadczynnosc tarczycy total</c:v>
                </c:pt>
                <c:pt idx="1">
                  <c:v>Rak piersi total</c:v>
                </c:pt>
                <c:pt idx="2">
                  <c:v>Rak szyjki macicy total</c:v>
                </c:pt>
                <c:pt idx="3">
                  <c:v>Choroby przenoszone droga płciową total</c:v>
                </c:pt>
                <c:pt idx="4">
                  <c:v>Miesniak macicy total</c:v>
                </c:pt>
              </c:strCache>
            </c:strRef>
          </c:cat>
          <c:val>
            <c:numRef>
              <c:f>Arkusz1!$C$2:$C$6</c:f>
              <c:numCache>
                <c:formatCode>0.0</c:formatCode>
                <c:ptCount val="5"/>
                <c:pt idx="0">
                  <c:v>21.2</c:v>
                </c:pt>
                <c:pt idx="1">
                  <c:v>27.5</c:v>
                </c:pt>
                <c:pt idx="2">
                  <c:v>29.7</c:v>
                </c:pt>
                <c:pt idx="3">
                  <c:v>21.6</c:v>
                </c:pt>
                <c:pt idx="4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C8-405F-88D5-A8748956E35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 Próbowałam podjąć rozmowę, ale lekarz nie  kontynuował jej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Nadczynnosc tarczycy total</c:v>
                </c:pt>
                <c:pt idx="1">
                  <c:v>Rak piersi total</c:v>
                </c:pt>
                <c:pt idx="2">
                  <c:v>Rak szyjki macicy total</c:v>
                </c:pt>
                <c:pt idx="3">
                  <c:v>Choroby przenoszone droga płciową total</c:v>
                </c:pt>
                <c:pt idx="4">
                  <c:v>Miesniak macicy total</c:v>
                </c:pt>
              </c:strCache>
            </c:strRef>
          </c:cat>
          <c:val>
            <c:numRef>
              <c:f>Arkusz1!$D$2:$D$6</c:f>
              <c:numCache>
                <c:formatCode>0.0</c:formatCode>
                <c:ptCount val="5"/>
                <c:pt idx="0">
                  <c:v>5.5</c:v>
                </c:pt>
                <c:pt idx="1">
                  <c:v>5</c:v>
                </c:pt>
                <c:pt idx="2">
                  <c:v>4.7</c:v>
                </c:pt>
                <c:pt idx="3">
                  <c:v>4.4000000000000004</c:v>
                </c:pt>
                <c:pt idx="4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C8-405F-88D5-A8748956E354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Nie, nigdy nie rozmawiałam z ginekologiem na ten temat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Nadczynnosc tarczycy total</c:v>
                </c:pt>
                <c:pt idx="1">
                  <c:v>Rak piersi total</c:v>
                </c:pt>
                <c:pt idx="2">
                  <c:v>Rak szyjki macicy total</c:v>
                </c:pt>
                <c:pt idx="3">
                  <c:v>Choroby przenoszone droga płciową total</c:v>
                </c:pt>
                <c:pt idx="4">
                  <c:v>Miesniak macicy total</c:v>
                </c:pt>
              </c:strCache>
            </c:strRef>
          </c:cat>
          <c:val>
            <c:numRef>
              <c:f>Arkusz1!$E$2:$E$6</c:f>
              <c:numCache>
                <c:formatCode>0.0</c:formatCode>
                <c:ptCount val="5"/>
                <c:pt idx="0">
                  <c:v>51.7</c:v>
                </c:pt>
                <c:pt idx="1">
                  <c:v>47.2</c:v>
                </c:pt>
                <c:pt idx="2">
                  <c:v>49.5</c:v>
                </c:pt>
                <c:pt idx="3">
                  <c:v>60.8</c:v>
                </c:pt>
                <c:pt idx="4">
                  <c:v>63.7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C8-405F-88D5-A8748956E3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86997816"/>
        <c:axId val="210053752"/>
      </c:barChart>
      <c:catAx>
        <c:axId val="8699781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10053752"/>
        <c:crosses val="autoZero"/>
        <c:auto val="1"/>
        <c:lblAlgn val="ctr"/>
        <c:lblOffset val="100"/>
        <c:noMultiLvlLbl val="0"/>
      </c:catAx>
      <c:valAx>
        <c:axId val="21005375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6997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343217730199786"/>
          <c:w val="1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4015488960162"/>
          <c:y val="0.11557732410757929"/>
          <c:w val="0.44655783572708518"/>
          <c:h val="0.7884953306347604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Wystapienie u kobiety mięsniaka macicy może spowodować problemy z zajsciem w ciążę wojewodztwo</c:v>
                </c:pt>
                <c:pt idx="1">
                  <c:v>Wystapienie u kobiety mięsniaka macicy może spowodować problemy z zajsciem w ciążę total</c:v>
                </c:pt>
                <c:pt idx="2">
                  <c:v>Mięsniak macicy to nowotwór niezłośliwy wojewodztwo</c:v>
                </c:pt>
                <c:pt idx="3">
                  <c:v>Mięsniak macicy to nowotwór niezłosliwy total</c:v>
                </c:pt>
                <c:pt idx="4">
                  <c:v>Rozmawiam/rozmawiałam ze swoja matką o kwestiach związanych ze zdrowiem ginekologicznym wojewodztwo</c:v>
                </c:pt>
                <c:pt idx="5">
                  <c:v>Rozmawiam/rozmawiałam ze swoja matką o kwestiach związanych ze zdrowiem ginekologicznym total</c:v>
                </c:pt>
                <c:pt idx="6">
                  <c:v>Wiem czym jest mięsniak macicy i badam się w tym kierunku wojewodztwo</c:v>
                </c:pt>
                <c:pt idx="7">
                  <c:v>Wiem czym jest mięsniak macicy i badam się w tym kierunku total</c:v>
                </c:pt>
                <c:pt idx="8">
                  <c:v>mam w swoim blizszym otoczeniu lub w dalszym kogoś kto miała/ma mięśniaka macicy wojewodztwo</c:v>
                </c:pt>
                <c:pt idx="9">
                  <c:v>mam w swoim blizszym otoczeniu lub w dalszym kogoś kto miała/ma mięśniaka macicy total</c:v>
                </c:pt>
                <c:pt idx="10">
                  <c:v>Mój ginekolog rozmawiał/a ze mną przynajmniej raz o mięsniakach macicy wojewodztwo</c:v>
                </c:pt>
                <c:pt idx="11">
                  <c:v>Mój ginekolog rozmawiał/a ze mną przynajmniej raz o mięsniakach macicy total</c:v>
                </c:pt>
                <c:pt idx="12">
                  <c:v>Mięsniak macicy to nowotwór złosliwy województwo</c:v>
                </c:pt>
                <c:pt idx="13">
                  <c:v>Mięsniak macicy to nowotwór złosliwy total</c:v>
                </c:pt>
              </c:strCache>
            </c:strRef>
          </c:cat>
          <c:val>
            <c:numRef>
              <c:f>Arkusz1!$B$2:$B$15</c:f>
              <c:numCache>
                <c:formatCode>0.0</c:formatCode>
                <c:ptCount val="14"/>
                <c:pt idx="0">
                  <c:v>85.5421686746988</c:v>
                </c:pt>
                <c:pt idx="1">
                  <c:v>86.204744069912607</c:v>
                </c:pt>
                <c:pt idx="2">
                  <c:v>60.24096385542169</c:v>
                </c:pt>
                <c:pt idx="3">
                  <c:v>55.680399500624219</c:v>
                </c:pt>
                <c:pt idx="4">
                  <c:v>50.602409638554214</c:v>
                </c:pt>
                <c:pt idx="5">
                  <c:v>54.68164794007491</c:v>
                </c:pt>
                <c:pt idx="6">
                  <c:v>43.975903614457835</c:v>
                </c:pt>
                <c:pt idx="7">
                  <c:v>46.660424469413236</c:v>
                </c:pt>
                <c:pt idx="8">
                  <c:v>42.168674698795179</c:v>
                </c:pt>
                <c:pt idx="9">
                  <c:v>39.481897627965047</c:v>
                </c:pt>
                <c:pt idx="10">
                  <c:v>38.554216867469883</c:v>
                </c:pt>
                <c:pt idx="11">
                  <c:v>40.074906367041201</c:v>
                </c:pt>
                <c:pt idx="12">
                  <c:v>33.734939759036145</c:v>
                </c:pt>
                <c:pt idx="13">
                  <c:v>37.078651685393261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1-4ED2-B2A5-D0555A7D623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FAŁSZ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Wystapienie u kobiety mięsniaka macicy może spowodować problemy z zajsciem w ciążę wojewodztwo</c:v>
                </c:pt>
                <c:pt idx="1">
                  <c:v>Wystapienie u kobiety mięsniaka macicy może spowodować problemy z zajsciem w ciążę total</c:v>
                </c:pt>
                <c:pt idx="2">
                  <c:v>Mięsniak macicy to nowotwór niezłośliwy wojewodztwo</c:v>
                </c:pt>
                <c:pt idx="3">
                  <c:v>Mięsniak macicy to nowotwór niezłosliwy total</c:v>
                </c:pt>
                <c:pt idx="4">
                  <c:v>Rozmawiam/rozmawiałam ze swoja matką o kwestiach związanych ze zdrowiem ginekologicznym wojewodztwo</c:v>
                </c:pt>
                <c:pt idx="5">
                  <c:v>Rozmawiam/rozmawiałam ze swoja matką o kwestiach związanych ze zdrowiem ginekologicznym total</c:v>
                </c:pt>
                <c:pt idx="6">
                  <c:v>Wiem czym jest mięsniak macicy i badam się w tym kierunku wojewodztwo</c:v>
                </c:pt>
                <c:pt idx="7">
                  <c:v>Wiem czym jest mięsniak macicy i badam się w tym kierunku total</c:v>
                </c:pt>
                <c:pt idx="8">
                  <c:v>mam w swoim blizszym otoczeniu lub w dalszym kogoś kto miała/ma mięśniaka macicy wojewodztwo</c:v>
                </c:pt>
                <c:pt idx="9">
                  <c:v>mam w swoim blizszym otoczeniu lub w dalszym kogoś kto miała/ma mięśniaka macicy total</c:v>
                </c:pt>
                <c:pt idx="10">
                  <c:v>Mój ginekolog rozmawiał/a ze mną przynajmniej raz o mięsniakach macicy wojewodztwo</c:v>
                </c:pt>
                <c:pt idx="11">
                  <c:v>Mój ginekolog rozmawiał/a ze mną przynajmniej raz o mięsniakach macicy total</c:v>
                </c:pt>
                <c:pt idx="12">
                  <c:v>Mięsniak macicy to nowotwór złosliwy województwo</c:v>
                </c:pt>
                <c:pt idx="13">
                  <c:v>Mięsniak macicy to nowotwór złosliwy total</c:v>
                </c:pt>
              </c:strCache>
            </c:strRef>
          </c:cat>
          <c:val>
            <c:numRef>
              <c:f>Arkusz1!$C$2:$C$15</c:f>
              <c:numCache>
                <c:formatCode>0.0</c:formatCode>
                <c:ptCount val="14"/>
                <c:pt idx="0">
                  <c:v>14.457831325301203</c:v>
                </c:pt>
                <c:pt idx="1">
                  <c:v>13.795255930087391</c:v>
                </c:pt>
                <c:pt idx="2">
                  <c:v>39.75903614457831</c:v>
                </c:pt>
                <c:pt idx="3">
                  <c:v>44.319600499375781</c:v>
                </c:pt>
                <c:pt idx="4">
                  <c:v>49.397590361445786</c:v>
                </c:pt>
                <c:pt idx="5">
                  <c:v>45.318352059925097</c:v>
                </c:pt>
                <c:pt idx="6">
                  <c:v>56.024096385542165</c:v>
                </c:pt>
                <c:pt idx="7">
                  <c:v>53.339575530586771</c:v>
                </c:pt>
                <c:pt idx="8">
                  <c:v>57.831325301204814</c:v>
                </c:pt>
                <c:pt idx="9">
                  <c:v>60.518102372034953</c:v>
                </c:pt>
                <c:pt idx="10">
                  <c:v>61.445783132530117</c:v>
                </c:pt>
                <c:pt idx="11">
                  <c:v>59.925093632958806</c:v>
                </c:pt>
                <c:pt idx="12">
                  <c:v>66.265060240963862</c:v>
                </c:pt>
                <c:pt idx="13">
                  <c:v>62.921348314606739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B1-4ED2-B2A5-D0555A7D62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89470496"/>
        <c:axId val="87583576"/>
      </c:barChart>
      <c:catAx>
        <c:axId val="8947049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7583576"/>
        <c:crosses val="autoZero"/>
        <c:auto val="1"/>
        <c:lblAlgn val="ctr"/>
        <c:lblOffset val="100"/>
        <c:noMultiLvlLbl val="0"/>
      </c:catAx>
      <c:valAx>
        <c:axId val="8758357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947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933387886614098"/>
          <c:y val="0.88831754740225399"/>
          <c:w val="0.51751260877289762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059286707"/>
          <c:y val="0"/>
          <c:w val="0.45778837544228718"/>
          <c:h val="0.8076725547000935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Województwo kujawsko-pomorskie [N=160]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Krwawienie, krwotoki</c:v>
                </c:pt>
                <c:pt idx="1">
                  <c:v>Ból</c:v>
                </c:pt>
                <c:pt idx="2">
                  <c:v>Nie wiem / trudno powiedzieć</c:v>
                </c:pt>
                <c:pt idx="3">
                  <c:v>Ból w podbrzuszu</c:v>
                </c:pt>
                <c:pt idx="4">
                  <c:v>Zaburzenia miesiączkowania (brak miesiączki, niegularne miesiączki)</c:v>
                </c:pt>
                <c:pt idx="5">
                  <c:v>Obfite miesiączki, krwawienia</c:v>
                </c:pt>
                <c:pt idx="6">
                  <c:v>Upławy, plamienia</c:v>
                </c:pt>
                <c:pt idx="7">
                  <c:v>Ból brzucha</c:v>
                </c:pt>
              </c:strCache>
            </c:strRef>
          </c:cat>
          <c:val>
            <c:numRef>
              <c:f>Arkusz1!$B$2:$B$9</c:f>
              <c:numCache>
                <c:formatCode>0</c:formatCode>
                <c:ptCount val="8"/>
                <c:pt idx="0">
                  <c:v>16.25</c:v>
                </c:pt>
                <c:pt idx="1">
                  <c:v>27.500000000000004</c:v>
                </c:pt>
                <c:pt idx="2">
                  <c:v>19.375</c:v>
                </c:pt>
                <c:pt idx="3">
                  <c:v>13.750000000000002</c:v>
                </c:pt>
                <c:pt idx="4">
                  <c:v>18.125</c:v>
                </c:pt>
                <c:pt idx="5">
                  <c:v>15.625</c:v>
                </c:pt>
                <c:pt idx="6">
                  <c:v>10</c:v>
                </c:pt>
                <c:pt idx="7">
                  <c:v>6.8750000000000009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4B-4E50-B4EE-F78EE102CA25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Total [N=3008]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C4B-4E50-B4EE-F78EE102CA2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4B-4E50-B4EE-F78EE102CA2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C4B-4E50-B4EE-F78EE102CA2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C4B-4E50-B4EE-F78EE102CA25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C4B-4E50-B4EE-F78EE102CA2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C4B-4E50-B4EE-F78EE102CA2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Krwawienie, krwotoki</c:v>
                </c:pt>
                <c:pt idx="1">
                  <c:v>Ból</c:v>
                </c:pt>
                <c:pt idx="2">
                  <c:v>Nie wiem / trudno powiedzieć</c:v>
                </c:pt>
                <c:pt idx="3">
                  <c:v>Ból w podbrzuszu</c:v>
                </c:pt>
                <c:pt idx="4">
                  <c:v>Zaburzenia miesiączkowania (brak miesiączki, niegularne miesiączki)</c:v>
                </c:pt>
                <c:pt idx="5">
                  <c:v>Obfite miesiączki, krwawienia</c:v>
                </c:pt>
                <c:pt idx="6">
                  <c:v>Upławy, plamienia</c:v>
                </c:pt>
                <c:pt idx="7">
                  <c:v>Ból brzucha</c:v>
                </c:pt>
              </c:strCache>
            </c:strRef>
          </c:cat>
          <c:val>
            <c:numRef>
              <c:f>Arkusz1!$C$2:$C$9</c:f>
              <c:numCache>
                <c:formatCode>0</c:formatCode>
                <c:ptCount val="8"/>
                <c:pt idx="0">
                  <c:v>19.780585106382979</c:v>
                </c:pt>
                <c:pt idx="1">
                  <c:v>19.647606382978722</c:v>
                </c:pt>
                <c:pt idx="2">
                  <c:v>17.952127659574469</c:v>
                </c:pt>
                <c:pt idx="3">
                  <c:v>17.88563829787234</c:v>
                </c:pt>
                <c:pt idx="4">
                  <c:v>15.525265957446809</c:v>
                </c:pt>
                <c:pt idx="5">
                  <c:v>14.32845744680851</c:v>
                </c:pt>
                <c:pt idx="6">
                  <c:v>10.771276595744681</c:v>
                </c:pt>
                <c:pt idx="7">
                  <c:v>9.6742021276595747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4B-4E50-B4EE-F78EE102C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733287015593646E-2"/>
          <c:y val="0.89040727756422544"/>
          <c:w val="0.9"/>
          <c:h val="5.5191351692574775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059286707"/>
          <c:y val="0"/>
          <c:w val="0.45778837544228718"/>
          <c:h val="0.9013840715863027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Województwo kujawsko-pomorskie [N=160]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Ból w okolicach intymnych, ból macicy</c:v>
                </c:pt>
                <c:pt idx="1">
                  <c:v>Bolesne miesiączki</c:v>
                </c:pt>
                <c:pt idx="2">
                  <c:v>Guzy, narośla, powiększona objętość brzucha</c:v>
                </c:pt>
                <c:pt idx="3">
                  <c:v>Ból podczas stosunku</c:v>
                </c:pt>
                <c:pt idx="4">
                  <c:v>Opuchnięcie, dyskomfort, zmiana koloru i zapachu wydzielin</c:v>
                </c:pt>
                <c:pt idx="5">
                  <c:v>Mięśnaki macicy nie dają żadnych objawów</c:v>
                </c:pt>
                <c:pt idx="6">
                  <c:v>Inne</c:v>
                </c:pt>
                <c:pt idx="7">
                  <c:v>Problemy z zajściem w ciążę</c:v>
                </c:pt>
                <c:pt idx="8">
                  <c:v>Złe samopoczucie</c:v>
                </c:pt>
              </c:strCache>
            </c:strRef>
          </c:cat>
          <c:val>
            <c:numRef>
              <c:f>Arkusz1!$B$2:$B$10</c:f>
              <c:numCache>
                <c:formatCode>0</c:formatCode>
                <c:ptCount val="9"/>
                <c:pt idx="0">
                  <c:v>1.875</c:v>
                </c:pt>
                <c:pt idx="1">
                  <c:v>5</c:v>
                </c:pt>
                <c:pt idx="2">
                  <c:v>4.375</c:v>
                </c:pt>
                <c:pt idx="3">
                  <c:v>1.875</c:v>
                </c:pt>
                <c:pt idx="4">
                  <c:v>0.625</c:v>
                </c:pt>
                <c:pt idx="5">
                  <c:v>1.875</c:v>
                </c:pt>
                <c:pt idx="6">
                  <c:v>1.25</c:v>
                </c:pt>
                <c:pt idx="7">
                  <c:v>1.875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C7-49B5-9E22-B76B24161784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Total [N=3008]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Ból w okolicach intymnych, ból macicy</c:v>
                </c:pt>
                <c:pt idx="1">
                  <c:v>Bolesne miesiączki</c:v>
                </c:pt>
                <c:pt idx="2">
                  <c:v>Guzy, narośla, powiększona objętość brzucha</c:v>
                </c:pt>
                <c:pt idx="3">
                  <c:v>Ból podczas stosunku</c:v>
                </c:pt>
                <c:pt idx="4">
                  <c:v>Opuchnięcie, dyskomfort, zmiana koloru i zapachu wydzielin</c:v>
                </c:pt>
                <c:pt idx="5">
                  <c:v>Mięśnaki macicy nie dają żadnych objawów</c:v>
                </c:pt>
                <c:pt idx="6">
                  <c:v>Inne</c:v>
                </c:pt>
                <c:pt idx="7">
                  <c:v>Problemy z zajściem w ciążę</c:v>
                </c:pt>
                <c:pt idx="8">
                  <c:v>Złe samopoczucie</c:v>
                </c:pt>
              </c:strCache>
            </c:strRef>
          </c:cat>
          <c:val>
            <c:numRef>
              <c:f>Arkusz1!$C$2:$C$10</c:f>
              <c:numCache>
                <c:formatCode>0</c:formatCode>
                <c:ptCount val="9"/>
                <c:pt idx="0">
                  <c:v>4.9867021276595747</c:v>
                </c:pt>
                <c:pt idx="1">
                  <c:v>4.3882978723404253</c:v>
                </c:pt>
                <c:pt idx="2">
                  <c:v>2.7925531914893615</c:v>
                </c:pt>
                <c:pt idx="3">
                  <c:v>2.1276595744680851</c:v>
                </c:pt>
                <c:pt idx="4">
                  <c:v>1.7287234042553192</c:v>
                </c:pt>
                <c:pt idx="5">
                  <c:v>1.6622340425531914</c:v>
                </c:pt>
                <c:pt idx="6">
                  <c:v>1.6622340425531914</c:v>
                </c:pt>
                <c:pt idx="7">
                  <c:v>1.4627659574468086</c:v>
                </c:pt>
                <c:pt idx="8">
                  <c:v>0.66489361702127658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C7-49B5-9E22-B76B24161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40159570706346"/>
          <c:y val="2.5720543441758528E-2"/>
          <c:w val="0.44498112984767968"/>
          <c:h val="0.8343408653313585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 Tak, sama rozpoczęłam tę rozmowę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Choroby przenoszone droga płciowa województwo</c:v>
                </c:pt>
                <c:pt idx="7">
                  <c:v>Choroby przenoszone droga płciową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Arkusz1!$B$2:$B$11</c:f>
              <c:numCache>
                <c:formatCode>0.0</c:formatCode>
                <c:ptCount val="10"/>
                <c:pt idx="0">
                  <c:v>15.760869565217392</c:v>
                </c:pt>
                <c:pt idx="1">
                  <c:v>21.691635455680398</c:v>
                </c:pt>
                <c:pt idx="2">
                  <c:v>14.673913043478262</c:v>
                </c:pt>
                <c:pt idx="3">
                  <c:v>20.318352059925093</c:v>
                </c:pt>
                <c:pt idx="4">
                  <c:v>11.956521739130435</c:v>
                </c:pt>
                <c:pt idx="5">
                  <c:v>16.073657927590514</c:v>
                </c:pt>
                <c:pt idx="6">
                  <c:v>11.956521739130435</c:v>
                </c:pt>
                <c:pt idx="7">
                  <c:v>13.108614232209737</c:v>
                </c:pt>
                <c:pt idx="8">
                  <c:v>6.5217391304347823</c:v>
                </c:pt>
                <c:pt idx="9">
                  <c:v>11.36079900124844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C8-405F-88D5-A8748956E35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Tak, lekarz rozpoczął rozmowę na ten temat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Choroby przenoszone droga płciowa województwo</c:v>
                </c:pt>
                <c:pt idx="7">
                  <c:v>Choroby przenoszone droga płciową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Arkusz1!$C$2:$C$11</c:f>
              <c:numCache>
                <c:formatCode>0.0</c:formatCode>
                <c:ptCount val="10"/>
                <c:pt idx="0">
                  <c:v>17.934782608695652</c:v>
                </c:pt>
                <c:pt idx="1">
                  <c:v>21.192259675405744</c:v>
                </c:pt>
                <c:pt idx="2">
                  <c:v>27.717391304347828</c:v>
                </c:pt>
                <c:pt idx="3">
                  <c:v>27.528089887640451</c:v>
                </c:pt>
                <c:pt idx="4">
                  <c:v>29.347826086956523</c:v>
                </c:pt>
                <c:pt idx="5">
                  <c:v>29.744069912609238</c:v>
                </c:pt>
                <c:pt idx="6">
                  <c:v>19.021739130434781</c:v>
                </c:pt>
                <c:pt idx="7">
                  <c:v>21.629213483146067</c:v>
                </c:pt>
                <c:pt idx="8">
                  <c:v>17.934782608695652</c:v>
                </c:pt>
                <c:pt idx="9">
                  <c:v>20.724094881398251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C8-405F-88D5-A8748956E35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 Próbowałam podjąć rozmowę, ale lekarz nie  kontynuował jej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Choroby przenoszone droga płciowa województwo</c:v>
                </c:pt>
                <c:pt idx="7">
                  <c:v>Choroby przenoszone droga płciową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Arkusz1!$D$2:$D$11</c:f>
              <c:numCache>
                <c:formatCode>0.0</c:formatCode>
                <c:ptCount val="10"/>
                <c:pt idx="0">
                  <c:v>9.7826086956521738</c:v>
                </c:pt>
                <c:pt idx="1">
                  <c:v>5.4619225967540572</c:v>
                </c:pt>
                <c:pt idx="2">
                  <c:v>8.695652173913043</c:v>
                </c:pt>
                <c:pt idx="3">
                  <c:v>4.9625468164794011</c:v>
                </c:pt>
                <c:pt idx="4">
                  <c:v>5.9782608695652177</c:v>
                </c:pt>
                <c:pt idx="5">
                  <c:v>4.6816479400749067</c:v>
                </c:pt>
                <c:pt idx="6">
                  <c:v>5.9782608695652177</c:v>
                </c:pt>
                <c:pt idx="7">
                  <c:v>4.4319600499375778</c:v>
                </c:pt>
                <c:pt idx="8">
                  <c:v>4.3478260869565215</c:v>
                </c:pt>
                <c:pt idx="9">
                  <c:v>4.2446941323345815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C8-405F-88D5-A8748956E354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Nie, nigdy nie rozmawiałam z ginekologiem na ten temat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Choroby przenoszone droga płciowa województwo</c:v>
                </c:pt>
                <c:pt idx="7">
                  <c:v>Choroby przenoszone droga płciową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Arkusz1!$E$2:$E$11</c:f>
              <c:numCache>
                <c:formatCode>0.0</c:formatCode>
                <c:ptCount val="10"/>
                <c:pt idx="0">
                  <c:v>56.521739130434781</c:v>
                </c:pt>
                <c:pt idx="1">
                  <c:v>51.654182272159801</c:v>
                </c:pt>
                <c:pt idx="2">
                  <c:v>48.913043478260867</c:v>
                </c:pt>
                <c:pt idx="3">
                  <c:v>47.19101123595506</c:v>
                </c:pt>
                <c:pt idx="4">
                  <c:v>52.717391304347828</c:v>
                </c:pt>
                <c:pt idx="5">
                  <c:v>49.500624219725346</c:v>
                </c:pt>
                <c:pt idx="6">
                  <c:v>63.04347826086957</c:v>
                </c:pt>
                <c:pt idx="7">
                  <c:v>60.830212234706615</c:v>
                </c:pt>
                <c:pt idx="8">
                  <c:v>71.195652173913047</c:v>
                </c:pt>
                <c:pt idx="9">
                  <c:v>63.670411985018724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C8-405F-88D5-A8748956E3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88313696"/>
        <c:axId val="88314088"/>
      </c:barChart>
      <c:catAx>
        <c:axId val="8831369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8314088"/>
        <c:crosses val="autoZero"/>
        <c:auto val="1"/>
        <c:lblAlgn val="ctr"/>
        <c:lblOffset val="100"/>
        <c:noMultiLvlLbl val="0"/>
      </c:catAx>
      <c:valAx>
        <c:axId val="883140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831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343217730199786"/>
          <c:w val="1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4015488960162"/>
          <c:y val="0.11557732410757929"/>
          <c:w val="0.44655783572708518"/>
          <c:h val="0.7884953306347604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Wystapienie u kobiety mięsniaka macicy może spowodować problemy z zajsciem w ciążę wojewodztwo</c:v>
                </c:pt>
                <c:pt idx="1">
                  <c:v>Wystapienie u kobiety mięsniaka macicy może spowodować problemy z zajsciem w ciążę total</c:v>
                </c:pt>
                <c:pt idx="2">
                  <c:v>Mięsniak macicy to nowotwór niezłośliwy wojewodztwo</c:v>
                </c:pt>
                <c:pt idx="3">
                  <c:v>Mięsniak macicy to nowotwór niezłosliwy total</c:v>
                </c:pt>
                <c:pt idx="4">
                  <c:v>Rozmawiam/rozmawiałam ze swoja matką o kwestiach związanych ze zdrowiem ginekologicznym wojewodztwo</c:v>
                </c:pt>
                <c:pt idx="5">
                  <c:v>Rozmawiam/rozmawiałam ze swoja matką o kwestiach związanych ze zdrowiem ginekologicznym total</c:v>
                </c:pt>
                <c:pt idx="6">
                  <c:v>Mięsniak macicy to nowotwór złosliwy województwo</c:v>
                </c:pt>
                <c:pt idx="7">
                  <c:v>Mięsniak macicy to nowotwór złosliwy total</c:v>
                </c:pt>
                <c:pt idx="8">
                  <c:v>Wiem czym jest mięsniak macicy i badam się w tym kierunku wojewodztwo</c:v>
                </c:pt>
                <c:pt idx="9">
                  <c:v>Wiem czym jest mięsniak macicy i badam się w tym kierunku total</c:v>
                </c:pt>
                <c:pt idx="10">
                  <c:v>mam w swoim blizszym otoczeniu lub w dalszym kogoś kto miała/ma mięśniaka macicy wojewodztwo</c:v>
                </c:pt>
                <c:pt idx="11">
                  <c:v>mam w swoim blizszym otoczeniu lub w dalszym kogoś kto miała/ma mięśniaka macicy total</c:v>
                </c:pt>
                <c:pt idx="12">
                  <c:v>Mój ginekolog rozmawiał/a ze mną przynajmniej raz o mięsniakach macicy wojewodztwo</c:v>
                </c:pt>
                <c:pt idx="13">
                  <c:v>Mój ginekolog rozmawiał/a ze mną przynajmniej raz o mięsniakach macicy total</c:v>
                </c:pt>
              </c:strCache>
            </c:strRef>
          </c:cat>
          <c:val>
            <c:numRef>
              <c:f>Arkusz1!$B$2:$B$15</c:f>
              <c:numCache>
                <c:formatCode>0.0</c:formatCode>
                <c:ptCount val="14"/>
                <c:pt idx="0">
                  <c:v>88.586956521739125</c:v>
                </c:pt>
                <c:pt idx="1">
                  <c:v>86.204744069912607</c:v>
                </c:pt>
                <c:pt idx="2">
                  <c:v>56.521739130434781</c:v>
                </c:pt>
                <c:pt idx="3">
                  <c:v>55.680399500624219</c:v>
                </c:pt>
                <c:pt idx="4">
                  <c:v>52.717391304347828</c:v>
                </c:pt>
                <c:pt idx="5">
                  <c:v>54.68164794007491</c:v>
                </c:pt>
                <c:pt idx="6">
                  <c:v>40.760869565217391</c:v>
                </c:pt>
                <c:pt idx="7">
                  <c:v>37.078651685393261</c:v>
                </c:pt>
                <c:pt idx="8">
                  <c:v>39.673913043478258</c:v>
                </c:pt>
                <c:pt idx="9">
                  <c:v>46.660424469413236</c:v>
                </c:pt>
                <c:pt idx="10">
                  <c:v>34.239130434782609</c:v>
                </c:pt>
                <c:pt idx="11">
                  <c:v>39.481897627965047</c:v>
                </c:pt>
                <c:pt idx="12">
                  <c:v>32.065217391304351</c:v>
                </c:pt>
                <c:pt idx="13">
                  <c:v>40.074906367041201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1-4ED2-B2A5-D0555A7D623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FAŁSZ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Wystapienie u kobiety mięsniaka macicy może spowodować problemy z zajsciem w ciążę wojewodztwo</c:v>
                </c:pt>
                <c:pt idx="1">
                  <c:v>Wystapienie u kobiety mięsniaka macicy może spowodować problemy z zajsciem w ciążę total</c:v>
                </c:pt>
                <c:pt idx="2">
                  <c:v>Mięsniak macicy to nowotwór niezłośliwy wojewodztwo</c:v>
                </c:pt>
                <c:pt idx="3">
                  <c:v>Mięsniak macicy to nowotwór niezłosliwy total</c:v>
                </c:pt>
                <c:pt idx="4">
                  <c:v>Rozmawiam/rozmawiałam ze swoja matką o kwestiach związanych ze zdrowiem ginekologicznym wojewodztwo</c:v>
                </c:pt>
                <c:pt idx="5">
                  <c:v>Rozmawiam/rozmawiałam ze swoja matką o kwestiach związanych ze zdrowiem ginekologicznym total</c:v>
                </c:pt>
                <c:pt idx="6">
                  <c:v>Mięsniak macicy to nowotwór złosliwy województwo</c:v>
                </c:pt>
                <c:pt idx="7">
                  <c:v>Mięsniak macicy to nowotwór złosliwy total</c:v>
                </c:pt>
                <c:pt idx="8">
                  <c:v>Wiem czym jest mięsniak macicy i badam się w tym kierunku wojewodztwo</c:v>
                </c:pt>
                <c:pt idx="9">
                  <c:v>Wiem czym jest mięsniak macicy i badam się w tym kierunku total</c:v>
                </c:pt>
                <c:pt idx="10">
                  <c:v>mam w swoim blizszym otoczeniu lub w dalszym kogoś kto miała/ma mięśniaka macicy wojewodztwo</c:v>
                </c:pt>
                <c:pt idx="11">
                  <c:v>mam w swoim blizszym otoczeniu lub w dalszym kogoś kto miała/ma mięśniaka macicy total</c:v>
                </c:pt>
                <c:pt idx="12">
                  <c:v>Mój ginekolog rozmawiał/a ze mną przynajmniej raz o mięsniakach macicy wojewodztwo</c:v>
                </c:pt>
                <c:pt idx="13">
                  <c:v>Mój ginekolog rozmawiał/a ze mną przynajmniej raz o mięsniakach macicy total</c:v>
                </c:pt>
              </c:strCache>
            </c:strRef>
          </c:cat>
          <c:val>
            <c:numRef>
              <c:f>Arkusz1!$C$2:$C$15</c:f>
              <c:numCache>
                <c:formatCode>0.0</c:formatCode>
                <c:ptCount val="14"/>
                <c:pt idx="0">
                  <c:v>11.413043478260869</c:v>
                </c:pt>
                <c:pt idx="1">
                  <c:v>13.795255930087391</c:v>
                </c:pt>
                <c:pt idx="2">
                  <c:v>43.478260869565219</c:v>
                </c:pt>
                <c:pt idx="3">
                  <c:v>44.319600499375781</c:v>
                </c:pt>
                <c:pt idx="4">
                  <c:v>47.282608695652172</c:v>
                </c:pt>
                <c:pt idx="5">
                  <c:v>45.318352059925097</c:v>
                </c:pt>
                <c:pt idx="6">
                  <c:v>59.239130434782602</c:v>
                </c:pt>
                <c:pt idx="7">
                  <c:v>62.921348314606739</c:v>
                </c:pt>
                <c:pt idx="8">
                  <c:v>60.326086956521742</c:v>
                </c:pt>
                <c:pt idx="9">
                  <c:v>53.339575530586771</c:v>
                </c:pt>
                <c:pt idx="10">
                  <c:v>65.760869565217391</c:v>
                </c:pt>
                <c:pt idx="11">
                  <c:v>60.518102372034953</c:v>
                </c:pt>
                <c:pt idx="12">
                  <c:v>67.934782608695656</c:v>
                </c:pt>
                <c:pt idx="13">
                  <c:v>59.925093632958806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B1-4ED2-B2A5-D0555A7D62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88315264"/>
        <c:axId val="88315656"/>
      </c:barChart>
      <c:catAx>
        <c:axId val="8831526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8315656"/>
        <c:crosses val="autoZero"/>
        <c:auto val="1"/>
        <c:lblAlgn val="ctr"/>
        <c:lblOffset val="100"/>
        <c:noMultiLvlLbl val="0"/>
      </c:catAx>
      <c:valAx>
        <c:axId val="8831565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831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933387886614098"/>
          <c:y val="0.88831754740225399"/>
          <c:w val="0.51751260877289762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059286707"/>
          <c:y val="0"/>
          <c:w val="0.45778837544228718"/>
          <c:h val="0.8076725547000935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Województwo lubelskie [N=165]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Krwawienie, krwotoki</c:v>
                </c:pt>
                <c:pt idx="1">
                  <c:v>Ból</c:v>
                </c:pt>
                <c:pt idx="2">
                  <c:v>Nie wiem / trudno powiedzieć</c:v>
                </c:pt>
                <c:pt idx="3">
                  <c:v>Ból w podbrzuszu</c:v>
                </c:pt>
                <c:pt idx="4">
                  <c:v>Zaburzenia miesiączkowania (brak miesiączki, niegularne miesiączki)</c:v>
                </c:pt>
                <c:pt idx="5">
                  <c:v>Obfite miesiączki, krwawienia</c:v>
                </c:pt>
                <c:pt idx="6">
                  <c:v>Upławy, plamienia</c:v>
                </c:pt>
                <c:pt idx="7">
                  <c:v>Ból brzucha</c:v>
                </c:pt>
              </c:strCache>
            </c:strRef>
          </c:cat>
          <c:val>
            <c:numRef>
              <c:f>Arkusz1!$B$2:$B$9</c:f>
              <c:numCache>
                <c:formatCode>0</c:formatCode>
                <c:ptCount val="8"/>
                <c:pt idx="0">
                  <c:v>13.333333333333334</c:v>
                </c:pt>
                <c:pt idx="1">
                  <c:v>26.666666666666668</c:v>
                </c:pt>
                <c:pt idx="2">
                  <c:v>15.151515151515152</c:v>
                </c:pt>
                <c:pt idx="3">
                  <c:v>16.363636363636363</c:v>
                </c:pt>
                <c:pt idx="4">
                  <c:v>20.606060606060606</c:v>
                </c:pt>
                <c:pt idx="5">
                  <c:v>8.4848484848484844</c:v>
                </c:pt>
                <c:pt idx="6">
                  <c:v>10.303030303030303</c:v>
                </c:pt>
                <c:pt idx="7">
                  <c:v>14.545454545454545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7D-46D8-BA7B-E157B0A09810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Total [N=3008]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E7D-46D8-BA7B-E157B0A0981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7D-46D8-BA7B-E157B0A0981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E7D-46D8-BA7B-E157B0A0981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E7D-46D8-BA7B-E157B0A0981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E7D-46D8-BA7B-E157B0A0981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E7D-46D8-BA7B-E157B0A0981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Krwawienie, krwotoki</c:v>
                </c:pt>
                <c:pt idx="1">
                  <c:v>Ból</c:v>
                </c:pt>
                <c:pt idx="2">
                  <c:v>Nie wiem / trudno powiedzieć</c:v>
                </c:pt>
                <c:pt idx="3">
                  <c:v>Ból w podbrzuszu</c:v>
                </c:pt>
                <c:pt idx="4">
                  <c:v>Zaburzenia miesiączkowania (brak miesiączki, niegularne miesiączki)</c:v>
                </c:pt>
                <c:pt idx="5">
                  <c:v>Obfite miesiączki, krwawienia</c:v>
                </c:pt>
                <c:pt idx="6">
                  <c:v>Upławy, plamienia</c:v>
                </c:pt>
                <c:pt idx="7">
                  <c:v>Ból brzucha</c:v>
                </c:pt>
              </c:strCache>
            </c:strRef>
          </c:cat>
          <c:val>
            <c:numRef>
              <c:f>Arkusz1!$C$2:$C$9</c:f>
              <c:numCache>
                <c:formatCode>0</c:formatCode>
                <c:ptCount val="8"/>
                <c:pt idx="0">
                  <c:v>19.780585106382979</c:v>
                </c:pt>
                <c:pt idx="1">
                  <c:v>19.647606382978722</c:v>
                </c:pt>
                <c:pt idx="2">
                  <c:v>17.952127659574469</c:v>
                </c:pt>
                <c:pt idx="3">
                  <c:v>17.88563829787234</c:v>
                </c:pt>
                <c:pt idx="4">
                  <c:v>15.525265957446809</c:v>
                </c:pt>
                <c:pt idx="5">
                  <c:v>14.32845744680851</c:v>
                </c:pt>
                <c:pt idx="6">
                  <c:v>10.771276595744681</c:v>
                </c:pt>
                <c:pt idx="7">
                  <c:v>9.6742021276595747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E7D-46D8-BA7B-E157B0A09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733287015593646E-2"/>
          <c:y val="0.89040727756422544"/>
          <c:w val="0.80283696155627604"/>
          <c:h val="5.5191351692574775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059286707"/>
          <c:y val="0"/>
          <c:w val="0.45778837544228718"/>
          <c:h val="0.9013840715863027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Województwo lubelskie [N=165]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Ból w okolicach intymnych, ból macicy</c:v>
                </c:pt>
                <c:pt idx="1">
                  <c:v>Bolesne miesiączki</c:v>
                </c:pt>
                <c:pt idx="2">
                  <c:v>Guzy, narośla, powiększona objętość brzucha</c:v>
                </c:pt>
                <c:pt idx="3">
                  <c:v>Ból podczas stosunku</c:v>
                </c:pt>
                <c:pt idx="4">
                  <c:v>Opuchnięcie, dyskomfort, zmiana koloru i zapachu wydzielin</c:v>
                </c:pt>
                <c:pt idx="5">
                  <c:v>Mięśnaki macicy nie dają żadnych objawów</c:v>
                </c:pt>
                <c:pt idx="6">
                  <c:v>Inne</c:v>
                </c:pt>
                <c:pt idx="7">
                  <c:v>Problemy z zajściem w ciążę</c:v>
                </c:pt>
                <c:pt idx="8">
                  <c:v>Złe samopoczucie</c:v>
                </c:pt>
              </c:strCache>
            </c:strRef>
          </c:cat>
          <c:val>
            <c:numRef>
              <c:f>Arkusz1!$B$2:$B$10</c:f>
              <c:numCache>
                <c:formatCode>0</c:formatCode>
                <c:ptCount val="9"/>
                <c:pt idx="0">
                  <c:v>6.0606060606060606</c:v>
                </c:pt>
                <c:pt idx="1">
                  <c:v>6.666666666666667</c:v>
                </c:pt>
                <c:pt idx="2">
                  <c:v>2.4242424242424243</c:v>
                </c:pt>
                <c:pt idx="3">
                  <c:v>4.8484848484848486</c:v>
                </c:pt>
                <c:pt idx="4">
                  <c:v>1.8181818181818181</c:v>
                </c:pt>
                <c:pt idx="5">
                  <c:v>1.8181818181818181</c:v>
                </c:pt>
                <c:pt idx="6">
                  <c:v>2.4242424242424243</c:v>
                </c:pt>
                <c:pt idx="7">
                  <c:v>0</c:v>
                </c:pt>
                <c:pt idx="8">
                  <c:v>1.2121212121212122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F2-4D4B-97AA-311D58B06FEC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Total [N=3008]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Ból w okolicach intymnych, ból macicy</c:v>
                </c:pt>
                <c:pt idx="1">
                  <c:v>Bolesne miesiączki</c:v>
                </c:pt>
                <c:pt idx="2">
                  <c:v>Guzy, narośla, powiększona objętość brzucha</c:v>
                </c:pt>
                <c:pt idx="3">
                  <c:v>Ból podczas stosunku</c:v>
                </c:pt>
                <c:pt idx="4">
                  <c:v>Opuchnięcie, dyskomfort, zmiana koloru i zapachu wydzielin</c:v>
                </c:pt>
                <c:pt idx="5">
                  <c:v>Mięśnaki macicy nie dają żadnych objawów</c:v>
                </c:pt>
                <c:pt idx="6">
                  <c:v>Inne</c:v>
                </c:pt>
                <c:pt idx="7">
                  <c:v>Problemy z zajściem w ciążę</c:v>
                </c:pt>
                <c:pt idx="8">
                  <c:v>Złe samopoczucie</c:v>
                </c:pt>
              </c:strCache>
            </c:strRef>
          </c:cat>
          <c:val>
            <c:numRef>
              <c:f>Arkusz1!$C$2:$C$10</c:f>
              <c:numCache>
                <c:formatCode>0</c:formatCode>
                <c:ptCount val="9"/>
                <c:pt idx="0">
                  <c:v>4.9867021276595747</c:v>
                </c:pt>
                <c:pt idx="1">
                  <c:v>4.3882978723404253</c:v>
                </c:pt>
                <c:pt idx="2">
                  <c:v>2.7925531914893615</c:v>
                </c:pt>
                <c:pt idx="3">
                  <c:v>2.1276595744680851</c:v>
                </c:pt>
                <c:pt idx="4">
                  <c:v>1.7287234042553192</c:v>
                </c:pt>
                <c:pt idx="5">
                  <c:v>1.6622340425531914</c:v>
                </c:pt>
                <c:pt idx="6">
                  <c:v>1.6622340425531914</c:v>
                </c:pt>
                <c:pt idx="7">
                  <c:v>1.4627659574468086</c:v>
                </c:pt>
                <c:pt idx="8">
                  <c:v>0.66489361702127658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F2-4D4B-97AA-311D58B06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40159570706346"/>
          <c:y val="2.5720543441758528E-2"/>
          <c:w val="0.44498112984767968"/>
          <c:h val="0.8343408653313585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 Tak, sama rozpoczęłam tę rozmowę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Rak piersi wojewodztwo</c:v>
                </c:pt>
                <c:pt idx="1">
                  <c:v>Rak piersi total</c:v>
                </c:pt>
                <c:pt idx="2">
                  <c:v>Rak szyjki macicy wojewodztwo</c:v>
                </c:pt>
                <c:pt idx="3">
                  <c:v>Rak szyjki macicy total</c:v>
                </c:pt>
                <c:pt idx="4">
                  <c:v>Nadczynnosc tarczycy województwo</c:v>
                </c:pt>
                <c:pt idx="5">
                  <c:v>Nadczynnosc tarczycy total</c:v>
                </c:pt>
                <c:pt idx="6">
                  <c:v>Miesniak macicy województwo</c:v>
                </c:pt>
                <c:pt idx="7">
                  <c:v>Miesniak macicy total</c:v>
                </c:pt>
                <c:pt idx="8">
                  <c:v>Choroby przenoszone droga płciowa województwo</c:v>
                </c:pt>
                <c:pt idx="9">
                  <c:v>Choroby przenoszone droga płciową total</c:v>
                </c:pt>
              </c:strCache>
            </c:strRef>
          </c:cat>
          <c:val>
            <c:numRef>
              <c:f>Arkusz1!$B$2:$B$11</c:f>
              <c:numCache>
                <c:formatCode>0.0</c:formatCode>
                <c:ptCount val="10"/>
                <c:pt idx="0">
                  <c:v>25.316455696202532</c:v>
                </c:pt>
                <c:pt idx="1">
                  <c:v>20.318352059925093</c:v>
                </c:pt>
                <c:pt idx="2">
                  <c:v>22.784810126582279</c:v>
                </c:pt>
                <c:pt idx="3">
                  <c:v>16.073657927590514</c:v>
                </c:pt>
                <c:pt idx="4">
                  <c:v>21.518987341772153</c:v>
                </c:pt>
                <c:pt idx="5">
                  <c:v>21.691635455680398</c:v>
                </c:pt>
                <c:pt idx="6">
                  <c:v>13.924050632911392</c:v>
                </c:pt>
                <c:pt idx="7">
                  <c:v>11.36079900124844</c:v>
                </c:pt>
                <c:pt idx="8">
                  <c:v>12.658227848101266</c:v>
                </c:pt>
                <c:pt idx="9">
                  <c:v>13.108614232209737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C8-405F-88D5-A8748956E35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Tak, lekarz rozpoczął rozmowę na ten temat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Rak piersi wojewodztwo</c:v>
                </c:pt>
                <c:pt idx="1">
                  <c:v>Rak piersi total</c:v>
                </c:pt>
                <c:pt idx="2">
                  <c:v>Rak szyjki macicy wojewodztwo</c:v>
                </c:pt>
                <c:pt idx="3">
                  <c:v>Rak szyjki macicy total</c:v>
                </c:pt>
                <c:pt idx="4">
                  <c:v>Nadczynnosc tarczycy województwo</c:v>
                </c:pt>
                <c:pt idx="5">
                  <c:v>Nadczynnosc tarczycy total</c:v>
                </c:pt>
                <c:pt idx="6">
                  <c:v>Miesniak macicy województwo</c:v>
                </c:pt>
                <c:pt idx="7">
                  <c:v>Miesniak macicy total</c:v>
                </c:pt>
                <c:pt idx="8">
                  <c:v>Choroby przenoszone droga płciowa województwo</c:v>
                </c:pt>
                <c:pt idx="9">
                  <c:v>Choroby przenoszone droga płciową total</c:v>
                </c:pt>
              </c:strCache>
            </c:strRef>
          </c:cat>
          <c:val>
            <c:numRef>
              <c:f>Arkusz1!$C$2:$C$11</c:f>
              <c:numCache>
                <c:formatCode>0.0</c:formatCode>
                <c:ptCount val="10"/>
                <c:pt idx="0">
                  <c:v>34.177215189873415</c:v>
                </c:pt>
                <c:pt idx="1">
                  <c:v>27.528089887640451</c:v>
                </c:pt>
                <c:pt idx="2">
                  <c:v>34.177215189873415</c:v>
                </c:pt>
                <c:pt idx="3">
                  <c:v>29.744069912609238</c:v>
                </c:pt>
                <c:pt idx="4">
                  <c:v>26.582278481012654</c:v>
                </c:pt>
                <c:pt idx="5">
                  <c:v>21.192259675405744</c:v>
                </c:pt>
                <c:pt idx="6">
                  <c:v>21.518987341772153</c:v>
                </c:pt>
                <c:pt idx="7">
                  <c:v>20.724094881398251</c:v>
                </c:pt>
                <c:pt idx="8">
                  <c:v>26.582278481012654</c:v>
                </c:pt>
                <c:pt idx="9">
                  <c:v>21.629213483146067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C8-405F-88D5-A8748956E35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 Próbowałam podjąć rozmowę, ale lekarz nie  kontynuował jej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Rak piersi wojewodztwo</c:v>
                </c:pt>
                <c:pt idx="1">
                  <c:v>Rak piersi total</c:v>
                </c:pt>
                <c:pt idx="2">
                  <c:v>Rak szyjki macicy wojewodztwo</c:v>
                </c:pt>
                <c:pt idx="3">
                  <c:v>Rak szyjki macicy total</c:v>
                </c:pt>
                <c:pt idx="4">
                  <c:v>Nadczynnosc tarczycy województwo</c:v>
                </c:pt>
                <c:pt idx="5">
                  <c:v>Nadczynnosc tarczycy total</c:v>
                </c:pt>
                <c:pt idx="6">
                  <c:v>Miesniak macicy województwo</c:v>
                </c:pt>
                <c:pt idx="7">
                  <c:v>Miesniak macicy total</c:v>
                </c:pt>
                <c:pt idx="8">
                  <c:v>Choroby przenoszone droga płciowa województwo</c:v>
                </c:pt>
                <c:pt idx="9">
                  <c:v>Choroby przenoszone droga płciową total</c:v>
                </c:pt>
              </c:strCache>
            </c:strRef>
          </c:cat>
          <c:val>
            <c:numRef>
              <c:f>Arkusz1!$D$2:$D$11</c:f>
              <c:numCache>
                <c:formatCode>0.0</c:formatCode>
                <c:ptCount val="10"/>
                <c:pt idx="0">
                  <c:v>1.2658227848101267</c:v>
                </c:pt>
                <c:pt idx="1">
                  <c:v>4.9625468164794011</c:v>
                </c:pt>
                <c:pt idx="2">
                  <c:v>1.2658227848101267</c:v>
                </c:pt>
                <c:pt idx="3">
                  <c:v>4.6816479400749067</c:v>
                </c:pt>
                <c:pt idx="4">
                  <c:v>6.3291139240506329</c:v>
                </c:pt>
                <c:pt idx="5">
                  <c:v>5.4619225967540572</c:v>
                </c:pt>
                <c:pt idx="6">
                  <c:v>6.3291139240506329</c:v>
                </c:pt>
                <c:pt idx="7">
                  <c:v>4.2446941323345815</c:v>
                </c:pt>
                <c:pt idx="8">
                  <c:v>1.2658227848101267</c:v>
                </c:pt>
                <c:pt idx="9">
                  <c:v>4.4319600499375778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C8-405F-88D5-A8748956E354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Nie, nigdy nie rozmawiałam z ginekologiem na ten temat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Rak piersi wojewodztwo</c:v>
                </c:pt>
                <c:pt idx="1">
                  <c:v>Rak piersi total</c:v>
                </c:pt>
                <c:pt idx="2">
                  <c:v>Rak szyjki macicy wojewodztwo</c:v>
                </c:pt>
                <c:pt idx="3">
                  <c:v>Rak szyjki macicy total</c:v>
                </c:pt>
                <c:pt idx="4">
                  <c:v>Nadczynnosc tarczycy województwo</c:v>
                </c:pt>
                <c:pt idx="5">
                  <c:v>Nadczynnosc tarczycy total</c:v>
                </c:pt>
                <c:pt idx="6">
                  <c:v>Miesniak macicy województwo</c:v>
                </c:pt>
                <c:pt idx="7">
                  <c:v>Miesniak macicy total</c:v>
                </c:pt>
                <c:pt idx="8">
                  <c:v>Choroby przenoszone droga płciowa województwo</c:v>
                </c:pt>
                <c:pt idx="9">
                  <c:v>Choroby przenoszone droga płciową total</c:v>
                </c:pt>
              </c:strCache>
            </c:strRef>
          </c:cat>
          <c:val>
            <c:numRef>
              <c:f>Arkusz1!$E$2:$E$11</c:f>
              <c:numCache>
                <c:formatCode>0.0</c:formatCode>
                <c:ptCount val="10"/>
                <c:pt idx="0">
                  <c:v>39.240506329113927</c:v>
                </c:pt>
                <c:pt idx="1">
                  <c:v>47.19101123595506</c:v>
                </c:pt>
                <c:pt idx="2">
                  <c:v>41.77215189873418</c:v>
                </c:pt>
                <c:pt idx="3">
                  <c:v>49.500624219725346</c:v>
                </c:pt>
                <c:pt idx="4">
                  <c:v>45.569620253164558</c:v>
                </c:pt>
                <c:pt idx="5">
                  <c:v>51.654182272159801</c:v>
                </c:pt>
                <c:pt idx="6">
                  <c:v>58.22784810126582</c:v>
                </c:pt>
                <c:pt idx="7">
                  <c:v>63.670411985018724</c:v>
                </c:pt>
                <c:pt idx="8">
                  <c:v>59.493670886075947</c:v>
                </c:pt>
                <c:pt idx="9">
                  <c:v>60.830212234706615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C8-405F-88D5-A8748956E3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89354144"/>
        <c:axId val="89353360"/>
      </c:barChart>
      <c:catAx>
        <c:axId val="8935414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9353360"/>
        <c:crosses val="autoZero"/>
        <c:auto val="1"/>
        <c:lblAlgn val="ctr"/>
        <c:lblOffset val="100"/>
        <c:noMultiLvlLbl val="0"/>
      </c:catAx>
      <c:valAx>
        <c:axId val="8935336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935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343217730199786"/>
          <c:w val="1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4015488960162"/>
          <c:y val="0.11557732410757929"/>
          <c:w val="0.44655783572708518"/>
          <c:h val="0.7884953306347604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Wystapienie u kobiety mięsniaka macicy może spowodować problemy z zajsciem w ciążę wojewodztwo</c:v>
                </c:pt>
                <c:pt idx="1">
                  <c:v>Wystapienie u kobiety mięsniaka macicy może spowodować problemy z zajsciem w ciążę total</c:v>
                </c:pt>
                <c:pt idx="2">
                  <c:v>Rozmawiam/rozmawiałam ze swoja matką o kwestiach związanych ze zdrowiem ginekologicznym wojewodztwo</c:v>
                </c:pt>
                <c:pt idx="3">
                  <c:v>Rozmawiam/rozmawiałam ze swoja matką o kwestiach związanych ze zdrowiem ginekologicznym total</c:v>
                </c:pt>
                <c:pt idx="4">
                  <c:v>Mięsniak macicy to nowotwór niezłośliwy wojewodztwo</c:v>
                </c:pt>
                <c:pt idx="5">
                  <c:v>Mięsniak macicy to nowotwór niezłosliwy total</c:v>
                </c:pt>
                <c:pt idx="6">
                  <c:v>Wiem czym jest mięsniak macicy i badam się w tym kierunku wojewodztwo</c:v>
                </c:pt>
                <c:pt idx="7">
                  <c:v>Wiem czym jest mięsniak macicy i badam się w tym kierunku total</c:v>
                </c:pt>
                <c:pt idx="8">
                  <c:v>mam w swoim blizszym otoczeniu lub w dalszym kogoś kto miała/ma mięśniaka macicy wojewodztwo</c:v>
                </c:pt>
                <c:pt idx="9">
                  <c:v>mam w swoim blizszym otoczeniu lub w dalszym kogoś kto miała/ma mięśniaka macicy total</c:v>
                </c:pt>
                <c:pt idx="10">
                  <c:v>Mój ginekolog rozmawiał/a ze mną przynajmniej raz o mięsniakach macicy wojewodztwo</c:v>
                </c:pt>
                <c:pt idx="11">
                  <c:v>Mój ginekolog rozmawiał/a ze mną przynajmniej raz o mięsniakach macicy total</c:v>
                </c:pt>
                <c:pt idx="12">
                  <c:v>Mięsniak macicy to nowotwór złosliwy województwo</c:v>
                </c:pt>
                <c:pt idx="13">
                  <c:v>Mięsniak macicy to nowotwór złosliwy total</c:v>
                </c:pt>
              </c:strCache>
            </c:strRef>
          </c:cat>
          <c:val>
            <c:numRef>
              <c:f>Arkusz1!$B$2:$B$15</c:f>
              <c:numCache>
                <c:formatCode>0.0</c:formatCode>
                <c:ptCount val="14"/>
                <c:pt idx="0">
                  <c:v>87.341772151898738</c:v>
                </c:pt>
                <c:pt idx="1">
                  <c:v>86.204744069912607</c:v>
                </c:pt>
                <c:pt idx="2">
                  <c:v>64.556962025316452</c:v>
                </c:pt>
                <c:pt idx="3">
                  <c:v>54.68164794007491</c:v>
                </c:pt>
                <c:pt idx="4">
                  <c:v>58.22784810126582</c:v>
                </c:pt>
                <c:pt idx="5">
                  <c:v>55.680399500624219</c:v>
                </c:pt>
                <c:pt idx="6">
                  <c:v>50.632911392405063</c:v>
                </c:pt>
                <c:pt idx="7">
                  <c:v>46.660424469413236</c:v>
                </c:pt>
                <c:pt idx="8">
                  <c:v>46.835443037974684</c:v>
                </c:pt>
                <c:pt idx="9">
                  <c:v>39.481897627965047</c:v>
                </c:pt>
                <c:pt idx="10">
                  <c:v>44.303797468354432</c:v>
                </c:pt>
                <c:pt idx="11">
                  <c:v>40.074906367041201</c:v>
                </c:pt>
                <c:pt idx="12">
                  <c:v>31.645569620253166</c:v>
                </c:pt>
                <c:pt idx="13">
                  <c:v>37.078651685393261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1-4ED2-B2A5-D0555A7D623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FAŁSZ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Wystapienie u kobiety mięsniaka macicy może spowodować problemy z zajsciem w ciążę wojewodztwo</c:v>
                </c:pt>
                <c:pt idx="1">
                  <c:v>Wystapienie u kobiety mięsniaka macicy może spowodować problemy z zajsciem w ciążę total</c:v>
                </c:pt>
                <c:pt idx="2">
                  <c:v>Rozmawiam/rozmawiałam ze swoja matką o kwestiach związanych ze zdrowiem ginekologicznym wojewodztwo</c:v>
                </c:pt>
                <c:pt idx="3">
                  <c:v>Rozmawiam/rozmawiałam ze swoja matką o kwestiach związanych ze zdrowiem ginekologicznym total</c:v>
                </c:pt>
                <c:pt idx="4">
                  <c:v>Mięsniak macicy to nowotwór niezłośliwy wojewodztwo</c:v>
                </c:pt>
                <c:pt idx="5">
                  <c:v>Mięsniak macicy to nowotwór niezłosliwy total</c:v>
                </c:pt>
                <c:pt idx="6">
                  <c:v>Wiem czym jest mięsniak macicy i badam się w tym kierunku wojewodztwo</c:v>
                </c:pt>
                <c:pt idx="7">
                  <c:v>Wiem czym jest mięsniak macicy i badam się w tym kierunku total</c:v>
                </c:pt>
                <c:pt idx="8">
                  <c:v>mam w swoim blizszym otoczeniu lub w dalszym kogoś kto miała/ma mięśniaka macicy wojewodztwo</c:v>
                </c:pt>
                <c:pt idx="9">
                  <c:v>mam w swoim blizszym otoczeniu lub w dalszym kogoś kto miała/ma mięśniaka macicy total</c:v>
                </c:pt>
                <c:pt idx="10">
                  <c:v>Mój ginekolog rozmawiał/a ze mną przynajmniej raz o mięsniakach macicy wojewodztwo</c:v>
                </c:pt>
                <c:pt idx="11">
                  <c:v>Mój ginekolog rozmawiał/a ze mną przynajmniej raz o mięsniakach macicy total</c:v>
                </c:pt>
                <c:pt idx="12">
                  <c:v>Mięsniak macicy to nowotwór złosliwy województwo</c:v>
                </c:pt>
                <c:pt idx="13">
                  <c:v>Mięsniak macicy to nowotwór złosliwy total</c:v>
                </c:pt>
              </c:strCache>
            </c:strRef>
          </c:cat>
          <c:val>
            <c:numRef>
              <c:f>Arkusz1!$C$2:$C$15</c:f>
              <c:numCache>
                <c:formatCode>0.0</c:formatCode>
                <c:ptCount val="14"/>
                <c:pt idx="0">
                  <c:v>12.658227848101266</c:v>
                </c:pt>
                <c:pt idx="1">
                  <c:v>13.795255930087391</c:v>
                </c:pt>
                <c:pt idx="2">
                  <c:v>35.443037974683541</c:v>
                </c:pt>
                <c:pt idx="3">
                  <c:v>45.318352059925097</c:v>
                </c:pt>
                <c:pt idx="4">
                  <c:v>41.77215189873418</c:v>
                </c:pt>
                <c:pt idx="5">
                  <c:v>44.319600499375781</c:v>
                </c:pt>
                <c:pt idx="6">
                  <c:v>49.367088607594937</c:v>
                </c:pt>
                <c:pt idx="7">
                  <c:v>53.339575530586771</c:v>
                </c:pt>
                <c:pt idx="8">
                  <c:v>53.164556962025308</c:v>
                </c:pt>
                <c:pt idx="9">
                  <c:v>60.518102372034953</c:v>
                </c:pt>
                <c:pt idx="10">
                  <c:v>55.696202531645568</c:v>
                </c:pt>
                <c:pt idx="11">
                  <c:v>59.925093632958806</c:v>
                </c:pt>
                <c:pt idx="12">
                  <c:v>68.35443037974683</c:v>
                </c:pt>
                <c:pt idx="13">
                  <c:v>62.921348314606739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B1-4ED2-B2A5-D0555A7D62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88668552"/>
        <c:axId val="88669336"/>
      </c:barChart>
      <c:catAx>
        <c:axId val="886685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8669336"/>
        <c:crosses val="autoZero"/>
        <c:auto val="1"/>
        <c:lblAlgn val="ctr"/>
        <c:lblOffset val="100"/>
        <c:noMultiLvlLbl val="0"/>
      </c:catAx>
      <c:valAx>
        <c:axId val="8866933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8668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933387886614098"/>
          <c:y val="0.88831754740225399"/>
          <c:w val="0.51751260877289762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059286707"/>
          <c:y val="0"/>
          <c:w val="0.45778837544228718"/>
          <c:h val="0.8076725547000935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Województwo lubuskie [N=77]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Krwawienie, krwotoki</c:v>
                </c:pt>
                <c:pt idx="1">
                  <c:v>Ból</c:v>
                </c:pt>
                <c:pt idx="2">
                  <c:v>Nie wiem / trudno powiedzieć</c:v>
                </c:pt>
                <c:pt idx="3">
                  <c:v>Ból w podbrzuszu</c:v>
                </c:pt>
                <c:pt idx="4">
                  <c:v>Zaburzenia miesiączkowania (brak miesiączki, niegularne miesiączki)</c:v>
                </c:pt>
                <c:pt idx="5">
                  <c:v>Obfite miesiączki, krwawienia</c:v>
                </c:pt>
                <c:pt idx="6">
                  <c:v>Upławy, plamienia</c:v>
                </c:pt>
                <c:pt idx="7">
                  <c:v>Ból brzucha</c:v>
                </c:pt>
              </c:strCache>
            </c:strRef>
          </c:cat>
          <c:val>
            <c:numRef>
              <c:f>Arkusz1!$B$2:$B$9</c:f>
              <c:numCache>
                <c:formatCode>0</c:formatCode>
                <c:ptCount val="8"/>
                <c:pt idx="0">
                  <c:v>14.285714285714288</c:v>
                </c:pt>
                <c:pt idx="1">
                  <c:v>20.779220779220779</c:v>
                </c:pt>
                <c:pt idx="2">
                  <c:v>15.584415584415584</c:v>
                </c:pt>
                <c:pt idx="3">
                  <c:v>12.987012987012985</c:v>
                </c:pt>
                <c:pt idx="4">
                  <c:v>14.285714285714288</c:v>
                </c:pt>
                <c:pt idx="5">
                  <c:v>18.181818181818183</c:v>
                </c:pt>
                <c:pt idx="6">
                  <c:v>18.181818181818183</c:v>
                </c:pt>
                <c:pt idx="7">
                  <c:v>9.0909090909090917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8D-4F78-B5BA-65985E435C01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Total [N=3008]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88D-4F78-B5BA-65985E435C0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8D-4F78-B5BA-65985E435C0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88D-4F78-B5BA-65985E435C0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88D-4F78-B5BA-65985E435C0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88D-4F78-B5BA-65985E435C0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88D-4F78-B5BA-65985E435C0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Krwawienie, krwotoki</c:v>
                </c:pt>
                <c:pt idx="1">
                  <c:v>Ból</c:v>
                </c:pt>
                <c:pt idx="2">
                  <c:v>Nie wiem / trudno powiedzieć</c:v>
                </c:pt>
                <c:pt idx="3">
                  <c:v>Ból w podbrzuszu</c:v>
                </c:pt>
                <c:pt idx="4">
                  <c:v>Zaburzenia miesiączkowania (brak miesiączki, niegularne miesiączki)</c:v>
                </c:pt>
                <c:pt idx="5">
                  <c:v>Obfite miesiączki, krwawienia</c:v>
                </c:pt>
                <c:pt idx="6">
                  <c:v>Upławy, plamienia</c:v>
                </c:pt>
                <c:pt idx="7">
                  <c:v>Ból brzucha</c:v>
                </c:pt>
              </c:strCache>
            </c:strRef>
          </c:cat>
          <c:val>
            <c:numRef>
              <c:f>Arkusz1!$C$2:$C$9</c:f>
              <c:numCache>
                <c:formatCode>0</c:formatCode>
                <c:ptCount val="8"/>
                <c:pt idx="0">
                  <c:v>19.780585106382979</c:v>
                </c:pt>
                <c:pt idx="1">
                  <c:v>19.647606382978722</c:v>
                </c:pt>
                <c:pt idx="2">
                  <c:v>17.952127659574469</c:v>
                </c:pt>
                <c:pt idx="3">
                  <c:v>17.88563829787234</c:v>
                </c:pt>
                <c:pt idx="4">
                  <c:v>15.525265957446809</c:v>
                </c:pt>
                <c:pt idx="5">
                  <c:v>14.32845744680851</c:v>
                </c:pt>
                <c:pt idx="6">
                  <c:v>10.771276595744681</c:v>
                </c:pt>
                <c:pt idx="7">
                  <c:v>9.6742021276595747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8D-4F78-B5BA-65985E435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733287015593646E-2"/>
          <c:y val="0.89040727756422544"/>
          <c:w val="0.77536610313416698"/>
          <c:h val="5.5191351692574775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957241848698202"/>
          <c:y val="0.11557732410757929"/>
          <c:w val="0.60738696613611931"/>
          <c:h val="0.7884953306347604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Wystapienie u kobiety mięsniaka macicy może spowodować problemy z zajsciem w ciążę total</c:v>
                </c:pt>
                <c:pt idx="1">
                  <c:v>Mięsniak macicy to nowotwór niezłosliwy total</c:v>
                </c:pt>
                <c:pt idx="2">
                  <c:v>Rozmawiam/rozmawiałam ze swoja matką o kwestiach związanych ze zdrowiem ginekologicznym total</c:v>
                </c:pt>
                <c:pt idx="3">
                  <c:v>Wiem czym jest mięsniak macicy i badam się w tym kierunku total</c:v>
                </c:pt>
                <c:pt idx="4">
                  <c:v>Mój ginekolog rozmawiał/a ze mną przynajmniej raz o mięsniakach macicy total</c:v>
                </c:pt>
                <c:pt idx="5">
                  <c:v>mam w swoim blizszym otoczeniu lub w dalszym kogoś kto miała/ma mięśniaka macicy total</c:v>
                </c:pt>
                <c:pt idx="6">
                  <c:v>Mięsniak macicy to nowotwór złosliwy total</c:v>
                </c:pt>
              </c:strCache>
            </c:strRef>
          </c:cat>
          <c:val>
            <c:numRef>
              <c:f>Arkusz1!$B$2:$B$8</c:f>
              <c:numCache>
                <c:formatCode>0.0</c:formatCode>
                <c:ptCount val="7"/>
                <c:pt idx="0">
                  <c:v>86.204744069912607</c:v>
                </c:pt>
                <c:pt idx="1">
                  <c:v>55.680399500624219</c:v>
                </c:pt>
                <c:pt idx="2">
                  <c:v>54.68164794007491</c:v>
                </c:pt>
                <c:pt idx="3">
                  <c:v>46.660424469413236</c:v>
                </c:pt>
                <c:pt idx="4">
                  <c:v>40.074906367041201</c:v>
                </c:pt>
                <c:pt idx="5">
                  <c:v>39.481897627965047</c:v>
                </c:pt>
                <c:pt idx="6">
                  <c:v>37.078651685393261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1-4ED2-B2A5-D0555A7D623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FAŁSZ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Wystapienie u kobiety mięsniaka macicy może spowodować problemy z zajsciem w ciążę total</c:v>
                </c:pt>
                <c:pt idx="1">
                  <c:v>Mięsniak macicy to nowotwór niezłosliwy total</c:v>
                </c:pt>
                <c:pt idx="2">
                  <c:v>Rozmawiam/rozmawiałam ze swoja matką o kwestiach związanych ze zdrowiem ginekologicznym total</c:v>
                </c:pt>
                <c:pt idx="3">
                  <c:v>Wiem czym jest mięsniak macicy i badam się w tym kierunku total</c:v>
                </c:pt>
                <c:pt idx="4">
                  <c:v>Mój ginekolog rozmawiał/a ze mną przynajmniej raz o mięsniakach macicy total</c:v>
                </c:pt>
                <c:pt idx="5">
                  <c:v>mam w swoim blizszym otoczeniu lub w dalszym kogoś kto miała/ma mięśniaka macicy total</c:v>
                </c:pt>
                <c:pt idx="6">
                  <c:v>Mięsniak macicy to nowotwór złosliwy total</c:v>
                </c:pt>
              </c:strCache>
            </c:strRef>
          </c:cat>
          <c:val>
            <c:numRef>
              <c:f>Arkusz1!$C$2:$C$8</c:f>
              <c:numCache>
                <c:formatCode>0.0</c:formatCode>
                <c:ptCount val="7"/>
                <c:pt idx="0">
                  <c:v>13.795255930087391</c:v>
                </c:pt>
                <c:pt idx="1">
                  <c:v>44.319600499375781</c:v>
                </c:pt>
                <c:pt idx="2">
                  <c:v>45.318352059925097</c:v>
                </c:pt>
                <c:pt idx="3">
                  <c:v>53.339575530586771</c:v>
                </c:pt>
                <c:pt idx="4">
                  <c:v>59.925093632958806</c:v>
                </c:pt>
                <c:pt idx="5">
                  <c:v>60.518102372034953</c:v>
                </c:pt>
                <c:pt idx="6">
                  <c:v>62.921348314606739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B1-4ED2-B2A5-D0555A7D62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90184648"/>
        <c:axId val="90185040"/>
      </c:barChart>
      <c:catAx>
        <c:axId val="9018464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90185040"/>
        <c:crosses val="autoZero"/>
        <c:auto val="1"/>
        <c:lblAlgn val="ctr"/>
        <c:lblOffset val="100"/>
        <c:noMultiLvlLbl val="0"/>
      </c:catAx>
      <c:valAx>
        <c:axId val="9018504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0184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65392151056719"/>
          <c:y val="0.88831754740225399"/>
          <c:w val="0.61054122342126049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059286707"/>
          <c:y val="0"/>
          <c:w val="0.45778837544228718"/>
          <c:h val="0.9013840715863027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Województwo lubuskie [N=77]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Ból w okolicach intymnych, ból macicy</c:v>
                </c:pt>
                <c:pt idx="1">
                  <c:v>Bolesne miesiączki</c:v>
                </c:pt>
                <c:pt idx="2">
                  <c:v>Guzy, narośla, powiększona objętość brzucha</c:v>
                </c:pt>
                <c:pt idx="3">
                  <c:v>Ból podczas stosunku</c:v>
                </c:pt>
                <c:pt idx="4">
                  <c:v>Opuchnięcie, dyskomfort, zmiana koloru i zapachu wydzielin</c:v>
                </c:pt>
                <c:pt idx="5">
                  <c:v>Mięśnaki macicy nie dają żadnych objawów</c:v>
                </c:pt>
                <c:pt idx="6">
                  <c:v>Inne</c:v>
                </c:pt>
                <c:pt idx="7">
                  <c:v>Problemy z zajściem w ciążę</c:v>
                </c:pt>
                <c:pt idx="8">
                  <c:v>Złe samopoczucie</c:v>
                </c:pt>
              </c:strCache>
            </c:strRef>
          </c:cat>
          <c:val>
            <c:numRef>
              <c:f>Arkusz1!$B$2:$B$10</c:f>
              <c:numCache>
                <c:formatCode>0</c:formatCode>
                <c:ptCount val="9"/>
                <c:pt idx="0">
                  <c:v>6.4935064935064926</c:v>
                </c:pt>
                <c:pt idx="1">
                  <c:v>6.4935064935064926</c:v>
                </c:pt>
                <c:pt idx="2">
                  <c:v>1.2987012987012987</c:v>
                </c:pt>
                <c:pt idx="3">
                  <c:v>1.2987012987012987</c:v>
                </c:pt>
                <c:pt idx="4">
                  <c:v>1.2987012987012987</c:v>
                </c:pt>
                <c:pt idx="5">
                  <c:v>0</c:v>
                </c:pt>
                <c:pt idx="6">
                  <c:v>2.5974025974025974</c:v>
                </c:pt>
                <c:pt idx="7">
                  <c:v>2.5974025974025974</c:v>
                </c:pt>
                <c:pt idx="8">
                  <c:v>1.2987012987012987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9-497B-A0B8-F4DE7A51334F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Total [N=3008]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Ból w okolicach intymnych, ból macicy</c:v>
                </c:pt>
                <c:pt idx="1">
                  <c:v>Bolesne miesiączki</c:v>
                </c:pt>
                <c:pt idx="2">
                  <c:v>Guzy, narośla, powiększona objętość brzucha</c:v>
                </c:pt>
                <c:pt idx="3">
                  <c:v>Ból podczas stosunku</c:v>
                </c:pt>
                <c:pt idx="4">
                  <c:v>Opuchnięcie, dyskomfort, zmiana koloru i zapachu wydzielin</c:v>
                </c:pt>
                <c:pt idx="5">
                  <c:v>Mięśnaki macicy nie dają żadnych objawów</c:v>
                </c:pt>
                <c:pt idx="6">
                  <c:v>Inne</c:v>
                </c:pt>
                <c:pt idx="7">
                  <c:v>Problemy z zajściem w ciążę</c:v>
                </c:pt>
                <c:pt idx="8">
                  <c:v>Złe samopoczucie</c:v>
                </c:pt>
              </c:strCache>
            </c:strRef>
          </c:cat>
          <c:val>
            <c:numRef>
              <c:f>Arkusz1!$C$2:$C$10</c:f>
              <c:numCache>
                <c:formatCode>0</c:formatCode>
                <c:ptCount val="9"/>
                <c:pt idx="0">
                  <c:v>4.9867021276595747</c:v>
                </c:pt>
                <c:pt idx="1">
                  <c:v>4.3882978723404253</c:v>
                </c:pt>
                <c:pt idx="2">
                  <c:v>2.7925531914893615</c:v>
                </c:pt>
                <c:pt idx="3">
                  <c:v>2.1276595744680851</c:v>
                </c:pt>
                <c:pt idx="4">
                  <c:v>1.7287234042553192</c:v>
                </c:pt>
                <c:pt idx="5">
                  <c:v>1.6622340425531914</c:v>
                </c:pt>
                <c:pt idx="6">
                  <c:v>1.6622340425531914</c:v>
                </c:pt>
                <c:pt idx="7">
                  <c:v>1.4627659574468086</c:v>
                </c:pt>
                <c:pt idx="8">
                  <c:v>0.66489361702127658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39-497B-A0B8-F4DE7A513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40159570706346"/>
          <c:y val="2.5720543441758528E-2"/>
          <c:w val="0.44498112984767968"/>
          <c:h val="0.8343408653313585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 Tak, sama rozpoczęłam tę rozmowę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Choroby przenoszone droga płciowa województwo</c:v>
                </c:pt>
                <c:pt idx="7">
                  <c:v>Choroby przenoszone droga płciową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Arkusz1!$B$2:$B$11</c:f>
              <c:numCache>
                <c:formatCode>0.0</c:formatCode>
                <c:ptCount val="10"/>
                <c:pt idx="0">
                  <c:v>18.316831683168317</c:v>
                </c:pt>
                <c:pt idx="1">
                  <c:v>21.691635455680398</c:v>
                </c:pt>
                <c:pt idx="2">
                  <c:v>15.841584158415841</c:v>
                </c:pt>
                <c:pt idx="3">
                  <c:v>20.318352059925093</c:v>
                </c:pt>
                <c:pt idx="4">
                  <c:v>13.861386138613863</c:v>
                </c:pt>
                <c:pt idx="5">
                  <c:v>16.073657927590514</c:v>
                </c:pt>
                <c:pt idx="6">
                  <c:v>11.386138613861386</c:v>
                </c:pt>
                <c:pt idx="7">
                  <c:v>13.108614232209737</c:v>
                </c:pt>
                <c:pt idx="8">
                  <c:v>11.386138613861386</c:v>
                </c:pt>
                <c:pt idx="9">
                  <c:v>11.36079900124844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C8-405F-88D5-A8748956E35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Tak, lekarz rozpoczął rozmowę na ten temat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Choroby przenoszone droga płciowa województwo</c:v>
                </c:pt>
                <c:pt idx="7">
                  <c:v>Choroby przenoszone droga płciową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Arkusz1!$C$2:$C$11</c:f>
              <c:numCache>
                <c:formatCode>0.0</c:formatCode>
                <c:ptCount val="10"/>
                <c:pt idx="0">
                  <c:v>23.762376237623762</c:v>
                </c:pt>
                <c:pt idx="1">
                  <c:v>21.192259675405744</c:v>
                </c:pt>
                <c:pt idx="2">
                  <c:v>23.267326732673268</c:v>
                </c:pt>
                <c:pt idx="3">
                  <c:v>27.528089887640451</c:v>
                </c:pt>
                <c:pt idx="4">
                  <c:v>22.277227722772277</c:v>
                </c:pt>
                <c:pt idx="5">
                  <c:v>29.744069912609238</c:v>
                </c:pt>
                <c:pt idx="6">
                  <c:v>17.326732673267326</c:v>
                </c:pt>
                <c:pt idx="7">
                  <c:v>21.629213483146067</c:v>
                </c:pt>
                <c:pt idx="8">
                  <c:v>20.297029702970296</c:v>
                </c:pt>
                <c:pt idx="9">
                  <c:v>20.724094881398251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C8-405F-88D5-A8748956E35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 Próbowałam podjąć rozmowę, ale lekarz nie  kontynuował jej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Choroby przenoszone droga płciowa województwo</c:v>
                </c:pt>
                <c:pt idx="7">
                  <c:v>Choroby przenoszone droga płciową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Arkusz1!$D$2:$D$11</c:f>
              <c:numCache>
                <c:formatCode>0.0</c:formatCode>
                <c:ptCount val="10"/>
                <c:pt idx="0">
                  <c:v>6.9306930693069315</c:v>
                </c:pt>
                <c:pt idx="1">
                  <c:v>5.4619225967540572</c:v>
                </c:pt>
                <c:pt idx="2">
                  <c:v>2.4752475247524752</c:v>
                </c:pt>
                <c:pt idx="3">
                  <c:v>4.9625468164794011</c:v>
                </c:pt>
                <c:pt idx="4">
                  <c:v>5.4455445544554459</c:v>
                </c:pt>
                <c:pt idx="5">
                  <c:v>4.6816479400749067</c:v>
                </c:pt>
                <c:pt idx="6">
                  <c:v>2.9702970297029703</c:v>
                </c:pt>
                <c:pt idx="7">
                  <c:v>4.4319600499375778</c:v>
                </c:pt>
                <c:pt idx="8">
                  <c:v>4.4554455445544559</c:v>
                </c:pt>
                <c:pt idx="9">
                  <c:v>4.2446941323345815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C8-405F-88D5-A8748956E354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Nie, nigdy nie rozmawiałam z ginekologiem na ten temat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Choroby przenoszone droga płciowa województwo</c:v>
                </c:pt>
                <c:pt idx="7">
                  <c:v>Choroby przenoszone droga płciową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Arkusz1!$E$2:$E$11</c:f>
              <c:numCache>
                <c:formatCode>0.0</c:formatCode>
                <c:ptCount val="10"/>
                <c:pt idx="0">
                  <c:v>50.990099009900987</c:v>
                </c:pt>
                <c:pt idx="1">
                  <c:v>51.654182272159801</c:v>
                </c:pt>
                <c:pt idx="2">
                  <c:v>58.415841584158414</c:v>
                </c:pt>
                <c:pt idx="3">
                  <c:v>47.19101123595506</c:v>
                </c:pt>
                <c:pt idx="4">
                  <c:v>58.415841584158414</c:v>
                </c:pt>
                <c:pt idx="5">
                  <c:v>49.500624219725346</c:v>
                </c:pt>
                <c:pt idx="6">
                  <c:v>68.316831683168317</c:v>
                </c:pt>
                <c:pt idx="7">
                  <c:v>60.830212234706615</c:v>
                </c:pt>
                <c:pt idx="8">
                  <c:v>63.861386138613859</c:v>
                </c:pt>
                <c:pt idx="9">
                  <c:v>63.670411985018724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C8-405F-88D5-A8748956E3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88668160"/>
        <c:axId val="87451056"/>
      </c:barChart>
      <c:catAx>
        <c:axId val="886681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7451056"/>
        <c:crosses val="autoZero"/>
        <c:auto val="1"/>
        <c:lblAlgn val="ctr"/>
        <c:lblOffset val="100"/>
        <c:noMultiLvlLbl val="0"/>
      </c:catAx>
      <c:valAx>
        <c:axId val="8745105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866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343217730199786"/>
          <c:w val="1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4015488960162"/>
          <c:y val="0.11557732410757929"/>
          <c:w val="0.44655783572708518"/>
          <c:h val="0.7884953306347604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Wystapienie u kobiety mięsniaka macicy może spowodować problemy z zajsciem w ciążę wojewodztwo</c:v>
                </c:pt>
                <c:pt idx="1">
                  <c:v>Wystapienie u kobiety mięsniaka macicy może spowodować problemy z zajsciem w ciążę total</c:v>
                </c:pt>
                <c:pt idx="2">
                  <c:v>Mięsniak macicy to nowotwór niezłośliwy wojewodztwo</c:v>
                </c:pt>
                <c:pt idx="3">
                  <c:v>Mięsniak macicy to nowotwór niezłosliwy total</c:v>
                </c:pt>
                <c:pt idx="4">
                  <c:v>Rozmawiam/rozmawiałam ze swoja matką o kwestiach związanych ze zdrowiem ginekologicznym wojewodztwo</c:v>
                </c:pt>
                <c:pt idx="5">
                  <c:v>Rozmawiam/rozmawiałam ze swoja matką o kwestiach związanych ze zdrowiem ginekologicznym total</c:v>
                </c:pt>
                <c:pt idx="6">
                  <c:v>Wiem czym jest mięsniak macicy i badam się w tym kierunku wojewodztwo</c:v>
                </c:pt>
                <c:pt idx="7">
                  <c:v>Wiem czym jest mięsniak macicy i badam się w tym kierunku total</c:v>
                </c:pt>
                <c:pt idx="8">
                  <c:v>Mięsniak macicy to nowotwór złosliwy województwo</c:v>
                </c:pt>
                <c:pt idx="9">
                  <c:v>Mięsniak macicy to nowotwór złosliwy total</c:v>
                </c:pt>
                <c:pt idx="10">
                  <c:v>mam w swoim blizszym otoczeniu lub w dalszym kogoś kto miała/ma mięśniaka macicy wojewodztwo</c:v>
                </c:pt>
                <c:pt idx="11">
                  <c:v>mam w swoim blizszym otoczeniu lub w dalszym kogoś kto miała/ma mięśniaka macicy total</c:v>
                </c:pt>
                <c:pt idx="12">
                  <c:v>Mój ginekolog rozmawiał/a ze mną przynajmniej raz o mięsniakach macicy wojewodztwo</c:v>
                </c:pt>
                <c:pt idx="13">
                  <c:v>Mój ginekolog rozmawiał/a ze mną przynajmniej raz o mięsniakach macicy total</c:v>
                </c:pt>
              </c:strCache>
            </c:strRef>
          </c:cat>
          <c:val>
            <c:numRef>
              <c:f>Arkusz1!$B$2:$B$15</c:f>
              <c:numCache>
                <c:formatCode>0.0</c:formatCode>
                <c:ptCount val="14"/>
                <c:pt idx="0">
                  <c:v>87.128712871287135</c:v>
                </c:pt>
                <c:pt idx="1">
                  <c:v>86.204744069912607</c:v>
                </c:pt>
                <c:pt idx="2">
                  <c:v>51.980198019801982</c:v>
                </c:pt>
                <c:pt idx="3">
                  <c:v>55.680399500624219</c:v>
                </c:pt>
                <c:pt idx="4">
                  <c:v>51.485148514851488</c:v>
                </c:pt>
                <c:pt idx="5">
                  <c:v>54.68164794007491</c:v>
                </c:pt>
                <c:pt idx="6">
                  <c:v>45.544554455445542</c:v>
                </c:pt>
                <c:pt idx="7">
                  <c:v>46.660424469413236</c:v>
                </c:pt>
                <c:pt idx="8">
                  <c:v>44.059405940594061</c:v>
                </c:pt>
                <c:pt idx="9">
                  <c:v>37.078651685393261</c:v>
                </c:pt>
                <c:pt idx="10">
                  <c:v>38.118811881188115</c:v>
                </c:pt>
                <c:pt idx="11">
                  <c:v>39.481897627965047</c:v>
                </c:pt>
                <c:pt idx="12">
                  <c:v>36.633663366336634</c:v>
                </c:pt>
                <c:pt idx="13">
                  <c:v>40.074906367041201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1-4ED2-B2A5-D0555A7D623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FAŁSZ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Wystapienie u kobiety mięsniaka macicy może spowodować problemy z zajsciem w ciążę wojewodztwo</c:v>
                </c:pt>
                <c:pt idx="1">
                  <c:v>Wystapienie u kobiety mięsniaka macicy może spowodować problemy z zajsciem w ciążę total</c:v>
                </c:pt>
                <c:pt idx="2">
                  <c:v>Mięsniak macicy to nowotwór niezłośliwy wojewodztwo</c:v>
                </c:pt>
                <c:pt idx="3">
                  <c:v>Mięsniak macicy to nowotwór niezłosliwy total</c:v>
                </c:pt>
                <c:pt idx="4">
                  <c:v>Rozmawiam/rozmawiałam ze swoja matką o kwestiach związanych ze zdrowiem ginekologicznym wojewodztwo</c:v>
                </c:pt>
                <c:pt idx="5">
                  <c:v>Rozmawiam/rozmawiałam ze swoja matką o kwestiach związanych ze zdrowiem ginekologicznym total</c:v>
                </c:pt>
                <c:pt idx="6">
                  <c:v>Wiem czym jest mięsniak macicy i badam się w tym kierunku wojewodztwo</c:v>
                </c:pt>
                <c:pt idx="7">
                  <c:v>Wiem czym jest mięsniak macicy i badam się w tym kierunku total</c:v>
                </c:pt>
                <c:pt idx="8">
                  <c:v>Mięsniak macicy to nowotwór złosliwy województwo</c:v>
                </c:pt>
                <c:pt idx="9">
                  <c:v>Mięsniak macicy to nowotwór złosliwy total</c:v>
                </c:pt>
                <c:pt idx="10">
                  <c:v>mam w swoim blizszym otoczeniu lub w dalszym kogoś kto miała/ma mięśniaka macicy wojewodztwo</c:v>
                </c:pt>
                <c:pt idx="11">
                  <c:v>mam w swoim blizszym otoczeniu lub w dalszym kogoś kto miała/ma mięśniaka macicy total</c:v>
                </c:pt>
                <c:pt idx="12">
                  <c:v>Mój ginekolog rozmawiał/a ze mną przynajmniej raz o mięsniakach macicy wojewodztwo</c:v>
                </c:pt>
                <c:pt idx="13">
                  <c:v>Mój ginekolog rozmawiał/a ze mną przynajmniej raz o mięsniakach macicy total</c:v>
                </c:pt>
              </c:strCache>
            </c:strRef>
          </c:cat>
          <c:val>
            <c:numRef>
              <c:f>Arkusz1!$C$2:$C$15</c:f>
              <c:numCache>
                <c:formatCode>0.0</c:formatCode>
                <c:ptCount val="14"/>
                <c:pt idx="0">
                  <c:v>12.871287128712872</c:v>
                </c:pt>
                <c:pt idx="1">
                  <c:v>13.795255930087391</c:v>
                </c:pt>
                <c:pt idx="2">
                  <c:v>48.019801980198018</c:v>
                </c:pt>
                <c:pt idx="3">
                  <c:v>44.319600499375781</c:v>
                </c:pt>
                <c:pt idx="4">
                  <c:v>48.514851485148512</c:v>
                </c:pt>
                <c:pt idx="5">
                  <c:v>45.318352059925097</c:v>
                </c:pt>
                <c:pt idx="6">
                  <c:v>54.455445544554458</c:v>
                </c:pt>
                <c:pt idx="7">
                  <c:v>53.339575530586771</c:v>
                </c:pt>
                <c:pt idx="8">
                  <c:v>55.940594059405932</c:v>
                </c:pt>
                <c:pt idx="9">
                  <c:v>62.921348314606739</c:v>
                </c:pt>
                <c:pt idx="10">
                  <c:v>61.881188118811878</c:v>
                </c:pt>
                <c:pt idx="11">
                  <c:v>60.518102372034953</c:v>
                </c:pt>
                <c:pt idx="12">
                  <c:v>63.366336633663366</c:v>
                </c:pt>
                <c:pt idx="13">
                  <c:v>59.925093632958806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B1-4ED2-B2A5-D0555A7D62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87450272"/>
        <c:axId val="87449880"/>
      </c:barChart>
      <c:catAx>
        <c:axId val="8745027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7449880"/>
        <c:crosses val="autoZero"/>
        <c:auto val="1"/>
        <c:lblAlgn val="ctr"/>
        <c:lblOffset val="100"/>
        <c:noMultiLvlLbl val="0"/>
      </c:catAx>
      <c:valAx>
        <c:axId val="8744988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745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933387886614098"/>
          <c:y val="0.88831754740225399"/>
          <c:w val="0.51751260877289762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059286707"/>
          <c:y val="0"/>
          <c:w val="0.45778837544228718"/>
          <c:h val="0.8076725547000935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Województwo łódzkie [N=189]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Krwawienie, krwotoki</c:v>
                </c:pt>
                <c:pt idx="1">
                  <c:v>Ból</c:v>
                </c:pt>
                <c:pt idx="2">
                  <c:v>Nie wiem / trudno powiedzieć</c:v>
                </c:pt>
                <c:pt idx="3">
                  <c:v>Ból w podbrzuszu</c:v>
                </c:pt>
                <c:pt idx="4">
                  <c:v>Zaburzenia miesiączkowania (brak miesiączki, niegularne miesiączki)</c:v>
                </c:pt>
                <c:pt idx="5">
                  <c:v>Obfite miesiączki, krwawienia</c:v>
                </c:pt>
                <c:pt idx="6">
                  <c:v>Upławy, plamienia</c:v>
                </c:pt>
                <c:pt idx="7">
                  <c:v>Ból brzucha</c:v>
                </c:pt>
              </c:strCache>
            </c:strRef>
          </c:cat>
          <c:val>
            <c:numRef>
              <c:f>Arkusz1!$B$2:$B$9</c:f>
              <c:numCache>
                <c:formatCode>0</c:formatCode>
                <c:ptCount val="8"/>
                <c:pt idx="0">
                  <c:v>21.693121693121693</c:v>
                </c:pt>
                <c:pt idx="1">
                  <c:v>20.634920634920636</c:v>
                </c:pt>
                <c:pt idx="2">
                  <c:v>15.873015873015872</c:v>
                </c:pt>
                <c:pt idx="3">
                  <c:v>16.93121693121693</c:v>
                </c:pt>
                <c:pt idx="4">
                  <c:v>14.814814814814813</c:v>
                </c:pt>
                <c:pt idx="5">
                  <c:v>17.460317460317459</c:v>
                </c:pt>
                <c:pt idx="6">
                  <c:v>10.582010582010582</c:v>
                </c:pt>
                <c:pt idx="7">
                  <c:v>7.4074074074074066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8D-4F78-B5BA-65985E435C01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Total [N=3008]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88D-4F78-B5BA-65985E435C0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8D-4F78-B5BA-65985E435C0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88D-4F78-B5BA-65985E435C0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88D-4F78-B5BA-65985E435C0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88D-4F78-B5BA-65985E435C0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88D-4F78-B5BA-65985E435C0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Krwawienie, krwotoki</c:v>
                </c:pt>
                <c:pt idx="1">
                  <c:v>Ból</c:v>
                </c:pt>
                <c:pt idx="2">
                  <c:v>Nie wiem / trudno powiedzieć</c:v>
                </c:pt>
                <c:pt idx="3">
                  <c:v>Ból w podbrzuszu</c:v>
                </c:pt>
                <c:pt idx="4">
                  <c:v>Zaburzenia miesiączkowania (brak miesiączki, niegularne miesiączki)</c:v>
                </c:pt>
                <c:pt idx="5">
                  <c:v>Obfite miesiączki, krwawienia</c:v>
                </c:pt>
                <c:pt idx="6">
                  <c:v>Upławy, plamienia</c:v>
                </c:pt>
                <c:pt idx="7">
                  <c:v>Ból brzucha</c:v>
                </c:pt>
              </c:strCache>
            </c:strRef>
          </c:cat>
          <c:val>
            <c:numRef>
              <c:f>Arkusz1!$C$2:$C$9</c:f>
              <c:numCache>
                <c:formatCode>0</c:formatCode>
                <c:ptCount val="8"/>
                <c:pt idx="0">
                  <c:v>19.780585106382979</c:v>
                </c:pt>
                <c:pt idx="1">
                  <c:v>19.647606382978722</c:v>
                </c:pt>
                <c:pt idx="2">
                  <c:v>17.952127659574469</c:v>
                </c:pt>
                <c:pt idx="3">
                  <c:v>17.88563829787234</c:v>
                </c:pt>
                <c:pt idx="4">
                  <c:v>15.525265957446809</c:v>
                </c:pt>
                <c:pt idx="5">
                  <c:v>14.32845744680851</c:v>
                </c:pt>
                <c:pt idx="6">
                  <c:v>10.771276595744681</c:v>
                </c:pt>
                <c:pt idx="7">
                  <c:v>9.6742021276595747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8D-4F78-B5BA-65985E435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733287015593646E-2"/>
          <c:y val="0.89040727756422544"/>
          <c:w val="0.77536610313416698"/>
          <c:h val="5.5191351692574775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059286707"/>
          <c:y val="0"/>
          <c:w val="0.45778837544228718"/>
          <c:h val="0.9013840715863027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Województwo lubuskie [N=77]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Ból w okolicach intymnych, ból macicy</c:v>
                </c:pt>
                <c:pt idx="1">
                  <c:v>Bolesne miesiączki</c:v>
                </c:pt>
                <c:pt idx="2">
                  <c:v>Guzy, narośla, powiększona objętość brzucha</c:v>
                </c:pt>
                <c:pt idx="3">
                  <c:v>Ból podczas stosunku</c:v>
                </c:pt>
                <c:pt idx="4">
                  <c:v>Opuchnięcie, dyskomfort, zmiana koloru i zapachu wydzielin</c:v>
                </c:pt>
                <c:pt idx="5">
                  <c:v>Mięśnaki macicy nie dają żadnych objawów</c:v>
                </c:pt>
                <c:pt idx="6">
                  <c:v>Inne</c:v>
                </c:pt>
                <c:pt idx="7">
                  <c:v>Problemy z zajściem w ciążę</c:v>
                </c:pt>
                <c:pt idx="8">
                  <c:v>Złe samopoczucie</c:v>
                </c:pt>
              </c:strCache>
            </c:strRef>
          </c:cat>
          <c:val>
            <c:numRef>
              <c:f>Arkusz1!$B$2:$B$10</c:f>
              <c:numCache>
                <c:formatCode>0</c:formatCode>
                <c:ptCount val="9"/>
                <c:pt idx="0">
                  <c:v>6.4935064935064926</c:v>
                </c:pt>
                <c:pt idx="1">
                  <c:v>6.4935064935064926</c:v>
                </c:pt>
                <c:pt idx="2">
                  <c:v>1.2987012987012987</c:v>
                </c:pt>
                <c:pt idx="3">
                  <c:v>1.2987012987012987</c:v>
                </c:pt>
                <c:pt idx="4">
                  <c:v>1.2987012987012987</c:v>
                </c:pt>
                <c:pt idx="5">
                  <c:v>0</c:v>
                </c:pt>
                <c:pt idx="6">
                  <c:v>2.5974025974025974</c:v>
                </c:pt>
                <c:pt idx="7">
                  <c:v>2.5974025974025974</c:v>
                </c:pt>
                <c:pt idx="8">
                  <c:v>1.2987012987012987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9-497B-A0B8-F4DE7A51334F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Total [N=3008]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Ból w okolicach intymnych, ból macicy</c:v>
                </c:pt>
                <c:pt idx="1">
                  <c:v>Bolesne miesiączki</c:v>
                </c:pt>
                <c:pt idx="2">
                  <c:v>Guzy, narośla, powiększona objętość brzucha</c:v>
                </c:pt>
                <c:pt idx="3">
                  <c:v>Ból podczas stosunku</c:v>
                </c:pt>
                <c:pt idx="4">
                  <c:v>Opuchnięcie, dyskomfort, zmiana koloru i zapachu wydzielin</c:v>
                </c:pt>
                <c:pt idx="5">
                  <c:v>Mięśnaki macicy nie dają żadnych objawów</c:v>
                </c:pt>
                <c:pt idx="6">
                  <c:v>Inne</c:v>
                </c:pt>
                <c:pt idx="7">
                  <c:v>Problemy z zajściem w ciążę</c:v>
                </c:pt>
                <c:pt idx="8">
                  <c:v>Złe samopoczucie</c:v>
                </c:pt>
              </c:strCache>
            </c:strRef>
          </c:cat>
          <c:val>
            <c:numRef>
              <c:f>Arkusz1!$C$2:$C$10</c:f>
              <c:numCache>
                <c:formatCode>0</c:formatCode>
                <c:ptCount val="9"/>
                <c:pt idx="0">
                  <c:v>4.9867021276595747</c:v>
                </c:pt>
                <c:pt idx="1">
                  <c:v>4.3882978723404253</c:v>
                </c:pt>
                <c:pt idx="2">
                  <c:v>2.7925531914893615</c:v>
                </c:pt>
                <c:pt idx="3">
                  <c:v>2.1276595744680851</c:v>
                </c:pt>
                <c:pt idx="4">
                  <c:v>1.7287234042553192</c:v>
                </c:pt>
                <c:pt idx="5">
                  <c:v>1.6622340425531914</c:v>
                </c:pt>
                <c:pt idx="6">
                  <c:v>1.6622340425531914</c:v>
                </c:pt>
                <c:pt idx="7">
                  <c:v>1.4627659574468086</c:v>
                </c:pt>
                <c:pt idx="8">
                  <c:v>0.66489361702127658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39-497B-A0B8-F4DE7A513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40159570706346"/>
          <c:y val="2.5720543441758528E-2"/>
          <c:w val="0.44498112984767968"/>
          <c:h val="0.8343408653313585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 Tak, sama rozpoczęłam tę rozmowę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Miesniak macicy województwo</c:v>
                </c:pt>
                <c:pt idx="7">
                  <c:v>Miesniak macicy total</c:v>
                </c:pt>
                <c:pt idx="8">
                  <c:v>Choroby przenoszone droga płciowa województwo</c:v>
                </c:pt>
                <c:pt idx="9">
                  <c:v>Choroby przenoszone droga płciową total</c:v>
                </c:pt>
              </c:strCache>
            </c:strRef>
          </c:cat>
          <c:val>
            <c:numRef>
              <c:f>Arkusz1!$B$2:$B$11</c:f>
              <c:numCache>
                <c:formatCode>0.0</c:formatCode>
                <c:ptCount val="10"/>
                <c:pt idx="0">
                  <c:v>21.146953405017921</c:v>
                </c:pt>
                <c:pt idx="1">
                  <c:v>21.691635455680398</c:v>
                </c:pt>
                <c:pt idx="2">
                  <c:v>20.071684587813621</c:v>
                </c:pt>
                <c:pt idx="3">
                  <c:v>20.318352059925093</c:v>
                </c:pt>
                <c:pt idx="4">
                  <c:v>12.544802867383515</c:v>
                </c:pt>
                <c:pt idx="5">
                  <c:v>16.073657927590514</c:v>
                </c:pt>
                <c:pt idx="6">
                  <c:v>11.827956989247312</c:v>
                </c:pt>
                <c:pt idx="7">
                  <c:v>11.36079900124844</c:v>
                </c:pt>
                <c:pt idx="8">
                  <c:v>11.469534050179211</c:v>
                </c:pt>
                <c:pt idx="9">
                  <c:v>13.108614232209737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C8-405F-88D5-A8748956E35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Tak, lekarz rozpoczął rozmowę na ten temat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Miesniak macicy województwo</c:v>
                </c:pt>
                <c:pt idx="7">
                  <c:v>Miesniak macicy total</c:v>
                </c:pt>
                <c:pt idx="8">
                  <c:v>Choroby przenoszone droga płciowa województwo</c:v>
                </c:pt>
                <c:pt idx="9">
                  <c:v>Choroby przenoszone droga płciową total</c:v>
                </c:pt>
              </c:strCache>
            </c:strRef>
          </c:cat>
          <c:val>
            <c:numRef>
              <c:f>Arkusz1!$C$2:$C$11</c:f>
              <c:numCache>
                <c:formatCode>0.0</c:formatCode>
                <c:ptCount val="10"/>
                <c:pt idx="0">
                  <c:v>18.637992831541219</c:v>
                </c:pt>
                <c:pt idx="1">
                  <c:v>21.192259675405744</c:v>
                </c:pt>
                <c:pt idx="2">
                  <c:v>22.580645161290324</c:v>
                </c:pt>
                <c:pt idx="3">
                  <c:v>27.528089887640451</c:v>
                </c:pt>
                <c:pt idx="4">
                  <c:v>24.014336917562723</c:v>
                </c:pt>
                <c:pt idx="5">
                  <c:v>29.744069912609238</c:v>
                </c:pt>
                <c:pt idx="6">
                  <c:v>17.921146953405017</c:v>
                </c:pt>
                <c:pt idx="7">
                  <c:v>20.724094881398251</c:v>
                </c:pt>
                <c:pt idx="8">
                  <c:v>18.996415770609318</c:v>
                </c:pt>
                <c:pt idx="9">
                  <c:v>21.629213483146067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C8-405F-88D5-A8748956E35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 Próbowałam podjąć rozmowę, ale lekarz nie  kontynuował jej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Miesniak macicy województwo</c:v>
                </c:pt>
                <c:pt idx="7">
                  <c:v>Miesniak macicy total</c:v>
                </c:pt>
                <c:pt idx="8">
                  <c:v>Choroby przenoszone droga płciowa województwo</c:v>
                </c:pt>
                <c:pt idx="9">
                  <c:v>Choroby przenoszone droga płciową total</c:v>
                </c:pt>
              </c:strCache>
            </c:strRef>
          </c:cat>
          <c:val>
            <c:numRef>
              <c:f>Arkusz1!$D$2:$D$11</c:f>
              <c:numCache>
                <c:formatCode>0.0</c:formatCode>
                <c:ptCount val="10"/>
                <c:pt idx="0">
                  <c:v>5.7347670250896057</c:v>
                </c:pt>
                <c:pt idx="1">
                  <c:v>5.4619225967540572</c:v>
                </c:pt>
                <c:pt idx="2">
                  <c:v>4.6594982078853047</c:v>
                </c:pt>
                <c:pt idx="3">
                  <c:v>4.9625468164794011</c:v>
                </c:pt>
                <c:pt idx="4">
                  <c:v>2.8673835125448028</c:v>
                </c:pt>
                <c:pt idx="5">
                  <c:v>4.6816479400749067</c:v>
                </c:pt>
                <c:pt idx="6">
                  <c:v>2.150537634408602</c:v>
                </c:pt>
                <c:pt idx="7">
                  <c:v>4.2446941323345815</c:v>
                </c:pt>
                <c:pt idx="8">
                  <c:v>4.6594982078853047</c:v>
                </c:pt>
                <c:pt idx="9">
                  <c:v>4.4319600499375778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C8-405F-88D5-A8748956E354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Nie, nigdy nie rozmawiałam z ginekologiem na ten temat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Miesniak macicy województwo</c:v>
                </c:pt>
                <c:pt idx="7">
                  <c:v>Miesniak macicy total</c:v>
                </c:pt>
                <c:pt idx="8">
                  <c:v>Choroby przenoszone droga płciowa województwo</c:v>
                </c:pt>
                <c:pt idx="9">
                  <c:v>Choroby przenoszone droga płciową total</c:v>
                </c:pt>
              </c:strCache>
            </c:strRef>
          </c:cat>
          <c:val>
            <c:numRef>
              <c:f>Arkusz1!$E$2:$E$11</c:f>
              <c:numCache>
                <c:formatCode>0.0</c:formatCode>
                <c:ptCount val="10"/>
                <c:pt idx="0">
                  <c:v>54.480286738351261</c:v>
                </c:pt>
                <c:pt idx="1">
                  <c:v>51.654182272159801</c:v>
                </c:pt>
                <c:pt idx="2">
                  <c:v>52.688172043010752</c:v>
                </c:pt>
                <c:pt idx="3">
                  <c:v>47.19101123595506</c:v>
                </c:pt>
                <c:pt idx="4">
                  <c:v>60.57347670250897</c:v>
                </c:pt>
                <c:pt idx="5">
                  <c:v>49.500624219725346</c:v>
                </c:pt>
                <c:pt idx="6">
                  <c:v>68.100358422939067</c:v>
                </c:pt>
                <c:pt idx="7">
                  <c:v>63.670411985018724</c:v>
                </c:pt>
                <c:pt idx="8">
                  <c:v>64.87455197132617</c:v>
                </c:pt>
                <c:pt idx="9">
                  <c:v>60.830212234706615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C8-405F-88D5-A8748956E3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89470104"/>
        <c:axId val="88003784"/>
      </c:barChart>
      <c:catAx>
        <c:axId val="894701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8003784"/>
        <c:crosses val="autoZero"/>
        <c:auto val="1"/>
        <c:lblAlgn val="ctr"/>
        <c:lblOffset val="100"/>
        <c:noMultiLvlLbl val="0"/>
      </c:catAx>
      <c:valAx>
        <c:axId val="8800378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9470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343217730199786"/>
          <c:w val="1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4015488960162"/>
          <c:y val="0.11557732410757929"/>
          <c:w val="0.44655783572708518"/>
          <c:h val="0.7884953306347604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Wystapienie u kobiety mięsniaka macicy może spowodować problemy z zajsciem w ciążę wojewodztwo</c:v>
                </c:pt>
                <c:pt idx="1">
                  <c:v>Wystapienie u kobiety mięsniaka macicy może spowodować problemy z zajsciem w ciążę total</c:v>
                </c:pt>
                <c:pt idx="2">
                  <c:v>Mięsniak macicy to nowotwór niezłośliwy wojewodztwo</c:v>
                </c:pt>
                <c:pt idx="3">
                  <c:v>Mięsniak macicy to nowotwór niezłosliwy total</c:v>
                </c:pt>
                <c:pt idx="4">
                  <c:v>Rozmawiam/rozmawiałam ze swoja matką o kwestiach związanych ze zdrowiem ginekologicznym wojewodztwo</c:v>
                </c:pt>
                <c:pt idx="5">
                  <c:v>Rozmawiam/rozmawiałam ze swoja matką o kwestiach związanych ze zdrowiem ginekologicznym total</c:v>
                </c:pt>
                <c:pt idx="6">
                  <c:v>Wiem czym jest mięsniak macicy i badam się w tym kierunku wojewodztwo</c:v>
                </c:pt>
                <c:pt idx="7">
                  <c:v>Wiem czym jest mięsniak macicy i badam się w tym kierunku total</c:v>
                </c:pt>
                <c:pt idx="8">
                  <c:v>Mięsniak macicy to nowotwór złosliwy województwo</c:v>
                </c:pt>
                <c:pt idx="9">
                  <c:v>Mięsniak macicy to nowotwór złosliwy total</c:v>
                </c:pt>
                <c:pt idx="10">
                  <c:v>mam w swoim blizszym otoczeniu lub w dalszym kogoś kto miała/ma mięśniaka macicy wojewodztwo</c:v>
                </c:pt>
                <c:pt idx="11">
                  <c:v>mam w swoim blizszym otoczeniu lub w dalszym kogoś kto miała/ma mięśniaka macicy total</c:v>
                </c:pt>
                <c:pt idx="12">
                  <c:v>Mój ginekolog rozmawiał/a ze mną przynajmniej raz o mięsniakach macicy wojewodztwo</c:v>
                </c:pt>
                <c:pt idx="13">
                  <c:v>Mój ginekolog rozmawiał/a ze mną przynajmniej raz o mięsniakach macicy total</c:v>
                </c:pt>
              </c:strCache>
            </c:strRef>
          </c:cat>
          <c:val>
            <c:numRef>
              <c:f>Arkusz1!$B$2:$B$15</c:f>
              <c:numCache>
                <c:formatCode>0.0</c:formatCode>
                <c:ptCount val="14"/>
                <c:pt idx="0">
                  <c:v>84.946236559139791</c:v>
                </c:pt>
                <c:pt idx="1">
                  <c:v>86.204744069912607</c:v>
                </c:pt>
                <c:pt idx="2">
                  <c:v>55.197132616487451</c:v>
                </c:pt>
                <c:pt idx="3">
                  <c:v>55.680399500624219</c:v>
                </c:pt>
                <c:pt idx="4">
                  <c:v>49.820788530465947</c:v>
                </c:pt>
                <c:pt idx="5">
                  <c:v>54.68164794007491</c:v>
                </c:pt>
                <c:pt idx="6">
                  <c:v>40.86021505376344</c:v>
                </c:pt>
                <c:pt idx="7">
                  <c:v>46.660424469413236</c:v>
                </c:pt>
                <c:pt idx="8">
                  <c:v>37.992831541218635</c:v>
                </c:pt>
                <c:pt idx="9">
                  <c:v>37.078651685393261</c:v>
                </c:pt>
                <c:pt idx="10">
                  <c:v>35.842293906810035</c:v>
                </c:pt>
                <c:pt idx="11">
                  <c:v>39.481897627965047</c:v>
                </c:pt>
                <c:pt idx="12">
                  <c:v>35.483870967741936</c:v>
                </c:pt>
                <c:pt idx="13">
                  <c:v>40.074906367041201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1-4ED2-B2A5-D0555A7D623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FAŁSZ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Wystapienie u kobiety mięsniaka macicy może spowodować problemy z zajsciem w ciążę wojewodztwo</c:v>
                </c:pt>
                <c:pt idx="1">
                  <c:v>Wystapienie u kobiety mięsniaka macicy może spowodować problemy z zajsciem w ciążę total</c:v>
                </c:pt>
                <c:pt idx="2">
                  <c:v>Mięsniak macicy to nowotwór niezłośliwy wojewodztwo</c:v>
                </c:pt>
                <c:pt idx="3">
                  <c:v>Mięsniak macicy to nowotwór niezłosliwy total</c:v>
                </c:pt>
                <c:pt idx="4">
                  <c:v>Rozmawiam/rozmawiałam ze swoja matką o kwestiach związanych ze zdrowiem ginekologicznym wojewodztwo</c:v>
                </c:pt>
                <c:pt idx="5">
                  <c:v>Rozmawiam/rozmawiałam ze swoja matką o kwestiach związanych ze zdrowiem ginekologicznym total</c:v>
                </c:pt>
                <c:pt idx="6">
                  <c:v>Wiem czym jest mięsniak macicy i badam się w tym kierunku wojewodztwo</c:v>
                </c:pt>
                <c:pt idx="7">
                  <c:v>Wiem czym jest mięsniak macicy i badam się w tym kierunku total</c:v>
                </c:pt>
                <c:pt idx="8">
                  <c:v>Mięsniak macicy to nowotwór złosliwy województwo</c:v>
                </c:pt>
                <c:pt idx="9">
                  <c:v>Mięsniak macicy to nowotwór złosliwy total</c:v>
                </c:pt>
                <c:pt idx="10">
                  <c:v>mam w swoim blizszym otoczeniu lub w dalszym kogoś kto miała/ma mięśniaka macicy wojewodztwo</c:v>
                </c:pt>
                <c:pt idx="11">
                  <c:v>mam w swoim blizszym otoczeniu lub w dalszym kogoś kto miała/ma mięśniaka macicy total</c:v>
                </c:pt>
                <c:pt idx="12">
                  <c:v>Mój ginekolog rozmawiał/a ze mną przynajmniej raz o mięsniakach macicy wojewodztwo</c:v>
                </c:pt>
                <c:pt idx="13">
                  <c:v>Mój ginekolog rozmawiał/a ze mną przynajmniej raz o mięsniakach macicy total</c:v>
                </c:pt>
              </c:strCache>
            </c:strRef>
          </c:cat>
          <c:val>
            <c:numRef>
              <c:f>Arkusz1!$C$2:$C$15</c:f>
              <c:numCache>
                <c:formatCode>0.0</c:formatCode>
                <c:ptCount val="14"/>
                <c:pt idx="0">
                  <c:v>15.053763440860216</c:v>
                </c:pt>
                <c:pt idx="1">
                  <c:v>13.795255930087391</c:v>
                </c:pt>
                <c:pt idx="2">
                  <c:v>44.802867383512542</c:v>
                </c:pt>
                <c:pt idx="3">
                  <c:v>44.319600499375781</c:v>
                </c:pt>
                <c:pt idx="4">
                  <c:v>50.17921146953406</c:v>
                </c:pt>
                <c:pt idx="5">
                  <c:v>45.318352059925097</c:v>
                </c:pt>
                <c:pt idx="6">
                  <c:v>59.13978494623656</c:v>
                </c:pt>
                <c:pt idx="7">
                  <c:v>53.339575530586771</c:v>
                </c:pt>
                <c:pt idx="8">
                  <c:v>62.007168458781372</c:v>
                </c:pt>
                <c:pt idx="9">
                  <c:v>62.921348314606739</c:v>
                </c:pt>
                <c:pt idx="10">
                  <c:v>64.157706093189958</c:v>
                </c:pt>
                <c:pt idx="11">
                  <c:v>60.518102372034953</c:v>
                </c:pt>
                <c:pt idx="12">
                  <c:v>64.516129032258064</c:v>
                </c:pt>
                <c:pt idx="13">
                  <c:v>59.925093632958806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B1-4ED2-B2A5-D0555A7D62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87580440"/>
        <c:axId val="89354928"/>
      </c:barChart>
      <c:catAx>
        <c:axId val="8758044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9354928"/>
        <c:crosses val="autoZero"/>
        <c:auto val="1"/>
        <c:lblAlgn val="ctr"/>
        <c:lblOffset val="100"/>
        <c:noMultiLvlLbl val="0"/>
      </c:catAx>
      <c:valAx>
        <c:axId val="8935492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7580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933387886614098"/>
          <c:y val="0.88831754740225399"/>
          <c:w val="0.51751260877289762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059286707"/>
          <c:y val="0"/>
          <c:w val="0.45778837544228718"/>
          <c:h val="0.8076725547000935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Województwo małopolskie [N=255]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Krwawienie, krwotoki</c:v>
                </c:pt>
                <c:pt idx="1">
                  <c:v>Ból</c:v>
                </c:pt>
                <c:pt idx="2">
                  <c:v>Nie wiem / trudno powiedzieć</c:v>
                </c:pt>
                <c:pt idx="3">
                  <c:v>Ból w podbrzuszu</c:v>
                </c:pt>
                <c:pt idx="4">
                  <c:v>Zaburzenia miesiączkowania (brak miesiączki, niegularne miesiączki)</c:v>
                </c:pt>
                <c:pt idx="5">
                  <c:v>Obfite miesiączki, krwawienia</c:v>
                </c:pt>
                <c:pt idx="6">
                  <c:v>Upławy, plamienia</c:v>
                </c:pt>
                <c:pt idx="7">
                  <c:v>Ból brzucha</c:v>
                </c:pt>
              </c:strCache>
            </c:strRef>
          </c:cat>
          <c:val>
            <c:numRef>
              <c:f>Arkusz1!$B$2:$B$9</c:f>
              <c:numCache>
                <c:formatCode>0</c:formatCode>
                <c:ptCount val="8"/>
                <c:pt idx="0">
                  <c:v>20.784313725490197</c:v>
                </c:pt>
                <c:pt idx="1">
                  <c:v>21.176470588235293</c:v>
                </c:pt>
                <c:pt idx="2">
                  <c:v>16.862745098039216</c:v>
                </c:pt>
                <c:pt idx="3">
                  <c:v>16.862745098039216</c:v>
                </c:pt>
                <c:pt idx="4">
                  <c:v>15.294117647058824</c:v>
                </c:pt>
                <c:pt idx="5">
                  <c:v>13.333333333333334</c:v>
                </c:pt>
                <c:pt idx="6">
                  <c:v>9.8039215686274517</c:v>
                </c:pt>
                <c:pt idx="7">
                  <c:v>7.4509803921568629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8D-4F78-B5BA-65985E435C01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Total [N=3008]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88D-4F78-B5BA-65985E435C0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8D-4F78-B5BA-65985E435C0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88D-4F78-B5BA-65985E435C0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88D-4F78-B5BA-65985E435C0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88D-4F78-B5BA-65985E435C0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88D-4F78-B5BA-65985E435C0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Krwawienie, krwotoki</c:v>
                </c:pt>
                <c:pt idx="1">
                  <c:v>Ból</c:v>
                </c:pt>
                <c:pt idx="2">
                  <c:v>Nie wiem / trudno powiedzieć</c:v>
                </c:pt>
                <c:pt idx="3">
                  <c:v>Ból w podbrzuszu</c:v>
                </c:pt>
                <c:pt idx="4">
                  <c:v>Zaburzenia miesiączkowania (brak miesiączki, niegularne miesiączki)</c:v>
                </c:pt>
                <c:pt idx="5">
                  <c:v>Obfite miesiączki, krwawienia</c:v>
                </c:pt>
                <c:pt idx="6">
                  <c:v>Upławy, plamienia</c:v>
                </c:pt>
                <c:pt idx="7">
                  <c:v>Ból brzucha</c:v>
                </c:pt>
              </c:strCache>
            </c:strRef>
          </c:cat>
          <c:val>
            <c:numRef>
              <c:f>Arkusz1!$C$2:$C$9</c:f>
              <c:numCache>
                <c:formatCode>0</c:formatCode>
                <c:ptCount val="8"/>
                <c:pt idx="0">
                  <c:v>19.780585106382979</c:v>
                </c:pt>
                <c:pt idx="1">
                  <c:v>19.647606382978722</c:v>
                </c:pt>
                <c:pt idx="2">
                  <c:v>17.952127659574469</c:v>
                </c:pt>
                <c:pt idx="3">
                  <c:v>17.88563829787234</c:v>
                </c:pt>
                <c:pt idx="4">
                  <c:v>15.525265957446809</c:v>
                </c:pt>
                <c:pt idx="5">
                  <c:v>14.32845744680851</c:v>
                </c:pt>
                <c:pt idx="6">
                  <c:v>10.771276595744681</c:v>
                </c:pt>
                <c:pt idx="7">
                  <c:v>9.6742021276595747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8D-4F78-B5BA-65985E435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733287015593646E-2"/>
          <c:y val="0.89040727756422544"/>
          <c:w val="0.85186660490968036"/>
          <c:h val="5.5191351692574775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059286707"/>
          <c:y val="0"/>
          <c:w val="0.45778837544228718"/>
          <c:h val="0.9013840715863027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Województwo małopolskie [N=255]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Ból w okolicach intymnych, ból macicy</c:v>
                </c:pt>
                <c:pt idx="1">
                  <c:v>Bolesne miesiączki</c:v>
                </c:pt>
                <c:pt idx="2">
                  <c:v>Guzy, narośla, powiększona objętość brzucha</c:v>
                </c:pt>
                <c:pt idx="3">
                  <c:v>Ból podczas stosunku</c:v>
                </c:pt>
                <c:pt idx="4">
                  <c:v>Opuchnięcie, dyskomfort, zmiana koloru i zapachu wydzielin</c:v>
                </c:pt>
                <c:pt idx="5">
                  <c:v>Mięśnaki macicy nie dają żadnych objawów</c:v>
                </c:pt>
                <c:pt idx="6">
                  <c:v>Inne</c:v>
                </c:pt>
                <c:pt idx="7">
                  <c:v>Problemy z zajściem w ciążę</c:v>
                </c:pt>
                <c:pt idx="8">
                  <c:v>Złe samopoczucie</c:v>
                </c:pt>
              </c:strCache>
            </c:strRef>
          </c:cat>
          <c:val>
            <c:numRef>
              <c:f>Arkusz1!$B$2:$B$10</c:f>
              <c:numCache>
                <c:formatCode>0</c:formatCode>
                <c:ptCount val="9"/>
                <c:pt idx="0">
                  <c:v>4.7058823529411766</c:v>
                </c:pt>
                <c:pt idx="1">
                  <c:v>5.882352941176471</c:v>
                </c:pt>
                <c:pt idx="2">
                  <c:v>2.3529411764705883</c:v>
                </c:pt>
                <c:pt idx="3">
                  <c:v>1.5686274509803921</c:v>
                </c:pt>
                <c:pt idx="4">
                  <c:v>3.1372549019607843</c:v>
                </c:pt>
                <c:pt idx="5">
                  <c:v>1.5686274509803921</c:v>
                </c:pt>
                <c:pt idx="6">
                  <c:v>1.1764705882352942</c:v>
                </c:pt>
                <c:pt idx="7">
                  <c:v>2.3529411764705883</c:v>
                </c:pt>
                <c:pt idx="8">
                  <c:v>1.5686274509803921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9-497B-A0B8-F4DE7A51334F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Total [N=3008]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Ból w okolicach intymnych, ból macicy</c:v>
                </c:pt>
                <c:pt idx="1">
                  <c:v>Bolesne miesiączki</c:v>
                </c:pt>
                <c:pt idx="2">
                  <c:v>Guzy, narośla, powiększona objętość brzucha</c:v>
                </c:pt>
                <c:pt idx="3">
                  <c:v>Ból podczas stosunku</c:v>
                </c:pt>
                <c:pt idx="4">
                  <c:v>Opuchnięcie, dyskomfort, zmiana koloru i zapachu wydzielin</c:v>
                </c:pt>
                <c:pt idx="5">
                  <c:v>Mięśnaki macicy nie dają żadnych objawów</c:v>
                </c:pt>
                <c:pt idx="6">
                  <c:v>Inne</c:v>
                </c:pt>
                <c:pt idx="7">
                  <c:v>Problemy z zajściem w ciążę</c:v>
                </c:pt>
                <c:pt idx="8">
                  <c:v>Złe samopoczucie</c:v>
                </c:pt>
              </c:strCache>
            </c:strRef>
          </c:cat>
          <c:val>
            <c:numRef>
              <c:f>Arkusz1!$C$2:$C$10</c:f>
              <c:numCache>
                <c:formatCode>0</c:formatCode>
                <c:ptCount val="9"/>
                <c:pt idx="0">
                  <c:v>4.9867021276595747</c:v>
                </c:pt>
                <c:pt idx="1">
                  <c:v>4.3882978723404253</c:v>
                </c:pt>
                <c:pt idx="2">
                  <c:v>2.7925531914893615</c:v>
                </c:pt>
                <c:pt idx="3">
                  <c:v>2.1276595744680851</c:v>
                </c:pt>
                <c:pt idx="4">
                  <c:v>1.7287234042553192</c:v>
                </c:pt>
                <c:pt idx="5">
                  <c:v>1.6622340425531914</c:v>
                </c:pt>
                <c:pt idx="6">
                  <c:v>1.6622340425531914</c:v>
                </c:pt>
                <c:pt idx="7">
                  <c:v>1.4627659574468086</c:v>
                </c:pt>
                <c:pt idx="8">
                  <c:v>0.66489361702127658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39-497B-A0B8-F4DE7A513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40159570706346"/>
          <c:y val="2.5720543441758528E-2"/>
          <c:w val="0.44498112984767968"/>
          <c:h val="0.8343408653313585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 Tak, sama rozpoczęłam tę rozmowę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Miesniak macicy województwo</c:v>
                </c:pt>
                <c:pt idx="7">
                  <c:v>Miesniak macicy total</c:v>
                </c:pt>
                <c:pt idx="8">
                  <c:v>Choroby przenoszone droga płciowa województwo</c:v>
                </c:pt>
                <c:pt idx="9">
                  <c:v>Choroby przenoszone droga płciową total</c:v>
                </c:pt>
              </c:strCache>
            </c:strRef>
          </c:cat>
          <c:val>
            <c:numRef>
              <c:f>Arkusz1!$B$2:$B$11</c:f>
              <c:numCache>
                <c:formatCode>0.0</c:formatCode>
                <c:ptCount val="10"/>
                <c:pt idx="0">
                  <c:v>23.799126637554586</c:v>
                </c:pt>
                <c:pt idx="1">
                  <c:v>21.691635455680398</c:v>
                </c:pt>
                <c:pt idx="2">
                  <c:v>22.489082969432314</c:v>
                </c:pt>
                <c:pt idx="3">
                  <c:v>20.318352059925093</c:v>
                </c:pt>
                <c:pt idx="4">
                  <c:v>18.122270742358079</c:v>
                </c:pt>
                <c:pt idx="5">
                  <c:v>16.073657927590514</c:v>
                </c:pt>
                <c:pt idx="6">
                  <c:v>13.537117903930133</c:v>
                </c:pt>
                <c:pt idx="7">
                  <c:v>11.36079900124844</c:v>
                </c:pt>
                <c:pt idx="8">
                  <c:v>13.100436681222707</c:v>
                </c:pt>
                <c:pt idx="9">
                  <c:v>13.108614232209737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C8-405F-88D5-A8748956E35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Tak, lekarz rozpoczął rozmowę na ten temat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Miesniak macicy województwo</c:v>
                </c:pt>
                <c:pt idx="7">
                  <c:v>Miesniak macicy total</c:v>
                </c:pt>
                <c:pt idx="8">
                  <c:v>Choroby przenoszone droga płciowa województwo</c:v>
                </c:pt>
                <c:pt idx="9">
                  <c:v>Choroby przenoszone droga płciową total</c:v>
                </c:pt>
              </c:strCache>
            </c:strRef>
          </c:cat>
          <c:val>
            <c:numRef>
              <c:f>Arkusz1!$C$2:$C$11</c:f>
              <c:numCache>
                <c:formatCode>0.0</c:formatCode>
                <c:ptCount val="10"/>
                <c:pt idx="0">
                  <c:v>21.397379912663755</c:v>
                </c:pt>
                <c:pt idx="1">
                  <c:v>21.192259675405744</c:v>
                </c:pt>
                <c:pt idx="2">
                  <c:v>28.602620087336245</c:v>
                </c:pt>
                <c:pt idx="3">
                  <c:v>27.528089887640451</c:v>
                </c:pt>
                <c:pt idx="4">
                  <c:v>31.004366812227076</c:v>
                </c:pt>
                <c:pt idx="5">
                  <c:v>29.744069912609238</c:v>
                </c:pt>
                <c:pt idx="6">
                  <c:v>18.777292576419214</c:v>
                </c:pt>
                <c:pt idx="7">
                  <c:v>20.724094881398251</c:v>
                </c:pt>
                <c:pt idx="8">
                  <c:v>22.707423580786028</c:v>
                </c:pt>
                <c:pt idx="9">
                  <c:v>21.629213483146067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C8-405F-88D5-A8748956E35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 Próbowałam podjąć rozmowę, ale lekarz nie  kontynuował jej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Miesniak macicy województwo</c:v>
                </c:pt>
                <c:pt idx="7">
                  <c:v>Miesniak macicy total</c:v>
                </c:pt>
                <c:pt idx="8">
                  <c:v>Choroby przenoszone droga płciowa województwo</c:v>
                </c:pt>
                <c:pt idx="9">
                  <c:v>Choroby przenoszone droga płciową total</c:v>
                </c:pt>
              </c:strCache>
            </c:strRef>
          </c:cat>
          <c:val>
            <c:numRef>
              <c:f>Arkusz1!$D$2:$D$11</c:f>
              <c:numCache>
                <c:formatCode>0.0</c:formatCode>
                <c:ptCount val="10"/>
                <c:pt idx="0">
                  <c:v>7.2052401746724897</c:v>
                </c:pt>
                <c:pt idx="1">
                  <c:v>5.4619225967540572</c:v>
                </c:pt>
                <c:pt idx="2">
                  <c:v>6.1135371179039302</c:v>
                </c:pt>
                <c:pt idx="3">
                  <c:v>4.9625468164794011</c:v>
                </c:pt>
                <c:pt idx="4">
                  <c:v>6.9868995633187767</c:v>
                </c:pt>
                <c:pt idx="5">
                  <c:v>4.6816479400749067</c:v>
                </c:pt>
                <c:pt idx="6">
                  <c:v>4.5851528384279474</c:v>
                </c:pt>
                <c:pt idx="7">
                  <c:v>4.2446941323345815</c:v>
                </c:pt>
                <c:pt idx="8">
                  <c:v>6.3318777292576431</c:v>
                </c:pt>
                <c:pt idx="9">
                  <c:v>4.4319600499375778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C8-405F-88D5-A8748956E354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Nie, nigdy nie rozmawiałam z ginekologiem na ten temat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Miesniak macicy województwo</c:v>
                </c:pt>
                <c:pt idx="7">
                  <c:v>Miesniak macicy total</c:v>
                </c:pt>
                <c:pt idx="8">
                  <c:v>Choroby przenoszone droga płciowa województwo</c:v>
                </c:pt>
                <c:pt idx="9">
                  <c:v>Choroby przenoszone droga płciową total</c:v>
                </c:pt>
              </c:strCache>
            </c:strRef>
          </c:cat>
          <c:val>
            <c:numRef>
              <c:f>Arkusz1!$E$2:$E$11</c:f>
              <c:numCache>
                <c:formatCode>0.0</c:formatCode>
                <c:ptCount val="10"/>
                <c:pt idx="0">
                  <c:v>47.598253275109172</c:v>
                </c:pt>
                <c:pt idx="1">
                  <c:v>51.654182272159801</c:v>
                </c:pt>
                <c:pt idx="2">
                  <c:v>42.79475982532751</c:v>
                </c:pt>
                <c:pt idx="3">
                  <c:v>47.19101123595506</c:v>
                </c:pt>
                <c:pt idx="4">
                  <c:v>43.886462882096069</c:v>
                </c:pt>
                <c:pt idx="5">
                  <c:v>49.500624219725346</c:v>
                </c:pt>
                <c:pt idx="6">
                  <c:v>63.100436681222718</c:v>
                </c:pt>
                <c:pt idx="7">
                  <c:v>63.670411985018724</c:v>
                </c:pt>
                <c:pt idx="8">
                  <c:v>57.860262008733635</c:v>
                </c:pt>
                <c:pt idx="9">
                  <c:v>60.830212234706615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C8-405F-88D5-A8748956E3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91301584"/>
        <c:axId val="291301976"/>
      </c:barChart>
      <c:catAx>
        <c:axId val="29130158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91301976"/>
        <c:crosses val="autoZero"/>
        <c:auto val="1"/>
        <c:lblAlgn val="ctr"/>
        <c:lblOffset val="100"/>
        <c:noMultiLvlLbl val="0"/>
      </c:catAx>
      <c:valAx>
        <c:axId val="29130197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9130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343217730199786"/>
          <c:w val="1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6978143017"/>
          <c:y val="0"/>
          <c:w val="0.45778837544228718"/>
          <c:h val="0.9999928248713105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C8-4805-A0D6-6690615B05F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C8-4805-A0D6-6690615B05F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CC8-4805-A0D6-6690615B05F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CC8-4805-A0D6-6690615B05F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CC8-4805-A0D6-6690615B05F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CC8-4805-A0D6-6690615B05F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Krwawienie, krwotoki</c:v>
                </c:pt>
                <c:pt idx="1">
                  <c:v>Ból</c:v>
                </c:pt>
                <c:pt idx="2">
                  <c:v>Nie wiem / trudno powiedzieć</c:v>
                </c:pt>
                <c:pt idx="3">
                  <c:v>Ból w podbrzuszu</c:v>
                </c:pt>
                <c:pt idx="4">
                  <c:v>Zaburzenia miesiączkowania (brak miesiączki, niegularne miesiączki)</c:v>
                </c:pt>
                <c:pt idx="5">
                  <c:v>Obfite miesiączki, krwawienia</c:v>
                </c:pt>
                <c:pt idx="6">
                  <c:v>Upławy, plamienia</c:v>
                </c:pt>
                <c:pt idx="7">
                  <c:v>Ból brzucha</c:v>
                </c:pt>
              </c:strCache>
            </c:strRef>
          </c:cat>
          <c:val>
            <c:numRef>
              <c:f>Arkusz1!$B$2:$B$9</c:f>
              <c:numCache>
                <c:formatCode>0.0</c:formatCode>
                <c:ptCount val="8"/>
                <c:pt idx="0">
                  <c:v>19.780585106382979</c:v>
                </c:pt>
                <c:pt idx="1">
                  <c:v>19.647606382978722</c:v>
                </c:pt>
                <c:pt idx="2">
                  <c:v>17.952127659574469</c:v>
                </c:pt>
                <c:pt idx="3">
                  <c:v>17.88563829787234</c:v>
                </c:pt>
                <c:pt idx="4">
                  <c:v>15.525265957446809</c:v>
                </c:pt>
                <c:pt idx="5">
                  <c:v>14.32845744680851</c:v>
                </c:pt>
                <c:pt idx="6">
                  <c:v>10.771276595744681</c:v>
                </c:pt>
                <c:pt idx="7">
                  <c:v>9.6742021276595747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CC8-4805-A0D6-6690615B0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4015488960162"/>
          <c:y val="0.11557732410757929"/>
          <c:w val="0.44655783572708518"/>
          <c:h val="0.7884953306347604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Wystapienie u kobiety mięsniaka macicy może spowodować problemy z zajsciem w ciążę wojewodztwo</c:v>
                </c:pt>
                <c:pt idx="1">
                  <c:v>Wystapienie u kobiety mięsniaka macicy może spowodować problemy z zajsciem w ciążę total</c:v>
                </c:pt>
                <c:pt idx="2">
                  <c:v>Rozmawiam/rozmawiałam ze swoja matką o kwestiach związanych ze zdrowiem ginekologicznym wojewodztwo</c:v>
                </c:pt>
                <c:pt idx="3">
                  <c:v>Rozmawiam/rozmawiałam ze swoja matką o kwestiach związanych ze zdrowiem ginekologicznym total</c:v>
                </c:pt>
                <c:pt idx="4">
                  <c:v>Mięsniak macicy to nowotwór niezłośliwy wojewodztwo</c:v>
                </c:pt>
                <c:pt idx="5">
                  <c:v>Mięsniak macicy to nowotwór niezłosliwy total</c:v>
                </c:pt>
                <c:pt idx="6">
                  <c:v>Wiem czym jest mięsniak macicy i badam się w tym kierunku wojewodztwo</c:v>
                </c:pt>
                <c:pt idx="7">
                  <c:v>Wiem czym jest mięsniak macicy i badam się w tym kierunku total</c:v>
                </c:pt>
                <c:pt idx="8">
                  <c:v>Mój ginekolog rozmawiał/a ze mną przynajmniej raz o mięsniakach macicy wojewodztwo</c:v>
                </c:pt>
                <c:pt idx="9">
                  <c:v>Mój ginekolog rozmawiał/a ze mną przynajmniej raz o mięsniakach macicy total</c:v>
                </c:pt>
                <c:pt idx="10">
                  <c:v>mam w swoim blizszym otoczeniu lub w dalszym kogoś kto miała/ma mięśniaka macicy wojewodztwo</c:v>
                </c:pt>
                <c:pt idx="11">
                  <c:v>mam w swoim blizszym otoczeniu lub w dalszym kogoś kto miała/ma mięśniaka macicy total</c:v>
                </c:pt>
                <c:pt idx="12">
                  <c:v>Mięsniak macicy to nowotwór złosliwy województwo</c:v>
                </c:pt>
                <c:pt idx="13">
                  <c:v>Mięsniak macicy to nowotwór złosliwy total</c:v>
                </c:pt>
              </c:strCache>
            </c:strRef>
          </c:cat>
          <c:val>
            <c:numRef>
              <c:f>Arkusz1!$B$2:$B$15</c:f>
              <c:numCache>
                <c:formatCode>0.0</c:formatCode>
                <c:ptCount val="14"/>
                <c:pt idx="0">
                  <c:v>84.497816593886469</c:v>
                </c:pt>
                <c:pt idx="1">
                  <c:v>86.204744069912607</c:v>
                </c:pt>
                <c:pt idx="2">
                  <c:v>57.641921397379917</c:v>
                </c:pt>
                <c:pt idx="3">
                  <c:v>54.68164794007491</c:v>
                </c:pt>
                <c:pt idx="4">
                  <c:v>56.331877729257641</c:v>
                </c:pt>
                <c:pt idx="5">
                  <c:v>55.680399500624219</c:v>
                </c:pt>
                <c:pt idx="6">
                  <c:v>48.908296943231441</c:v>
                </c:pt>
                <c:pt idx="7">
                  <c:v>46.660424469413236</c:v>
                </c:pt>
                <c:pt idx="8">
                  <c:v>42.79475982532751</c:v>
                </c:pt>
                <c:pt idx="9">
                  <c:v>40.074906367041201</c:v>
                </c:pt>
                <c:pt idx="10">
                  <c:v>41.484716157205241</c:v>
                </c:pt>
                <c:pt idx="11">
                  <c:v>39.481897627965047</c:v>
                </c:pt>
                <c:pt idx="12">
                  <c:v>34.716157205240172</c:v>
                </c:pt>
                <c:pt idx="13">
                  <c:v>37.078651685393261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1-4ED2-B2A5-D0555A7D623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FAŁSZ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Wystapienie u kobiety mięsniaka macicy może spowodować problemy z zajsciem w ciążę wojewodztwo</c:v>
                </c:pt>
                <c:pt idx="1">
                  <c:v>Wystapienie u kobiety mięsniaka macicy może spowodować problemy z zajsciem w ciążę total</c:v>
                </c:pt>
                <c:pt idx="2">
                  <c:v>Rozmawiam/rozmawiałam ze swoja matką o kwestiach związanych ze zdrowiem ginekologicznym wojewodztwo</c:v>
                </c:pt>
                <c:pt idx="3">
                  <c:v>Rozmawiam/rozmawiałam ze swoja matką o kwestiach związanych ze zdrowiem ginekologicznym total</c:v>
                </c:pt>
                <c:pt idx="4">
                  <c:v>Mięsniak macicy to nowotwór niezłośliwy wojewodztwo</c:v>
                </c:pt>
                <c:pt idx="5">
                  <c:v>Mięsniak macicy to nowotwór niezłosliwy total</c:v>
                </c:pt>
                <c:pt idx="6">
                  <c:v>Wiem czym jest mięsniak macicy i badam się w tym kierunku wojewodztwo</c:v>
                </c:pt>
                <c:pt idx="7">
                  <c:v>Wiem czym jest mięsniak macicy i badam się w tym kierunku total</c:v>
                </c:pt>
                <c:pt idx="8">
                  <c:v>Mój ginekolog rozmawiał/a ze mną przynajmniej raz o mięsniakach macicy wojewodztwo</c:v>
                </c:pt>
                <c:pt idx="9">
                  <c:v>Mój ginekolog rozmawiał/a ze mną przynajmniej raz o mięsniakach macicy total</c:v>
                </c:pt>
                <c:pt idx="10">
                  <c:v>mam w swoim blizszym otoczeniu lub w dalszym kogoś kto miała/ma mięśniaka macicy wojewodztwo</c:v>
                </c:pt>
                <c:pt idx="11">
                  <c:v>mam w swoim blizszym otoczeniu lub w dalszym kogoś kto miała/ma mięśniaka macicy total</c:v>
                </c:pt>
                <c:pt idx="12">
                  <c:v>Mięsniak macicy to nowotwór złosliwy województwo</c:v>
                </c:pt>
                <c:pt idx="13">
                  <c:v>Mięsniak macicy to nowotwór złosliwy total</c:v>
                </c:pt>
              </c:strCache>
            </c:strRef>
          </c:cat>
          <c:val>
            <c:numRef>
              <c:f>Arkusz1!$C$2:$C$15</c:f>
              <c:numCache>
                <c:formatCode>0.0</c:formatCode>
                <c:ptCount val="14"/>
                <c:pt idx="0">
                  <c:v>15.502183406113538</c:v>
                </c:pt>
                <c:pt idx="1">
                  <c:v>13.795255930087391</c:v>
                </c:pt>
                <c:pt idx="2">
                  <c:v>42.35807860262009</c:v>
                </c:pt>
                <c:pt idx="3">
                  <c:v>45.318352059925097</c:v>
                </c:pt>
                <c:pt idx="4">
                  <c:v>43.668122270742359</c:v>
                </c:pt>
                <c:pt idx="5">
                  <c:v>44.319600499375781</c:v>
                </c:pt>
                <c:pt idx="6">
                  <c:v>51.091703056768559</c:v>
                </c:pt>
                <c:pt idx="7">
                  <c:v>53.339575530586771</c:v>
                </c:pt>
                <c:pt idx="8">
                  <c:v>57.20524017467249</c:v>
                </c:pt>
                <c:pt idx="9">
                  <c:v>59.925093632958806</c:v>
                </c:pt>
                <c:pt idx="10">
                  <c:v>58.515283842794766</c:v>
                </c:pt>
                <c:pt idx="11">
                  <c:v>60.518102372034953</c:v>
                </c:pt>
                <c:pt idx="12">
                  <c:v>65.283842794759821</c:v>
                </c:pt>
                <c:pt idx="13">
                  <c:v>62.921348314606739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B1-4ED2-B2A5-D0555A7D62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89325304"/>
        <c:axId val="89325696"/>
      </c:barChart>
      <c:catAx>
        <c:axId val="893253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9325696"/>
        <c:crosses val="autoZero"/>
        <c:auto val="1"/>
        <c:lblAlgn val="ctr"/>
        <c:lblOffset val="100"/>
        <c:noMultiLvlLbl val="0"/>
      </c:catAx>
      <c:valAx>
        <c:axId val="893256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9325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933387886614098"/>
          <c:y val="0.88831754740225399"/>
          <c:w val="0.51751260877289762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059286707"/>
          <c:y val="0"/>
          <c:w val="0.45778837544228718"/>
          <c:h val="0.8076725547000935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Województwo mazowieckie [N=419]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Krwawienie, krwotoki</c:v>
                </c:pt>
                <c:pt idx="1">
                  <c:v>Ból</c:v>
                </c:pt>
                <c:pt idx="2">
                  <c:v>Nie wiem / trudno powiedzieć</c:v>
                </c:pt>
                <c:pt idx="3">
                  <c:v>Ból w podbrzuszu</c:v>
                </c:pt>
                <c:pt idx="4">
                  <c:v>Zaburzenia miesiączkowania (brak miesiączki, niegularne miesiączki)</c:v>
                </c:pt>
                <c:pt idx="5">
                  <c:v>Obfite miesiączki, krwawienia</c:v>
                </c:pt>
                <c:pt idx="6">
                  <c:v>Upławy, plamienia</c:v>
                </c:pt>
                <c:pt idx="7">
                  <c:v>Ból brzucha</c:v>
                </c:pt>
              </c:strCache>
            </c:strRef>
          </c:cat>
          <c:val>
            <c:numRef>
              <c:f>Arkusz1!$B$2:$B$9</c:f>
              <c:numCache>
                <c:formatCode>0</c:formatCode>
                <c:ptCount val="8"/>
                <c:pt idx="0">
                  <c:v>18.615751789976134</c:v>
                </c:pt>
                <c:pt idx="1">
                  <c:v>17.661097852028639</c:v>
                </c:pt>
                <c:pt idx="2">
                  <c:v>19.570405727923628</c:v>
                </c:pt>
                <c:pt idx="3">
                  <c:v>18.377088305489259</c:v>
                </c:pt>
                <c:pt idx="4">
                  <c:v>15.751789976133651</c:v>
                </c:pt>
                <c:pt idx="5">
                  <c:v>13.842482100238666</c:v>
                </c:pt>
                <c:pt idx="6">
                  <c:v>11.455847255369928</c:v>
                </c:pt>
                <c:pt idx="7">
                  <c:v>7.39856801909308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8D-4F78-B5BA-65985E435C01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Total [N=3008]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88D-4F78-B5BA-65985E435C0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8D-4F78-B5BA-65985E435C0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88D-4F78-B5BA-65985E435C0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88D-4F78-B5BA-65985E435C0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88D-4F78-B5BA-65985E435C0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88D-4F78-B5BA-65985E435C0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Krwawienie, krwotoki</c:v>
                </c:pt>
                <c:pt idx="1">
                  <c:v>Ból</c:v>
                </c:pt>
                <c:pt idx="2">
                  <c:v>Nie wiem / trudno powiedzieć</c:v>
                </c:pt>
                <c:pt idx="3">
                  <c:v>Ból w podbrzuszu</c:v>
                </c:pt>
                <c:pt idx="4">
                  <c:v>Zaburzenia miesiączkowania (brak miesiączki, niegularne miesiączki)</c:v>
                </c:pt>
                <c:pt idx="5">
                  <c:v>Obfite miesiączki, krwawienia</c:v>
                </c:pt>
                <c:pt idx="6">
                  <c:v>Upławy, plamienia</c:v>
                </c:pt>
                <c:pt idx="7">
                  <c:v>Ból brzucha</c:v>
                </c:pt>
              </c:strCache>
            </c:strRef>
          </c:cat>
          <c:val>
            <c:numRef>
              <c:f>Arkusz1!$C$2:$C$9</c:f>
              <c:numCache>
                <c:formatCode>0</c:formatCode>
                <c:ptCount val="8"/>
                <c:pt idx="0">
                  <c:v>19.780585106382979</c:v>
                </c:pt>
                <c:pt idx="1">
                  <c:v>19.647606382978722</c:v>
                </c:pt>
                <c:pt idx="2">
                  <c:v>17.952127659574469</c:v>
                </c:pt>
                <c:pt idx="3">
                  <c:v>17.88563829787234</c:v>
                </c:pt>
                <c:pt idx="4">
                  <c:v>15.525265957446809</c:v>
                </c:pt>
                <c:pt idx="5">
                  <c:v>14.32845744680851</c:v>
                </c:pt>
                <c:pt idx="6">
                  <c:v>10.771276595744681</c:v>
                </c:pt>
                <c:pt idx="7">
                  <c:v>9.6742021276595747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8D-4F78-B5BA-65985E435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733287015593646E-2"/>
          <c:y val="0.89040727756422544"/>
          <c:w val="0.86752817662498072"/>
          <c:h val="5.5191351692574775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059286707"/>
          <c:y val="0"/>
          <c:w val="0.45778837544228718"/>
          <c:h val="0.9013840715863027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Województwo mazowieckie [N=419]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Ból w okolicach intymnych, ból macicy</c:v>
                </c:pt>
                <c:pt idx="1">
                  <c:v>Bolesne miesiączki</c:v>
                </c:pt>
                <c:pt idx="2">
                  <c:v>Guzy, narośla, powiększona objętość brzucha</c:v>
                </c:pt>
                <c:pt idx="3">
                  <c:v>Ból podczas stosunku</c:v>
                </c:pt>
                <c:pt idx="4">
                  <c:v>Opuchnięcie, dyskomfort, zmiana koloru i zapachu wydzielin</c:v>
                </c:pt>
                <c:pt idx="5">
                  <c:v>Mięśnaki macicy nie dają żadnych objawów</c:v>
                </c:pt>
                <c:pt idx="6">
                  <c:v>Inne</c:v>
                </c:pt>
                <c:pt idx="7">
                  <c:v>Problemy z zajściem w ciążę</c:v>
                </c:pt>
                <c:pt idx="8">
                  <c:v>Złe samopoczucie</c:v>
                </c:pt>
              </c:strCache>
            </c:strRef>
          </c:cat>
          <c:val>
            <c:numRef>
              <c:f>Arkusz1!$B$2:$B$10</c:f>
              <c:numCache>
                <c:formatCode>0</c:formatCode>
                <c:ptCount val="9"/>
                <c:pt idx="0">
                  <c:v>5.2505966587112169</c:v>
                </c:pt>
                <c:pt idx="1">
                  <c:v>4.7732696897374698</c:v>
                </c:pt>
                <c:pt idx="2">
                  <c:v>2.8639618138424821</c:v>
                </c:pt>
                <c:pt idx="3">
                  <c:v>2.6252983293556085</c:v>
                </c:pt>
                <c:pt idx="4">
                  <c:v>0.95465393794749387</c:v>
                </c:pt>
                <c:pt idx="5">
                  <c:v>2.3866348448687349</c:v>
                </c:pt>
                <c:pt idx="6">
                  <c:v>1.431980906921241</c:v>
                </c:pt>
                <c:pt idx="7">
                  <c:v>1.9093078758949877</c:v>
                </c:pt>
                <c:pt idx="8">
                  <c:v>0.23866348448687347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9-497B-A0B8-F4DE7A51334F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Total [N=3008]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Ból w okolicach intymnych, ból macicy</c:v>
                </c:pt>
                <c:pt idx="1">
                  <c:v>Bolesne miesiączki</c:v>
                </c:pt>
                <c:pt idx="2">
                  <c:v>Guzy, narośla, powiększona objętość brzucha</c:v>
                </c:pt>
                <c:pt idx="3">
                  <c:v>Ból podczas stosunku</c:v>
                </c:pt>
                <c:pt idx="4">
                  <c:v>Opuchnięcie, dyskomfort, zmiana koloru i zapachu wydzielin</c:v>
                </c:pt>
                <c:pt idx="5">
                  <c:v>Mięśnaki macicy nie dają żadnych objawów</c:v>
                </c:pt>
                <c:pt idx="6">
                  <c:v>Inne</c:v>
                </c:pt>
                <c:pt idx="7">
                  <c:v>Problemy z zajściem w ciążę</c:v>
                </c:pt>
                <c:pt idx="8">
                  <c:v>Złe samopoczucie</c:v>
                </c:pt>
              </c:strCache>
            </c:strRef>
          </c:cat>
          <c:val>
            <c:numRef>
              <c:f>Arkusz1!$C$2:$C$10</c:f>
              <c:numCache>
                <c:formatCode>0</c:formatCode>
                <c:ptCount val="9"/>
                <c:pt idx="0">
                  <c:v>4.9867021276595747</c:v>
                </c:pt>
                <c:pt idx="1">
                  <c:v>4.3882978723404253</c:v>
                </c:pt>
                <c:pt idx="2">
                  <c:v>2.7925531914893615</c:v>
                </c:pt>
                <c:pt idx="3">
                  <c:v>2.1276595744680851</c:v>
                </c:pt>
                <c:pt idx="4">
                  <c:v>1.7287234042553192</c:v>
                </c:pt>
                <c:pt idx="5">
                  <c:v>1.6622340425531914</c:v>
                </c:pt>
                <c:pt idx="6">
                  <c:v>1.6622340425531914</c:v>
                </c:pt>
                <c:pt idx="7">
                  <c:v>1.4627659574468086</c:v>
                </c:pt>
                <c:pt idx="8">
                  <c:v>0.66489361702127658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39-497B-A0B8-F4DE7A513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40159570706346"/>
          <c:y val="2.5720543441758528E-2"/>
          <c:w val="0.44498112984767968"/>
          <c:h val="0.8343408653313585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 Tak, sama rozpoczęłam tę rozmowę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Miesniak macicy województwo</c:v>
                </c:pt>
                <c:pt idx="3">
                  <c:v>Miesniak macicy total</c:v>
                </c:pt>
                <c:pt idx="4">
                  <c:v>Rak piersi wojewodztwo</c:v>
                </c:pt>
                <c:pt idx="5">
                  <c:v>Rak piersi total</c:v>
                </c:pt>
                <c:pt idx="6">
                  <c:v>Rak szyjki macicy wojewodztwo</c:v>
                </c:pt>
                <c:pt idx="7">
                  <c:v>Rak szyjki macicy total</c:v>
                </c:pt>
                <c:pt idx="8">
                  <c:v>Choroby przenoszone droga płciowa województwo</c:v>
                </c:pt>
                <c:pt idx="9">
                  <c:v>Choroby przenoszone droga płciową total</c:v>
                </c:pt>
              </c:strCache>
            </c:strRef>
          </c:cat>
          <c:val>
            <c:numRef>
              <c:f>Arkusz1!$B$2:$B$11</c:f>
              <c:numCache>
                <c:formatCode>0.0</c:formatCode>
                <c:ptCount val="10"/>
                <c:pt idx="0">
                  <c:v>20.930232558139537</c:v>
                </c:pt>
                <c:pt idx="1">
                  <c:v>21.691635455680398</c:v>
                </c:pt>
                <c:pt idx="2">
                  <c:v>17.441860465116278</c:v>
                </c:pt>
                <c:pt idx="3">
                  <c:v>11.36079900124844</c:v>
                </c:pt>
                <c:pt idx="4">
                  <c:v>15.11627906976744</c:v>
                </c:pt>
                <c:pt idx="5">
                  <c:v>20.318352059925093</c:v>
                </c:pt>
                <c:pt idx="6">
                  <c:v>15.11627906976744</c:v>
                </c:pt>
                <c:pt idx="7">
                  <c:v>16.073657927590514</c:v>
                </c:pt>
                <c:pt idx="8">
                  <c:v>13.953488372093023</c:v>
                </c:pt>
                <c:pt idx="9">
                  <c:v>13.108614232209737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C8-405F-88D5-A8748956E35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Tak, lekarz rozpoczął rozmowę na ten temat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Miesniak macicy województwo</c:v>
                </c:pt>
                <c:pt idx="3">
                  <c:v>Miesniak macicy total</c:v>
                </c:pt>
                <c:pt idx="4">
                  <c:v>Rak piersi wojewodztwo</c:v>
                </c:pt>
                <c:pt idx="5">
                  <c:v>Rak piersi total</c:v>
                </c:pt>
                <c:pt idx="6">
                  <c:v>Rak szyjki macicy wojewodztwo</c:v>
                </c:pt>
                <c:pt idx="7">
                  <c:v>Rak szyjki macicy total</c:v>
                </c:pt>
                <c:pt idx="8">
                  <c:v>Choroby przenoszone droga płciowa województwo</c:v>
                </c:pt>
                <c:pt idx="9">
                  <c:v>Choroby przenoszone droga płciową total</c:v>
                </c:pt>
              </c:strCache>
            </c:strRef>
          </c:cat>
          <c:val>
            <c:numRef>
              <c:f>Arkusz1!$C$2:$C$11</c:f>
              <c:numCache>
                <c:formatCode>0.0</c:formatCode>
                <c:ptCount val="10"/>
                <c:pt idx="0">
                  <c:v>25.581395348837212</c:v>
                </c:pt>
                <c:pt idx="1">
                  <c:v>21.192259675405744</c:v>
                </c:pt>
                <c:pt idx="2">
                  <c:v>17.441860465116278</c:v>
                </c:pt>
                <c:pt idx="3">
                  <c:v>20.724094881398251</c:v>
                </c:pt>
                <c:pt idx="4">
                  <c:v>25.581395348837212</c:v>
                </c:pt>
                <c:pt idx="5">
                  <c:v>27.528089887640451</c:v>
                </c:pt>
                <c:pt idx="6">
                  <c:v>31.395348837209301</c:v>
                </c:pt>
                <c:pt idx="7">
                  <c:v>29.744069912609238</c:v>
                </c:pt>
                <c:pt idx="8">
                  <c:v>23.255813953488371</c:v>
                </c:pt>
                <c:pt idx="9">
                  <c:v>21.629213483146067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C8-405F-88D5-A8748956E35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 Próbowałam podjąć rozmowę, ale lekarz nie  kontynuował jej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Miesniak macicy województwo</c:v>
                </c:pt>
                <c:pt idx="3">
                  <c:v>Miesniak macicy total</c:v>
                </c:pt>
                <c:pt idx="4">
                  <c:v>Rak piersi wojewodztwo</c:v>
                </c:pt>
                <c:pt idx="5">
                  <c:v>Rak piersi total</c:v>
                </c:pt>
                <c:pt idx="6">
                  <c:v>Rak szyjki macicy wojewodztwo</c:v>
                </c:pt>
                <c:pt idx="7">
                  <c:v>Rak szyjki macicy total</c:v>
                </c:pt>
                <c:pt idx="8">
                  <c:v>Choroby przenoszone droga płciowa województwo</c:v>
                </c:pt>
                <c:pt idx="9">
                  <c:v>Choroby przenoszone droga płciową total</c:v>
                </c:pt>
              </c:strCache>
            </c:strRef>
          </c:cat>
          <c:val>
            <c:numRef>
              <c:f>Arkusz1!$D$2:$D$11</c:f>
              <c:numCache>
                <c:formatCode>0.0</c:formatCode>
                <c:ptCount val="10"/>
                <c:pt idx="0">
                  <c:v>3.4883720930232558</c:v>
                </c:pt>
                <c:pt idx="1">
                  <c:v>5.4619225967540572</c:v>
                </c:pt>
                <c:pt idx="2">
                  <c:v>1.1627906976744187</c:v>
                </c:pt>
                <c:pt idx="3">
                  <c:v>4.2446941323345815</c:v>
                </c:pt>
                <c:pt idx="4">
                  <c:v>4.6511627906976747</c:v>
                </c:pt>
                <c:pt idx="5">
                  <c:v>4.9625468164794011</c:v>
                </c:pt>
                <c:pt idx="6">
                  <c:v>2.3255813953488373</c:v>
                </c:pt>
                <c:pt idx="7">
                  <c:v>4.6816479400749067</c:v>
                </c:pt>
                <c:pt idx="8">
                  <c:v>2.3255813953488373</c:v>
                </c:pt>
                <c:pt idx="9">
                  <c:v>4.4319600499375778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C8-405F-88D5-A8748956E354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Nie, nigdy nie rozmawiałam z ginekologiem na ten temat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Miesniak macicy województwo</c:v>
                </c:pt>
                <c:pt idx="3">
                  <c:v>Miesniak macicy total</c:v>
                </c:pt>
                <c:pt idx="4">
                  <c:v>Rak piersi wojewodztwo</c:v>
                </c:pt>
                <c:pt idx="5">
                  <c:v>Rak piersi total</c:v>
                </c:pt>
                <c:pt idx="6">
                  <c:v>Rak szyjki macicy wojewodztwo</c:v>
                </c:pt>
                <c:pt idx="7">
                  <c:v>Rak szyjki macicy total</c:v>
                </c:pt>
                <c:pt idx="8">
                  <c:v>Choroby przenoszone droga płciowa województwo</c:v>
                </c:pt>
                <c:pt idx="9">
                  <c:v>Choroby przenoszone droga płciową total</c:v>
                </c:pt>
              </c:strCache>
            </c:strRef>
          </c:cat>
          <c:val>
            <c:numRef>
              <c:f>Arkusz1!$E$2:$E$11</c:f>
              <c:numCache>
                <c:formatCode>0.0</c:formatCode>
                <c:ptCount val="10"/>
                <c:pt idx="0">
                  <c:v>50</c:v>
                </c:pt>
                <c:pt idx="1">
                  <c:v>51.654182272159801</c:v>
                </c:pt>
                <c:pt idx="2">
                  <c:v>63.953488372093027</c:v>
                </c:pt>
                <c:pt idx="3">
                  <c:v>63.670411985018724</c:v>
                </c:pt>
                <c:pt idx="4">
                  <c:v>54.651162790697668</c:v>
                </c:pt>
                <c:pt idx="5">
                  <c:v>47.19101123595506</c:v>
                </c:pt>
                <c:pt idx="6">
                  <c:v>51.162790697674424</c:v>
                </c:pt>
                <c:pt idx="7">
                  <c:v>49.500624219725346</c:v>
                </c:pt>
                <c:pt idx="8">
                  <c:v>60.465116279069761</c:v>
                </c:pt>
                <c:pt idx="9">
                  <c:v>60.830212234706615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C8-405F-88D5-A8748956E3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92631296"/>
        <c:axId val="292631688"/>
      </c:barChart>
      <c:catAx>
        <c:axId val="29263129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92631688"/>
        <c:crosses val="autoZero"/>
        <c:auto val="1"/>
        <c:lblAlgn val="ctr"/>
        <c:lblOffset val="100"/>
        <c:noMultiLvlLbl val="0"/>
      </c:catAx>
      <c:valAx>
        <c:axId val="2926316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9263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343217730199786"/>
          <c:w val="1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4015488960162"/>
          <c:y val="0.11557732410757929"/>
          <c:w val="0.44655783572708518"/>
          <c:h val="0.7884953306347604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Wystapienie u kobiety mięsniaka macicy może spowodować problemy z zajsciem w ciążę wojewodztwo</c:v>
                </c:pt>
                <c:pt idx="1">
                  <c:v>Wystapienie u kobiety mięsniaka macicy może spowodować problemy z zajsciem w ciążę total</c:v>
                </c:pt>
                <c:pt idx="2">
                  <c:v>Mięsniak macicy to nowotwór niezłośliwy wojewodztwo</c:v>
                </c:pt>
                <c:pt idx="3">
                  <c:v>Mięsniak macicy to nowotwór niezłosliwy total</c:v>
                </c:pt>
                <c:pt idx="4">
                  <c:v>Rozmawiam/rozmawiałam ze swoja matką o kwestiach związanych ze zdrowiem ginekologicznym wojewodztwo</c:v>
                </c:pt>
                <c:pt idx="5">
                  <c:v>Rozmawiam/rozmawiałam ze swoja matką o kwestiach związanych ze zdrowiem ginekologicznym total</c:v>
                </c:pt>
                <c:pt idx="6">
                  <c:v>Mój ginekolog rozmawiał/a ze mną przynajmniej raz o mięsniakach macicy wojewodztwo</c:v>
                </c:pt>
                <c:pt idx="7">
                  <c:v>Mój ginekolog rozmawiał/a ze mną przynajmniej raz o mięsniakach macicy total</c:v>
                </c:pt>
                <c:pt idx="8">
                  <c:v>Wiem czym jest mięsniak macicy i badam się w tym kierunku wojewodztwo</c:v>
                </c:pt>
                <c:pt idx="9">
                  <c:v>Wiem czym jest mięsniak macicy i badam się w tym kierunku total</c:v>
                </c:pt>
                <c:pt idx="10">
                  <c:v>Mięsniak macicy to nowotwór złosliwy województwo</c:v>
                </c:pt>
                <c:pt idx="11">
                  <c:v>Mięsniak macicy to nowotwór złosliwy total</c:v>
                </c:pt>
                <c:pt idx="12">
                  <c:v>mam w swoim blizszym otoczeniu lub w dalszym kogoś kto miała/ma mięśniaka macicy wojewodztwo</c:v>
                </c:pt>
                <c:pt idx="13">
                  <c:v>mam w swoim blizszym otoczeniu lub w dalszym kogoś kto miała/ma mięśniaka macicy total</c:v>
                </c:pt>
              </c:strCache>
            </c:strRef>
          </c:cat>
          <c:val>
            <c:numRef>
              <c:f>Arkusz1!$B$2:$B$15</c:f>
              <c:numCache>
                <c:formatCode>0.0</c:formatCode>
                <c:ptCount val="14"/>
                <c:pt idx="0">
                  <c:v>90.697674418604649</c:v>
                </c:pt>
                <c:pt idx="1">
                  <c:v>86.204744069912607</c:v>
                </c:pt>
                <c:pt idx="2">
                  <c:v>56.97674418604651</c:v>
                </c:pt>
                <c:pt idx="3">
                  <c:v>55.680399500624219</c:v>
                </c:pt>
                <c:pt idx="4">
                  <c:v>51.162790697674424</c:v>
                </c:pt>
                <c:pt idx="5">
                  <c:v>54.68164794007491</c:v>
                </c:pt>
                <c:pt idx="6">
                  <c:v>47.674418604651166</c:v>
                </c:pt>
                <c:pt idx="7">
                  <c:v>40.074906367041201</c:v>
                </c:pt>
                <c:pt idx="8">
                  <c:v>41.860465116279073</c:v>
                </c:pt>
                <c:pt idx="9">
                  <c:v>46.660424469413236</c:v>
                </c:pt>
                <c:pt idx="10">
                  <c:v>36.046511627906973</c:v>
                </c:pt>
                <c:pt idx="11">
                  <c:v>37.078651685393261</c:v>
                </c:pt>
                <c:pt idx="12">
                  <c:v>27.906976744186046</c:v>
                </c:pt>
                <c:pt idx="13">
                  <c:v>39.481897627965047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1-4ED2-B2A5-D0555A7D623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FAŁSZ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Wystapienie u kobiety mięsniaka macicy może spowodować problemy z zajsciem w ciążę wojewodztwo</c:v>
                </c:pt>
                <c:pt idx="1">
                  <c:v>Wystapienie u kobiety mięsniaka macicy może spowodować problemy z zajsciem w ciążę total</c:v>
                </c:pt>
                <c:pt idx="2">
                  <c:v>Mięsniak macicy to nowotwór niezłośliwy wojewodztwo</c:v>
                </c:pt>
                <c:pt idx="3">
                  <c:v>Mięsniak macicy to nowotwór niezłosliwy total</c:v>
                </c:pt>
                <c:pt idx="4">
                  <c:v>Rozmawiam/rozmawiałam ze swoja matką o kwestiach związanych ze zdrowiem ginekologicznym wojewodztwo</c:v>
                </c:pt>
                <c:pt idx="5">
                  <c:v>Rozmawiam/rozmawiałam ze swoja matką o kwestiach związanych ze zdrowiem ginekologicznym total</c:v>
                </c:pt>
                <c:pt idx="6">
                  <c:v>Mój ginekolog rozmawiał/a ze mną przynajmniej raz o mięsniakach macicy wojewodztwo</c:v>
                </c:pt>
                <c:pt idx="7">
                  <c:v>Mój ginekolog rozmawiał/a ze mną przynajmniej raz o mięsniakach macicy total</c:v>
                </c:pt>
                <c:pt idx="8">
                  <c:v>Wiem czym jest mięsniak macicy i badam się w tym kierunku wojewodztwo</c:v>
                </c:pt>
                <c:pt idx="9">
                  <c:v>Wiem czym jest mięsniak macicy i badam się w tym kierunku total</c:v>
                </c:pt>
                <c:pt idx="10">
                  <c:v>Mięsniak macicy to nowotwór złosliwy województwo</c:v>
                </c:pt>
                <c:pt idx="11">
                  <c:v>Mięsniak macicy to nowotwór złosliwy total</c:v>
                </c:pt>
                <c:pt idx="12">
                  <c:v>mam w swoim blizszym otoczeniu lub w dalszym kogoś kto miała/ma mięśniaka macicy wojewodztwo</c:v>
                </c:pt>
                <c:pt idx="13">
                  <c:v>mam w swoim blizszym otoczeniu lub w dalszym kogoś kto miała/ma mięśniaka macicy total</c:v>
                </c:pt>
              </c:strCache>
            </c:strRef>
          </c:cat>
          <c:val>
            <c:numRef>
              <c:f>Arkusz1!$C$2:$C$15</c:f>
              <c:numCache>
                <c:formatCode>0.0</c:formatCode>
                <c:ptCount val="14"/>
                <c:pt idx="0">
                  <c:v>9.3023255813953494</c:v>
                </c:pt>
                <c:pt idx="1">
                  <c:v>13.795255930087391</c:v>
                </c:pt>
                <c:pt idx="2">
                  <c:v>43.02325581395349</c:v>
                </c:pt>
                <c:pt idx="3">
                  <c:v>44.319600499375781</c:v>
                </c:pt>
                <c:pt idx="4">
                  <c:v>48.837209302325583</c:v>
                </c:pt>
                <c:pt idx="5">
                  <c:v>45.318352059925097</c:v>
                </c:pt>
                <c:pt idx="6">
                  <c:v>52.325581395348827</c:v>
                </c:pt>
                <c:pt idx="7">
                  <c:v>59.925093632958806</c:v>
                </c:pt>
                <c:pt idx="8">
                  <c:v>58.13953488372092</c:v>
                </c:pt>
                <c:pt idx="9">
                  <c:v>53.339575530586771</c:v>
                </c:pt>
                <c:pt idx="10">
                  <c:v>63.953488372093027</c:v>
                </c:pt>
                <c:pt idx="11">
                  <c:v>62.921348314606739</c:v>
                </c:pt>
                <c:pt idx="12">
                  <c:v>72.093023255813947</c:v>
                </c:pt>
                <c:pt idx="13">
                  <c:v>60.518102372034953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B1-4ED2-B2A5-D0555A7D62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92731144"/>
        <c:axId val="292731536"/>
      </c:barChart>
      <c:catAx>
        <c:axId val="29273114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92731536"/>
        <c:crosses val="autoZero"/>
        <c:auto val="1"/>
        <c:lblAlgn val="ctr"/>
        <c:lblOffset val="100"/>
        <c:noMultiLvlLbl val="0"/>
      </c:catAx>
      <c:valAx>
        <c:axId val="29273153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92731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933387886614098"/>
          <c:y val="0.88831754740225399"/>
          <c:w val="0.51751260877289762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059286707"/>
          <c:y val="0"/>
          <c:w val="0.45778837544228718"/>
          <c:h val="0.8076725547000935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Województwo opolskie [N=86]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Krwawienie, krwotoki</c:v>
                </c:pt>
                <c:pt idx="1">
                  <c:v>Ból</c:v>
                </c:pt>
                <c:pt idx="2">
                  <c:v>Nie wiem / trudno powiedzieć</c:v>
                </c:pt>
                <c:pt idx="3">
                  <c:v>Ból w podbrzuszu</c:v>
                </c:pt>
                <c:pt idx="4">
                  <c:v>Zaburzenia miesiączkowania (brak miesiączki, niegularne miesiączki)</c:v>
                </c:pt>
                <c:pt idx="5">
                  <c:v>Obfite miesiączki, krwawienia</c:v>
                </c:pt>
                <c:pt idx="6">
                  <c:v>Upławy, plamienia</c:v>
                </c:pt>
                <c:pt idx="7">
                  <c:v>Ból brzucha</c:v>
                </c:pt>
              </c:strCache>
            </c:strRef>
          </c:cat>
          <c:val>
            <c:numRef>
              <c:f>Arkusz1!$B$2:$B$9</c:f>
              <c:numCache>
                <c:formatCode>0</c:formatCode>
                <c:ptCount val="8"/>
                <c:pt idx="0">
                  <c:v>13.953488372093023</c:v>
                </c:pt>
                <c:pt idx="1">
                  <c:v>19.767441860465116</c:v>
                </c:pt>
                <c:pt idx="2">
                  <c:v>22.093023255813954</c:v>
                </c:pt>
                <c:pt idx="3">
                  <c:v>16.279069767441861</c:v>
                </c:pt>
                <c:pt idx="4">
                  <c:v>17.441860465116278</c:v>
                </c:pt>
                <c:pt idx="5">
                  <c:v>17.441860465116278</c:v>
                </c:pt>
                <c:pt idx="6">
                  <c:v>12.790697674418606</c:v>
                </c:pt>
                <c:pt idx="7">
                  <c:v>5.8139534883720927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8D-4F78-B5BA-65985E435C01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Total [N=3008]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88D-4F78-B5BA-65985E435C0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8D-4F78-B5BA-65985E435C0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88D-4F78-B5BA-65985E435C0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88D-4F78-B5BA-65985E435C0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88D-4F78-B5BA-65985E435C0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88D-4F78-B5BA-65985E435C0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Krwawienie, krwotoki</c:v>
                </c:pt>
                <c:pt idx="1">
                  <c:v>Ból</c:v>
                </c:pt>
                <c:pt idx="2">
                  <c:v>Nie wiem / trudno powiedzieć</c:v>
                </c:pt>
                <c:pt idx="3">
                  <c:v>Ból w podbrzuszu</c:v>
                </c:pt>
                <c:pt idx="4">
                  <c:v>Zaburzenia miesiączkowania (brak miesiączki, niegularne miesiączki)</c:v>
                </c:pt>
                <c:pt idx="5">
                  <c:v>Obfite miesiączki, krwawienia</c:v>
                </c:pt>
                <c:pt idx="6">
                  <c:v>Upławy, plamienia</c:v>
                </c:pt>
                <c:pt idx="7">
                  <c:v>Ból brzucha</c:v>
                </c:pt>
              </c:strCache>
            </c:strRef>
          </c:cat>
          <c:val>
            <c:numRef>
              <c:f>Arkusz1!$C$2:$C$9</c:f>
              <c:numCache>
                <c:formatCode>0</c:formatCode>
                <c:ptCount val="8"/>
                <c:pt idx="0">
                  <c:v>19.780585106382979</c:v>
                </c:pt>
                <c:pt idx="1">
                  <c:v>19.647606382978722</c:v>
                </c:pt>
                <c:pt idx="2">
                  <c:v>17.952127659574469</c:v>
                </c:pt>
                <c:pt idx="3">
                  <c:v>17.88563829787234</c:v>
                </c:pt>
                <c:pt idx="4">
                  <c:v>15.525265957446809</c:v>
                </c:pt>
                <c:pt idx="5">
                  <c:v>14.32845744680851</c:v>
                </c:pt>
                <c:pt idx="6">
                  <c:v>10.771276595744681</c:v>
                </c:pt>
                <c:pt idx="7">
                  <c:v>9.6742021276595747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8D-4F78-B5BA-65985E435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733287015593646E-2"/>
          <c:y val="0.89040727756422544"/>
          <c:w val="0.77536610313416698"/>
          <c:h val="5.5191351692574775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059286707"/>
          <c:y val="0"/>
          <c:w val="0.45778837544228718"/>
          <c:h val="0.9013840715863027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Województwo opolskie [N=86]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Ból w okolicach intymnych, ból macicy</c:v>
                </c:pt>
                <c:pt idx="1">
                  <c:v>Bolesne miesiączki</c:v>
                </c:pt>
                <c:pt idx="2">
                  <c:v>Guzy, narośla, powiększona objętość brzucha</c:v>
                </c:pt>
                <c:pt idx="3">
                  <c:v>Ból podczas stosunku</c:v>
                </c:pt>
                <c:pt idx="4">
                  <c:v>Opuchnięcie, dyskomfort, zmiana koloru i zapachu wydzielin</c:v>
                </c:pt>
                <c:pt idx="5">
                  <c:v>Mięśnaki macicy nie dają żadnych objawów</c:v>
                </c:pt>
                <c:pt idx="6">
                  <c:v>Inne</c:v>
                </c:pt>
                <c:pt idx="7">
                  <c:v>Problemy z zajściem w ciążę</c:v>
                </c:pt>
                <c:pt idx="8">
                  <c:v>Złe samopoczucie</c:v>
                </c:pt>
              </c:strCache>
            </c:strRef>
          </c:cat>
          <c:val>
            <c:numRef>
              <c:f>Arkusz1!$B$2:$B$10</c:f>
              <c:numCache>
                <c:formatCode>0</c:formatCode>
                <c:ptCount val="9"/>
                <c:pt idx="0">
                  <c:v>10.465116279069768</c:v>
                </c:pt>
                <c:pt idx="1">
                  <c:v>3.4883720930232558</c:v>
                </c:pt>
                <c:pt idx="2">
                  <c:v>3.4883720930232558</c:v>
                </c:pt>
                <c:pt idx="3">
                  <c:v>2.3255813953488373</c:v>
                </c:pt>
                <c:pt idx="4">
                  <c:v>1.1627906976744187</c:v>
                </c:pt>
                <c:pt idx="5">
                  <c:v>0</c:v>
                </c:pt>
                <c:pt idx="6">
                  <c:v>2.3255813953488373</c:v>
                </c:pt>
                <c:pt idx="7">
                  <c:v>1.1627906976744187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9-497B-A0B8-F4DE7A51334F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Total [N=3008]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Ból w okolicach intymnych, ból macicy</c:v>
                </c:pt>
                <c:pt idx="1">
                  <c:v>Bolesne miesiączki</c:v>
                </c:pt>
                <c:pt idx="2">
                  <c:v>Guzy, narośla, powiększona objętość brzucha</c:v>
                </c:pt>
                <c:pt idx="3">
                  <c:v>Ból podczas stosunku</c:v>
                </c:pt>
                <c:pt idx="4">
                  <c:v>Opuchnięcie, dyskomfort, zmiana koloru i zapachu wydzielin</c:v>
                </c:pt>
                <c:pt idx="5">
                  <c:v>Mięśnaki macicy nie dają żadnych objawów</c:v>
                </c:pt>
                <c:pt idx="6">
                  <c:v>Inne</c:v>
                </c:pt>
                <c:pt idx="7">
                  <c:v>Problemy z zajściem w ciążę</c:v>
                </c:pt>
                <c:pt idx="8">
                  <c:v>Złe samopoczucie</c:v>
                </c:pt>
              </c:strCache>
            </c:strRef>
          </c:cat>
          <c:val>
            <c:numRef>
              <c:f>Arkusz1!$C$2:$C$10</c:f>
              <c:numCache>
                <c:formatCode>0</c:formatCode>
                <c:ptCount val="9"/>
                <c:pt idx="0">
                  <c:v>4.9867021276595747</c:v>
                </c:pt>
                <c:pt idx="1">
                  <c:v>4.3882978723404253</c:v>
                </c:pt>
                <c:pt idx="2">
                  <c:v>2.7925531914893615</c:v>
                </c:pt>
                <c:pt idx="3">
                  <c:v>2.1276595744680851</c:v>
                </c:pt>
                <c:pt idx="4">
                  <c:v>1.7287234042553192</c:v>
                </c:pt>
                <c:pt idx="5">
                  <c:v>1.6622340425531914</c:v>
                </c:pt>
                <c:pt idx="6">
                  <c:v>1.6622340425531914</c:v>
                </c:pt>
                <c:pt idx="7">
                  <c:v>1.4627659574468086</c:v>
                </c:pt>
                <c:pt idx="8">
                  <c:v>0.66489361702127658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39-497B-A0B8-F4DE7A513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40159570706346"/>
          <c:y val="2.5720543441758528E-2"/>
          <c:w val="0.44498112984767968"/>
          <c:h val="0.8343408653313585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 Tak, sama rozpoczęłam tę rozmowę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Choroby przenoszone droga płciowa województwo</c:v>
                </c:pt>
                <c:pt idx="7">
                  <c:v>Choroby przenoszone droga płciową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Arkusz1!$B$2:$B$11</c:f>
              <c:numCache>
                <c:formatCode>0.0</c:formatCode>
                <c:ptCount val="10"/>
                <c:pt idx="0">
                  <c:v>27.683615819209038</c:v>
                </c:pt>
                <c:pt idx="1">
                  <c:v>21.691635455680398</c:v>
                </c:pt>
                <c:pt idx="2">
                  <c:v>21.468926553672315</c:v>
                </c:pt>
                <c:pt idx="3">
                  <c:v>20.318352059925093</c:v>
                </c:pt>
                <c:pt idx="4">
                  <c:v>16.384180790960453</c:v>
                </c:pt>
                <c:pt idx="5">
                  <c:v>16.073657927590514</c:v>
                </c:pt>
                <c:pt idx="6">
                  <c:v>12.429378531073446</c:v>
                </c:pt>
                <c:pt idx="7">
                  <c:v>13.108614232209737</c:v>
                </c:pt>
                <c:pt idx="8">
                  <c:v>9.6045197740112993</c:v>
                </c:pt>
                <c:pt idx="9">
                  <c:v>11.36079900124844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C8-405F-88D5-A8748956E35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Tak, lekarz rozpoczął rozmowę na ten temat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Choroby przenoszone droga płciowa województwo</c:v>
                </c:pt>
                <c:pt idx="7">
                  <c:v>Choroby przenoszone droga płciową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Arkusz1!$C$2:$C$11</c:f>
              <c:numCache>
                <c:formatCode>0.0</c:formatCode>
                <c:ptCount val="10"/>
                <c:pt idx="0">
                  <c:v>21.468926553672315</c:v>
                </c:pt>
                <c:pt idx="1">
                  <c:v>21.192259675405744</c:v>
                </c:pt>
                <c:pt idx="2">
                  <c:v>29.378531073446329</c:v>
                </c:pt>
                <c:pt idx="3">
                  <c:v>27.528089887640451</c:v>
                </c:pt>
                <c:pt idx="4">
                  <c:v>31.073446327683619</c:v>
                </c:pt>
                <c:pt idx="5">
                  <c:v>29.744069912609238</c:v>
                </c:pt>
                <c:pt idx="6">
                  <c:v>22.033898305084747</c:v>
                </c:pt>
                <c:pt idx="7">
                  <c:v>21.629213483146067</c:v>
                </c:pt>
                <c:pt idx="8">
                  <c:v>26.55367231638418</c:v>
                </c:pt>
                <c:pt idx="9">
                  <c:v>20.724094881398251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C8-405F-88D5-A8748956E35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 Próbowałam podjąć rozmowę, ale lekarz nie  kontynuował jej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Choroby przenoszone droga płciowa województwo</c:v>
                </c:pt>
                <c:pt idx="7">
                  <c:v>Choroby przenoszone droga płciową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Arkusz1!$D$2:$D$11</c:f>
              <c:numCache>
                <c:formatCode>0.0</c:formatCode>
                <c:ptCount val="10"/>
                <c:pt idx="0">
                  <c:v>3.3898305084745761</c:v>
                </c:pt>
                <c:pt idx="1">
                  <c:v>5.4619225967540572</c:v>
                </c:pt>
                <c:pt idx="2">
                  <c:v>6.7796610169491522</c:v>
                </c:pt>
                <c:pt idx="3">
                  <c:v>4.9625468164794011</c:v>
                </c:pt>
                <c:pt idx="4">
                  <c:v>4.5197740112994351</c:v>
                </c:pt>
                <c:pt idx="5">
                  <c:v>4.6816479400749067</c:v>
                </c:pt>
                <c:pt idx="6">
                  <c:v>5.6497175141242941</c:v>
                </c:pt>
                <c:pt idx="7">
                  <c:v>4.4319600499375778</c:v>
                </c:pt>
                <c:pt idx="8">
                  <c:v>5.6497175141242941</c:v>
                </c:pt>
                <c:pt idx="9">
                  <c:v>4.2446941323345815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C8-405F-88D5-A8748956E354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Nie, nigdy nie rozmawiałam z ginekologiem na ten temat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Choroby przenoszone droga płciowa województwo</c:v>
                </c:pt>
                <c:pt idx="7">
                  <c:v>Choroby przenoszone droga płciową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Arkusz1!$E$2:$E$11</c:f>
              <c:numCache>
                <c:formatCode>0.0</c:formatCode>
                <c:ptCount val="10"/>
                <c:pt idx="0">
                  <c:v>47.457627118644069</c:v>
                </c:pt>
                <c:pt idx="1">
                  <c:v>51.654182272159801</c:v>
                </c:pt>
                <c:pt idx="2">
                  <c:v>42.372881355932201</c:v>
                </c:pt>
                <c:pt idx="3">
                  <c:v>47.19101123595506</c:v>
                </c:pt>
                <c:pt idx="4">
                  <c:v>48.022598870056498</c:v>
                </c:pt>
                <c:pt idx="5">
                  <c:v>49.500624219725346</c:v>
                </c:pt>
                <c:pt idx="6">
                  <c:v>59.887005649717516</c:v>
                </c:pt>
                <c:pt idx="7">
                  <c:v>60.830212234706615</c:v>
                </c:pt>
                <c:pt idx="8">
                  <c:v>58.192090395480236</c:v>
                </c:pt>
                <c:pt idx="9">
                  <c:v>63.670411985018724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C8-405F-88D5-A8748956E3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92729576"/>
        <c:axId val="292732320"/>
      </c:barChart>
      <c:catAx>
        <c:axId val="29272957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92732320"/>
        <c:crosses val="autoZero"/>
        <c:auto val="1"/>
        <c:lblAlgn val="ctr"/>
        <c:lblOffset val="100"/>
        <c:noMultiLvlLbl val="0"/>
      </c:catAx>
      <c:valAx>
        <c:axId val="29273232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92729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343217730199786"/>
          <c:w val="1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4015488960162"/>
          <c:y val="0.11557732410757929"/>
          <c:w val="0.44655783572708518"/>
          <c:h val="0.7884953306347604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Wystapienie u kobiety mięsniaka macicy może spowodować problemy z zajsciem w ciążę wojewodztwo</c:v>
                </c:pt>
                <c:pt idx="1">
                  <c:v>Wystapienie u kobiety mięsniaka macicy może spowodować problemy z zajsciem w ciążę total</c:v>
                </c:pt>
                <c:pt idx="2">
                  <c:v>Mięsniak macicy to nowotwór niezłośliwy wojewodztwo</c:v>
                </c:pt>
                <c:pt idx="3">
                  <c:v>Mięsniak macicy to nowotwór niezłosliwy total</c:v>
                </c:pt>
                <c:pt idx="4">
                  <c:v>Wiem czym jest mięsniak macicy i badam się w tym kierunku wojewodztwo</c:v>
                </c:pt>
                <c:pt idx="5">
                  <c:v>Wiem czym jest mięsniak macicy i badam się w tym kierunku total</c:v>
                </c:pt>
                <c:pt idx="6">
                  <c:v>Rozmawiam/rozmawiałam ze swoja matką o kwestiach związanych ze zdrowiem ginekologicznym wojewodztwo</c:v>
                </c:pt>
                <c:pt idx="7">
                  <c:v>Rozmawiam/rozmawiałam ze swoja matką o kwestiach związanych ze zdrowiem ginekologicznym total</c:v>
                </c:pt>
                <c:pt idx="8">
                  <c:v>mam w swoim blizszym otoczeniu lub w dalszym kogoś kto miała/ma mięśniaka macicy wojewodztwo</c:v>
                </c:pt>
                <c:pt idx="9">
                  <c:v>mam w swoim blizszym otoczeniu lub w dalszym kogoś kto miała/ma mięśniaka macicy total</c:v>
                </c:pt>
                <c:pt idx="10">
                  <c:v>Mięsniak macicy to nowotwór złosliwy województwo</c:v>
                </c:pt>
                <c:pt idx="11">
                  <c:v>Mięsniak macicy to nowotwór złosliwy total</c:v>
                </c:pt>
                <c:pt idx="12">
                  <c:v>Mój ginekolog rozmawiał/a ze mną przynajmniej raz o mięsniakach macicy wojewodztwo</c:v>
                </c:pt>
                <c:pt idx="13">
                  <c:v>Mój ginekolog rozmawiał/a ze mną przynajmniej raz o mięsniakach macicy total</c:v>
                </c:pt>
              </c:strCache>
            </c:strRef>
          </c:cat>
          <c:val>
            <c:numRef>
              <c:f>Arkusz1!$B$2:$B$15</c:f>
              <c:numCache>
                <c:formatCode>0.0</c:formatCode>
                <c:ptCount val="14"/>
                <c:pt idx="0">
                  <c:v>81.920903954802256</c:v>
                </c:pt>
                <c:pt idx="1">
                  <c:v>86.204744069912607</c:v>
                </c:pt>
                <c:pt idx="2">
                  <c:v>51.977401129943502</c:v>
                </c:pt>
                <c:pt idx="3">
                  <c:v>55.680399500624219</c:v>
                </c:pt>
                <c:pt idx="4">
                  <c:v>50.847457627118644</c:v>
                </c:pt>
                <c:pt idx="5">
                  <c:v>46.660424469413236</c:v>
                </c:pt>
                <c:pt idx="6">
                  <c:v>50.282485875706215</c:v>
                </c:pt>
                <c:pt idx="7">
                  <c:v>54.68164794007491</c:v>
                </c:pt>
                <c:pt idx="8">
                  <c:v>42.93785310734463</c:v>
                </c:pt>
                <c:pt idx="9">
                  <c:v>39.481897627965047</c:v>
                </c:pt>
                <c:pt idx="10">
                  <c:v>40.112994350282484</c:v>
                </c:pt>
                <c:pt idx="11">
                  <c:v>37.078651685393261</c:v>
                </c:pt>
                <c:pt idx="12">
                  <c:v>39.548022598870055</c:v>
                </c:pt>
                <c:pt idx="13">
                  <c:v>40.074906367041201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1-4ED2-B2A5-D0555A7D623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FAŁSZ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Wystapienie u kobiety mięsniaka macicy może spowodować problemy z zajsciem w ciążę wojewodztwo</c:v>
                </c:pt>
                <c:pt idx="1">
                  <c:v>Wystapienie u kobiety mięsniaka macicy może spowodować problemy z zajsciem w ciążę total</c:v>
                </c:pt>
                <c:pt idx="2">
                  <c:v>Mięsniak macicy to nowotwór niezłośliwy wojewodztwo</c:v>
                </c:pt>
                <c:pt idx="3">
                  <c:v>Mięsniak macicy to nowotwór niezłosliwy total</c:v>
                </c:pt>
                <c:pt idx="4">
                  <c:v>Wiem czym jest mięsniak macicy i badam się w tym kierunku wojewodztwo</c:v>
                </c:pt>
                <c:pt idx="5">
                  <c:v>Wiem czym jest mięsniak macicy i badam się w tym kierunku total</c:v>
                </c:pt>
                <c:pt idx="6">
                  <c:v>Rozmawiam/rozmawiałam ze swoja matką o kwestiach związanych ze zdrowiem ginekologicznym wojewodztwo</c:v>
                </c:pt>
                <c:pt idx="7">
                  <c:v>Rozmawiam/rozmawiałam ze swoja matką o kwestiach związanych ze zdrowiem ginekologicznym total</c:v>
                </c:pt>
                <c:pt idx="8">
                  <c:v>mam w swoim blizszym otoczeniu lub w dalszym kogoś kto miała/ma mięśniaka macicy wojewodztwo</c:v>
                </c:pt>
                <c:pt idx="9">
                  <c:v>mam w swoim blizszym otoczeniu lub w dalszym kogoś kto miała/ma mięśniaka macicy total</c:v>
                </c:pt>
                <c:pt idx="10">
                  <c:v>Mięsniak macicy to nowotwór złosliwy województwo</c:v>
                </c:pt>
                <c:pt idx="11">
                  <c:v>Mięsniak macicy to nowotwór złosliwy total</c:v>
                </c:pt>
                <c:pt idx="12">
                  <c:v>Mój ginekolog rozmawiał/a ze mną przynajmniej raz o mięsniakach macicy wojewodztwo</c:v>
                </c:pt>
                <c:pt idx="13">
                  <c:v>Mój ginekolog rozmawiał/a ze mną przynajmniej raz o mięsniakach macicy total</c:v>
                </c:pt>
              </c:strCache>
            </c:strRef>
          </c:cat>
          <c:val>
            <c:numRef>
              <c:f>Arkusz1!$C$2:$C$15</c:f>
              <c:numCache>
                <c:formatCode>0.0</c:formatCode>
                <c:ptCount val="14"/>
                <c:pt idx="0">
                  <c:v>18.07909604519774</c:v>
                </c:pt>
                <c:pt idx="1">
                  <c:v>13.795255930087391</c:v>
                </c:pt>
                <c:pt idx="2">
                  <c:v>48.022598870056498</c:v>
                </c:pt>
                <c:pt idx="3">
                  <c:v>44.319600499375781</c:v>
                </c:pt>
                <c:pt idx="4">
                  <c:v>49.152542372881356</c:v>
                </c:pt>
                <c:pt idx="5">
                  <c:v>53.339575530586771</c:v>
                </c:pt>
                <c:pt idx="6">
                  <c:v>49.717514124293785</c:v>
                </c:pt>
                <c:pt idx="7">
                  <c:v>45.318352059925097</c:v>
                </c:pt>
                <c:pt idx="8">
                  <c:v>57.062146892655377</c:v>
                </c:pt>
                <c:pt idx="9">
                  <c:v>60.518102372034953</c:v>
                </c:pt>
                <c:pt idx="10">
                  <c:v>59.887005649717516</c:v>
                </c:pt>
                <c:pt idx="11">
                  <c:v>62.921348314606739</c:v>
                </c:pt>
                <c:pt idx="12">
                  <c:v>60.451977401129945</c:v>
                </c:pt>
                <c:pt idx="13">
                  <c:v>59.925093632958806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B1-4ED2-B2A5-D0555A7D62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89324520"/>
        <c:axId val="89322560"/>
      </c:barChart>
      <c:catAx>
        <c:axId val="893245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9322560"/>
        <c:crosses val="autoZero"/>
        <c:auto val="1"/>
        <c:lblAlgn val="ctr"/>
        <c:lblOffset val="100"/>
        <c:noMultiLvlLbl val="0"/>
      </c:catAx>
      <c:valAx>
        <c:axId val="8932256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9324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933387886614098"/>
          <c:y val="0.88831754740225399"/>
          <c:w val="0.51751260877289762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059286707"/>
          <c:y val="0"/>
          <c:w val="0.45778837544228718"/>
          <c:h val="0.8076725547000935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Województwo podkarpackie [N=164]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Krwawienie, krwotoki</c:v>
                </c:pt>
                <c:pt idx="1">
                  <c:v>Ból</c:v>
                </c:pt>
                <c:pt idx="2">
                  <c:v>Nie wiem / trudno powiedzieć</c:v>
                </c:pt>
                <c:pt idx="3">
                  <c:v>Ból w podbrzuszu</c:v>
                </c:pt>
                <c:pt idx="4">
                  <c:v>Zaburzenia miesiączkowania (brak miesiączki, niegularne miesiączki)</c:v>
                </c:pt>
                <c:pt idx="5">
                  <c:v>Obfite miesiączki, krwawienia</c:v>
                </c:pt>
                <c:pt idx="6">
                  <c:v>Upławy, plamienia</c:v>
                </c:pt>
                <c:pt idx="7">
                  <c:v>Ból brzucha</c:v>
                </c:pt>
              </c:strCache>
            </c:strRef>
          </c:cat>
          <c:val>
            <c:numRef>
              <c:f>Arkusz1!$B$2:$B$9</c:f>
              <c:numCache>
                <c:formatCode>0</c:formatCode>
                <c:ptCount val="8"/>
                <c:pt idx="0">
                  <c:v>21.951219512195124</c:v>
                </c:pt>
                <c:pt idx="1">
                  <c:v>15.24390243902439</c:v>
                </c:pt>
                <c:pt idx="2">
                  <c:v>19.512195121951219</c:v>
                </c:pt>
                <c:pt idx="3">
                  <c:v>23.780487804878049</c:v>
                </c:pt>
                <c:pt idx="4">
                  <c:v>23.170731707317074</c:v>
                </c:pt>
                <c:pt idx="5">
                  <c:v>15.853658536585366</c:v>
                </c:pt>
                <c:pt idx="6">
                  <c:v>9.1463414634146343</c:v>
                </c:pt>
                <c:pt idx="7">
                  <c:v>7.3170731707317085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8D-4F78-B5BA-65985E435C01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Total [N=3008]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88D-4F78-B5BA-65985E435C0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8D-4F78-B5BA-65985E435C0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88D-4F78-B5BA-65985E435C0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88D-4F78-B5BA-65985E435C0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88D-4F78-B5BA-65985E435C0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88D-4F78-B5BA-65985E435C0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Krwawienie, krwotoki</c:v>
                </c:pt>
                <c:pt idx="1">
                  <c:v>Ból</c:v>
                </c:pt>
                <c:pt idx="2">
                  <c:v>Nie wiem / trudno powiedzieć</c:v>
                </c:pt>
                <c:pt idx="3">
                  <c:v>Ból w podbrzuszu</c:v>
                </c:pt>
                <c:pt idx="4">
                  <c:v>Zaburzenia miesiączkowania (brak miesiączki, niegularne miesiączki)</c:v>
                </c:pt>
                <c:pt idx="5">
                  <c:v>Obfite miesiączki, krwawienia</c:v>
                </c:pt>
                <c:pt idx="6">
                  <c:v>Upławy, plamienia</c:v>
                </c:pt>
                <c:pt idx="7">
                  <c:v>Ból brzucha</c:v>
                </c:pt>
              </c:strCache>
            </c:strRef>
          </c:cat>
          <c:val>
            <c:numRef>
              <c:f>Arkusz1!$C$2:$C$9</c:f>
              <c:numCache>
                <c:formatCode>0</c:formatCode>
                <c:ptCount val="8"/>
                <c:pt idx="0">
                  <c:v>19.780585106382979</c:v>
                </c:pt>
                <c:pt idx="1">
                  <c:v>19.647606382978722</c:v>
                </c:pt>
                <c:pt idx="2">
                  <c:v>17.952127659574469</c:v>
                </c:pt>
                <c:pt idx="3">
                  <c:v>17.88563829787234</c:v>
                </c:pt>
                <c:pt idx="4">
                  <c:v>15.525265957446809</c:v>
                </c:pt>
                <c:pt idx="5">
                  <c:v>14.32845744680851</c:v>
                </c:pt>
                <c:pt idx="6">
                  <c:v>10.771276595744681</c:v>
                </c:pt>
                <c:pt idx="7">
                  <c:v>9.6742021276595747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8D-4F78-B5BA-65985E435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733287015593646E-2"/>
          <c:y val="0.89040727756422544"/>
          <c:w val="0.87545468581133246"/>
          <c:h val="5.5191351692574775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059286707"/>
          <c:y val="0"/>
          <c:w val="0.45778837544228718"/>
          <c:h val="0.9999928248713105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Ból w okolicach intymnych, ból macicy</c:v>
                </c:pt>
                <c:pt idx="1">
                  <c:v>Bolesne miesiączki</c:v>
                </c:pt>
                <c:pt idx="2">
                  <c:v>Guzy, narośla, powiększona objętość brzucha</c:v>
                </c:pt>
                <c:pt idx="3">
                  <c:v>Ból podczas stosunku</c:v>
                </c:pt>
                <c:pt idx="4">
                  <c:v>Opuchnięcie, dyskomfort, zmiana koloru i zapachu wydzielin</c:v>
                </c:pt>
                <c:pt idx="5">
                  <c:v>Mięśnaki macicy nie dają żadnych objawów</c:v>
                </c:pt>
                <c:pt idx="6">
                  <c:v>Inne</c:v>
                </c:pt>
                <c:pt idx="7">
                  <c:v>Problemy z zajściem w ciążę</c:v>
                </c:pt>
                <c:pt idx="8">
                  <c:v>Złe samopoczucie</c:v>
                </c:pt>
              </c:strCache>
            </c:strRef>
          </c:cat>
          <c:val>
            <c:numRef>
              <c:f>Arkusz1!$B$2:$B$10</c:f>
              <c:numCache>
                <c:formatCode>0.0</c:formatCode>
                <c:ptCount val="9"/>
                <c:pt idx="0">
                  <c:v>4.9867021276595747</c:v>
                </c:pt>
                <c:pt idx="1">
                  <c:v>4.3882978723404253</c:v>
                </c:pt>
                <c:pt idx="2">
                  <c:v>2.7925531914893615</c:v>
                </c:pt>
                <c:pt idx="3">
                  <c:v>2.1276595744680851</c:v>
                </c:pt>
                <c:pt idx="4">
                  <c:v>1.7287234042553192</c:v>
                </c:pt>
                <c:pt idx="5">
                  <c:v>1.6622340425531914</c:v>
                </c:pt>
                <c:pt idx="6">
                  <c:v>1.6622340425531914</c:v>
                </c:pt>
                <c:pt idx="7">
                  <c:v>1.4627659574468086</c:v>
                </c:pt>
                <c:pt idx="8">
                  <c:v>0.66489361702127658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6F-4B04-94B4-99269E28A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059286707"/>
          <c:y val="0"/>
          <c:w val="0.45778837544228718"/>
          <c:h val="0.9013840715863027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Województwo podkarpackie [N=164]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Ból w okolicach intymnych, ból macicy</c:v>
                </c:pt>
                <c:pt idx="1">
                  <c:v>Bolesne miesiączki</c:v>
                </c:pt>
                <c:pt idx="2">
                  <c:v>Guzy, narośla, powiększona objętość brzucha</c:v>
                </c:pt>
                <c:pt idx="3">
                  <c:v>Ból podczas stosunku</c:v>
                </c:pt>
                <c:pt idx="4">
                  <c:v>Opuchnięcie, dyskomfort, zmiana koloru i zapachu wydzielin</c:v>
                </c:pt>
                <c:pt idx="5">
                  <c:v>Mięśnaki macicy nie dają żadnych objawów</c:v>
                </c:pt>
                <c:pt idx="6">
                  <c:v>Inne</c:v>
                </c:pt>
                <c:pt idx="7">
                  <c:v>Problemy z zajściem w ciążę</c:v>
                </c:pt>
                <c:pt idx="8">
                  <c:v>Złe samopoczucie</c:v>
                </c:pt>
              </c:strCache>
            </c:strRef>
          </c:cat>
          <c:val>
            <c:numRef>
              <c:f>Arkusz1!$B$2:$B$10</c:f>
              <c:numCache>
                <c:formatCode>0</c:formatCode>
                <c:ptCount val="9"/>
                <c:pt idx="0">
                  <c:v>5.4878048780487809</c:v>
                </c:pt>
                <c:pt idx="1">
                  <c:v>3.0487804878048781</c:v>
                </c:pt>
                <c:pt idx="2">
                  <c:v>2.4390243902439024</c:v>
                </c:pt>
                <c:pt idx="3">
                  <c:v>1.8292682926829271</c:v>
                </c:pt>
                <c:pt idx="4">
                  <c:v>2.4390243902439024</c:v>
                </c:pt>
                <c:pt idx="5">
                  <c:v>1.8292682926829271</c:v>
                </c:pt>
                <c:pt idx="6">
                  <c:v>1.2195121951219512</c:v>
                </c:pt>
                <c:pt idx="7">
                  <c:v>1.8292682926829271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9-497B-A0B8-F4DE7A51334F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Total [N=3008]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Ból w okolicach intymnych, ból macicy</c:v>
                </c:pt>
                <c:pt idx="1">
                  <c:v>Bolesne miesiączki</c:v>
                </c:pt>
                <c:pt idx="2">
                  <c:v>Guzy, narośla, powiększona objętość brzucha</c:v>
                </c:pt>
                <c:pt idx="3">
                  <c:v>Ból podczas stosunku</c:v>
                </c:pt>
                <c:pt idx="4">
                  <c:v>Opuchnięcie, dyskomfort, zmiana koloru i zapachu wydzielin</c:v>
                </c:pt>
                <c:pt idx="5">
                  <c:v>Mięśnaki macicy nie dają żadnych objawów</c:v>
                </c:pt>
                <c:pt idx="6">
                  <c:v>Inne</c:v>
                </c:pt>
                <c:pt idx="7">
                  <c:v>Problemy z zajściem w ciążę</c:v>
                </c:pt>
                <c:pt idx="8">
                  <c:v>Złe samopoczucie</c:v>
                </c:pt>
              </c:strCache>
            </c:strRef>
          </c:cat>
          <c:val>
            <c:numRef>
              <c:f>Arkusz1!$C$2:$C$10</c:f>
              <c:numCache>
                <c:formatCode>0</c:formatCode>
                <c:ptCount val="9"/>
                <c:pt idx="0">
                  <c:v>4.9867021276595747</c:v>
                </c:pt>
                <c:pt idx="1">
                  <c:v>4.3882978723404253</c:v>
                </c:pt>
                <c:pt idx="2">
                  <c:v>2.7925531914893615</c:v>
                </c:pt>
                <c:pt idx="3">
                  <c:v>2.1276595744680851</c:v>
                </c:pt>
                <c:pt idx="4">
                  <c:v>1.7287234042553192</c:v>
                </c:pt>
                <c:pt idx="5">
                  <c:v>1.6622340425531914</c:v>
                </c:pt>
                <c:pt idx="6">
                  <c:v>1.6622340425531914</c:v>
                </c:pt>
                <c:pt idx="7">
                  <c:v>1.4627659574468086</c:v>
                </c:pt>
                <c:pt idx="8">
                  <c:v>0.66489361702127658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39-497B-A0B8-F4DE7A513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40159570706346"/>
          <c:y val="2.5720543441758528E-2"/>
          <c:w val="0.44498112984767968"/>
          <c:h val="0.8343408653313585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 Tak, sama rozpoczęłam tę rozmowę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Rak piersi wojewodztwo</c:v>
                </c:pt>
                <c:pt idx="1">
                  <c:v>Rak piersi total</c:v>
                </c:pt>
                <c:pt idx="2">
                  <c:v>Nadczynnosc tarczycy województwo</c:v>
                </c:pt>
                <c:pt idx="3">
                  <c:v>Nadczynnosc tarczycy total</c:v>
                </c:pt>
                <c:pt idx="4">
                  <c:v>Choroby przenoszone droga płciowa województwo</c:v>
                </c:pt>
                <c:pt idx="5">
                  <c:v>Choroby przenoszone droga płciową total</c:v>
                </c:pt>
                <c:pt idx="6">
                  <c:v>Rak szyjki macicy wojewodztwo</c:v>
                </c:pt>
                <c:pt idx="7">
                  <c:v>Rak szyjki macicy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Arkusz1!$B$2:$B$11</c:f>
              <c:numCache>
                <c:formatCode>0.0</c:formatCode>
                <c:ptCount val="10"/>
                <c:pt idx="0">
                  <c:v>16.842105263157894</c:v>
                </c:pt>
                <c:pt idx="1">
                  <c:v>20.318352059925093</c:v>
                </c:pt>
                <c:pt idx="2">
                  <c:v>15.789473684210526</c:v>
                </c:pt>
                <c:pt idx="3">
                  <c:v>21.691635455680398</c:v>
                </c:pt>
                <c:pt idx="4">
                  <c:v>11.578947368421053</c:v>
                </c:pt>
                <c:pt idx="5">
                  <c:v>13.108614232209737</c:v>
                </c:pt>
                <c:pt idx="6">
                  <c:v>9.473684210526315</c:v>
                </c:pt>
                <c:pt idx="7">
                  <c:v>16.073657927590514</c:v>
                </c:pt>
                <c:pt idx="8">
                  <c:v>7.3684210526315779</c:v>
                </c:pt>
                <c:pt idx="9">
                  <c:v>11.36079900124844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C8-405F-88D5-A8748956E35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Tak, lekarz rozpoczął rozmowę na ten temat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Rak piersi wojewodztwo</c:v>
                </c:pt>
                <c:pt idx="1">
                  <c:v>Rak piersi total</c:v>
                </c:pt>
                <c:pt idx="2">
                  <c:v>Nadczynnosc tarczycy województwo</c:v>
                </c:pt>
                <c:pt idx="3">
                  <c:v>Nadczynnosc tarczycy total</c:v>
                </c:pt>
                <c:pt idx="4">
                  <c:v>Choroby przenoszone droga płciowa województwo</c:v>
                </c:pt>
                <c:pt idx="5">
                  <c:v>Choroby przenoszone droga płciową total</c:v>
                </c:pt>
                <c:pt idx="6">
                  <c:v>Rak szyjki macicy wojewodztwo</c:v>
                </c:pt>
                <c:pt idx="7">
                  <c:v>Rak szyjki macicy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Arkusz1!$C$2:$C$11</c:f>
              <c:numCache>
                <c:formatCode>0.0</c:formatCode>
                <c:ptCount val="10"/>
                <c:pt idx="0">
                  <c:v>23.157894736842106</c:v>
                </c:pt>
                <c:pt idx="1">
                  <c:v>27.528089887640451</c:v>
                </c:pt>
                <c:pt idx="2">
                  <c:v>18.94736842105263</c:v>
                </c:pt>
                <c:pt idx="3">
                  <c:v>21.192259675405744</c:v>
                </c:pt>
                <c:pt idx="4">
                  <c:v>29.473684210526311</c:v>
                </c:pt>
                <c:pt idx="5">
                  <c:v>21.629213483146067</c:v>
                </c:pt>
                <c:pt idx="6">
                  <c:v>20</c:v>
                </c:pt>
                <c:pt idx="7">
                  <c:v>29.744069912609238</c:v>
                </c:pt>
                <c:pt idx="8">
                  <c:v>14.736842105263156</c:v>
                </c:pt>
                <c:pt idx="9">
                  <c:v>20.724094881398251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C8-405F-88D5-A8748956E35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 Próbowałam podjąć rozmowę, ale lekarz nie  kontynuował jej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Rak piersi wojewodztwo</c:v>
                </c:pt>
                <c:pt idx="1">
                  <c:v>Rak piersi total</c:v>
                </c:pt>
                <c:pt idx="2">
                  <c:v>Nadczynnosc tarczycy województwo</c:v>
                </c:pt>
                <c:pt idx="3">
                  <c:v>Nadczynnosc tarczycy total</c:v>
                </c:pt>
                <c:pt idx="4">
                  <c:v>Choroby przenoszone droga płciowa województwo</c:v>
                </c:pt>
                <c:pt idx="5">
                  <c:v>Choroby przenoszone droga płciową total</c:v>
                </c:pt>
                <c:pt idx="6">
                  <c:v>Rak szyjki macicy wojewodztwo</c:v>
                </c:pt>
                <c:pt idx="7">
                  <c:v>Rak szyjki macicy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Arkusz1!$D$2:$D$11</c:f>
              <c:numCache>
                <c:formatCode>0.0</c:formatCode>
                <c:ptCount val="10"/>
                <c:pt idx="0">
                  <c:v>4.2105263157894735</c:v>
                </c:pt>
                <c:pt idx="1">
                  <c:v>4.9625468164794011</c:v>
                </c:pt>
                <c:pt idx="2">
                  <c:v>3.1578947368421053</c:v>
                </c:pt>
                <c:pt idx="3">
                  <c:v>5.4619225967540572</c:v>
                </c:pt>
                <c:pt idx="4">
                  <c:v>4.2105263157894735</c:v>
                </c:pt>
                <c:pt idx="5">
                  <c:v>4.4319600499375778</c:v>
                </c:pt>
                <c:pt idx="6">
                  <c:v>7.3684210526315779</c:v>
                </c:pt>
                <c:pt idx="7">
                  <c:v>4.6816479400749067</c:v>
                </c:pt>
                <c:pt idx="8">
                  <c:v>7.3684210526315779</c:v>
                </c:pt>
                <c:pt idx="9">
                  <c:v>4.2446941323345815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C8-405F-88D5-A8748956E354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Nie, nigdy nie rozmawiałam z ginekologiem na ten temat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Rak piersi wojewodztwo</c:v>
                </c:pt>
                <c:pt idx="1">
                  <c:v>Rak piersi total</c:v>
                </c:pt>
                <c:pt idx="2">
                  <c:v>Nadczynnosc tarczycy województwo</c:v>
                </c:pt>
                <c:pt idx="3">
                  <c:v>Nadczynnosc tarczycy total</c:v>
                </c:pt>
                <c:pt idx="4">
                  <c:v>Choroby przenoszone droga płciowa województwo</c:v>
                </c:pt>
                <c:pt idx="5">
                  <c:v>Choroby przenoszone droga płciową total</c:v>
                </c:pt>
                <c:pt idx="6">
                  <c:v>Rak szyjki macicy wojewodztwo</c:v>
                </c:pt>
                <c:pt idx="7">
                  <c:v>Rak szyjki macicy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Arkusz1!$E$2:$E$11</c:f>
              <c:numCache>
                <c:formatCode>0.0</c:formatCode>
                <c:ptCount val="10"/>
                <c:pt idx="0">
                  <c:v>55.78947368421052</c:v>
                </c:pt>
                <c:pt idx="1">
                  <c:v>47.19101123595506</c:v>
                </c:pt>
                <c:pt idx="2">
                  <c:v>62.10526315789474</c:v>
                </c:pt>
                <c:pt idx="3">
                  <c:v>51.654182272159801</c:v>
                </c:pt>
                <c:pt idx="4">
                  <c:v>54.736842105263165</c:v>
                </c:pt>
                <c:pt idx="5">
                  <c:v>60.830212234706615</c:v>
                </c:pt>
                <c:pt idx="6">
                  <c:v>63.157894736842103</c:v>
                </c:pt>
                <c:pt idx="7">
                  <c:v>49.500624219725346</c:v>
                </c:pt>
                <c:pt idx="8">
                  <c:v>70.526315789473685</c:v>
                </c:pt>
                <c:pt idx="9">
                  <c:v>63.670411985018724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C8-405F-88D5-A8748956E3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91302760"/>
        <c:axId val="88251520"/>
      </c:barChart>
      <c:catAx>
        <c:axId val="2913027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8251520"/>
        <c:crosses val="autoZero"/>
        <c:auto val="1"/>
        <c:lblAlgn val="ctr"/>
        <c:lblOffset val="100"/>
        <c:noMultiLvlLbl val="0"/>
      </c:catAx>
      <c:valAx>
        <c:axId val="8825152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91302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343217730199786"/>
          <c:w val="1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4015488960162"/>
          <c:y val="0.11557732410757929"/>
          <c:w val="0.44655783572708518"/>
          <c:h val="0.7884953306347604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Wystapienie u kobiety mięsniaka macicy może spowodować problemy z zajsciem w ciążę wojewodztwo</c:v>
                </c:pt>
                <c:pt idx="1">
                  <c:v>Wystapienie u kobiety mięsniaka macicy może spowodować problemy z zajsciem w ciążę total</c:v>
                </c:pt>
                <c:pt idx="2">
                  <c:v>Rozmawiam/rozmawiałam ze swoja matką o kwestiach związanych ze zdrowiem ginekologicznym wojewodztwo</c:v>
                </c:pt>
                <c:pt idx="3">
                  <c:v>Rozmawiam/rozmawiałam ze swoja matką o kwestiach związanych ze zdrowiem ginekologicznym total</c:v>
                </c:pt>
                <c:pt idx="4">
                  <c:v>Mięsniak macicy to nowotwór niezłośliwy wojewodztwo</c:v>
                </c:pt>
                <c:pt idx="5">
                  <c:v>Mięsniak macicy to nowotwór niezłosliwy total</c:v>
                </c:pt>
                <c:pt idx="6">
                  <c:v>Mięsniak macicy to nowotwór złosliwy województwo</c:v>
                </c:pt>
                <c:pt idx="7">
                  <c:v>Mięsniak macicy to nowotwór złosliwy total</c:v>
                </c:pt>
                <c:pt idx="8">
                  <c:v>Wiem czym jest mięsniak macicy i badam się w tym kierunku wojewodztwo</c:v>
                </c:pt>
                <c:pt idx="9">
                  <c:v>Wiem czym jest mięsniak macicy i badam się w tym kierunku total</c:v>
                </c:pt>
                <c:pt idx="10">
                  <c:v>Mój ginekolog rozmawiał/a ze mną przynajmniej raz o mięsniakach macicy wojewodztwo</c:v>
                </c:pt>
                <c:pt idx="11">
                  <c:v>Mój ginekolog rozmawiał/a ze mną przynajmniej raz o mięsniakach macicy total</c:v>
                </c:pt>
                <c:pt idx="12">
                  <c:v>mam w swoim blizszym otoczeniu lub w dalszym kogoś kto miała/ma mięśniaka macicy wojewodztwo</c:v>
                </c:pt>
                <c:pt idx="13">
                  <c:v>mam w swoim blizszym otoczeniu lub w dalszym kogoś kto miała/ma mięśniaka macicy total</c:v>
                </c:pt>
              </c:strCache>
            </c:strRef>
          </c:cat>
          <c:val>
            <c:numRef>
              <c:f>Arkusz1!$B$2:$B$15</c:f>
              <c:numCache>
                <c:formatCode>0.0</c:formatCode>
                <c:ptCount val="14"/>
                <c:pt idx="0">
                  <c:v>87.368421052631575</c:v>
                </c:pt>
                <c:pt idx="1">
                  <c:v>86.204744069912607</c:v>
                </c:pt>
                <c:pt idx="2">
                  <c:v>51.578947368421055</c:v>
                </c:pt>
                <c:pt idx="3">
                  <c:v>54.68164794007491</c:v>
                </c:pt>
                <c:pt idx="4">
                  <c:v>49.473684210526315</c:v>
                </c:pt>
                <c:pt idx="5">
                  <c:v>55.680399500624219</c:v>
                </c:pt>
                <c:pt idx="6">
                  <c:v>47.368421052631582</c:v>
                </c:pt>
                <c:pt idx="7">
                  <c:v>37.078651685393261</c:v>
                </c:pt>
                <c:pt idx="8">
                  <c:v>37.89473684210526</c:v>
                </c:pt>
                <c:pt idx="9">
                  <c:v>46.660424469413236</c:v>
                </c:pt>
                <c:pt idx="10">
                  <c:v>31.578947368421051</c:v>
                </c:pt>
                <c:pt idx="11">
                  <c:v>40.074906367041201</c:v>
                </c:pt>
                <c:pt idx="12">
                  <c:v>30.526315789473685</c:v>
                </c:pt>
                <c:pt idx="13">
                  <c:v>39.481897627965047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1-4ED2-B2A5-D0555A7D623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FAŁSZ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Wystapienie u kobiety mięsniaka macicy może spowodować problemy z zajsciem w ciążę wojewodztwo</c:v>
                </c:pt>
                <c:pt idx="1">
                  <c:v>Wystapienie u kobiety mięsniaka macicy może spowodować problemy z zajsciem w ciążę total</c:v>
                </c:pt>
                <c:pt idx="2">
                  <c:v>Rozmawiam/rozmawiałam ze swoja matką o kwestiach związanych ze zdrowiem ginekologicznym wojewodztwo</c:v>
                </c:pt>
                <c:pt idx="3">
                  <c:v>Rozmawiam/rozmawiałam ze swoja matką o kwestiach związanych ze zdrowiem ginekologicznym total</c:v>
                </c:pt>
                <c:pt idx="4">
                  <c:v>Mięsniak macicy to nowotwór niezłośliwy wojewodztwo</c:v>
                </c:pt>
                <c:pt idx="5">
                  <c:v>Mięsniak macicy to nowotwór niezłosliwy total</c:v>
                </c:pt>
                <c:pt idx="6">
                  <c:v>Mięsniak macicy to nowotwór złosliwy województwo</c:v>
                </c:pt>
                <c:pt idx="7">
                  <c:v>Mięsniak macicy to nowotwór złosliwy total</c:v>
                </c:pt>
                <c:pt idx="8">
                  <c:v>Wiem czym jest mięsniak macicy i badam się w tym kierunku wojewodztwo</c:v>
                </c:pt>
                <c:pt idx="9">
                  <c:v>Wiem czym jest mięsniak macicy i badam się w tym kierunku total</c:v>
                </c:pt>
                <c:pt idx="10">
                  <c:v>Mój ginekolog rozmawiał/a ze mną przynajmniej raz o mięsniakach macicy wojewodztwo</c:v>
                </c:pt>
                <c:pt idx="11">
                  <c:v>Mój ginekolog rozmawiał/a ze mną przynajmniej raz o mięsniakach macicy total</c:v>
                </c:pt>
                <c:pt idx="12">
                  <c:v>mam w swoim blizszym otoczeniu lub w dalszym kogoś kto miała/ma mięśniaka macicy wojewodztwo</c:v>
                </c:pt>
                <c:pt idx="13">
                  <c:v>mam w swoim blizszym otoczeniu lub w dalszym kogoś kto miała/ma mięśniaka macicy total</c:v>
                </c:pt>
              </c:strCache>
            </c:strRef>
          </c:cat>
          <c:val>
            <c:numRef>
              <c:f>Arkusz1!$C$2:$C$15</c:f>
              <c:numCache>
                <c:formatCode>0.0</c:formatCode>
                <c:ptCount val="14"/>
                <c:pt idx="0">
                  <c:v>12.631578947368421</c:v>
                </c:pt>
                <c:pt idx="1">
                  <c:v>13.795255930087391</c:v>
                </c:pt>
                <c:pt idx="2">
                  <c:v>48.421052631578945</c:v>
                </c:pt>
                <c:pt idx="3">
                  <c:v>45.318352059925097</c:v>
                </c:pt>
                <c:pt idx="4">
                  <c:v>50.526315789473685</c:v>
                </c:pt>
                <c:pt idx="5">
                  <c:v>44.319600499375781</c:v>
                </c:pt>
                <c:pt idx="6">
                  <c:v>52.631578947368418</c:v>
                </c:pt>
                <c:pt idx="7">
                  <c:v>62.921348314606739</c:v>
                </c:pt>
                <c:pt idx="8">
                  <c:v>62.10526315789474</c:v>
                </c:pt>
                <c:pt idx="9">
                  <c:v>53.339575530586771</c:v>
                </c:pt>
                <c:pt idx="10">
                  <c:v>68.421052631578945</c:v>
                </c:pt>
                <c:pt idx="11">
                  <c:v>59.925093632958806</c:v>
                </c:pt>
                <c:pt idx="12">
                  <c:v>69.473684210526315</c:v>
                </c:pt>
                <c:pt idx="13">
                  <c:v>60.518102372034953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B1-4ED2-B2A5-D0555A7D62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88254656"/>
        <c:axId val="88254264"/>
      </c:barChart>
      <c:catAx>
        <c:axId val="8825465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8254264"/>
        <c:crosses val="autoZero"/>
        <c:auto val="1"/>
        <c:lblAlgn val="ctr"/>
        <c:lblOffset val="100"/>
        <c:noMultiLvlLbl val="0"/>
      </c:catAx>
      <c:valAx>
        <c:axId val="8825426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825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933387886614098"/>
          <c:y val="0.88831754740225399"/>
          <c:w val="0.51751260877289762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059286707"/>
          <c:y val="0"/>
          <c:w val="0.45778837544228718"/>
          <c:h val="0.8076725547000935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Województwo podlaskie [N=86]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Krwawienie, krwotoki</c:v>
                </c:pt>
                <c:pt idx="1">
                  <c:v>Ból</c:v>
                </c:pt>
                <c:pt idx="2">
                  <c:v>Nie wiem / trudno powiedzieć</c:v>
                </c:pt>
                <c:pt idx="3">
                  <c:v>Ból w podbrzuszu</c:v>
                </c:pt>
                <c:pt idx="4">
                  <c:v>Zaburzenia miesiączkowania (brak miesiączki, niegularne miesiączki)</c:v>
                </c:pt>
                <c:pt idx="5">
                  <c:v>Obfite miesiączki, krwawienia</c:v>
                </c:pt>
                <c:pt idx="6">
                  <c:v>Upławy, plamienia</c:v>
                </c:pt>
                <c:pt idx="7">
                  <c:v>Ból brzucha</c:v>
                </c:pt>
              </c:strCache>
            </c:strRef>
          </c:cat>
          <c:val>
            <c:numRef>
              <c:f>Arkusz1!$B$2:$B$9</c:f>
              <c:numCache>
                <c:formatCode>0</c:formatCode>
                <c:ptCount val="8"/>
                <c:pt idx="0">
                  <c:v>23.255813953488371</c:v>
                </c:pt>
                <c:pt idx="1">
                  <c:v>23.255813953488371</c:v>
                </c:pt>
                <c:pt idx="2">
                  <c:v>26.744186046511629</c:v>
                </c:pt>
                <c:pt idx="3">
                  <c:v>13.953488372093023</c:v>
                </c:pt>
                <c:pt idx="4">
                  <c:v>13.953488372093023</c:v>
                </c:pt>
                <c:pt idx="5">
                  <c:v>8.1395348837209305</c:v>
                </c:pt>
                <c:pt idx="6">
                  <c:v>11.627906976744185</c:v>
                </c:pt>
                <c:pt idx="7">
                  <c:v>10.465116279069768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8D-4F78-B5BA-65985E435C01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Total [N=3008]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88D-4F78-B5BA-65985E435C0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8D-4F78-B5BA-65985E435C0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88D-4F78-B5BA-65985E435C0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88D-4F78-B5BA-65985E435C0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88D-4F78-B5BA-65985E435C0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88D-4F78-B5BA-65985E435C0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Krwawienie, krwotoki</c:v>
                </c:pt>
                <c:pt idx="1">
                  <c:v>Ból</c:v>
                </c:pt>
                <c:pt idx="2">
                  <c:v>Nie wiem / trudno powiedzieć</c:v>
                </c:pt>
                <c:pt idx="3">
                  <c:v>Ból w podbrzuszu</c:v>
                </c:pt>
                <c:pt idx="4">
                  <c:v>Zaburzenia miesiączkowania (brak miesiączki, niegularne miesiączki)</c:v>
                </c:pt>
                <c:pt idx="5">
                  <c:v>Obfite miesiączki, krwawienia</c:v>
                </c:pt>
                <c:pt idx="6">
                  <c:v>Upławy, plamienia</c:v>
                </c:pt>
                <c:pt idx="7">
                  <c:v>Ból brzucha</c:v>
                </c:pt>
              </c:strCache>
            </c:strRef>
          </c:cat>
          <c:val>
            <c:numRef>
              <c:f>Arkusz1!$C$2:$C$9</c:f>
              <c:numCache>
                <c:formatCode>0</c:formatCode>
                <c:ptCount val="8"/>
                <c:pt idx="0">
                  <c:v>19.780585106382979</c:v>
                </c:pt>
                <c:pt idx="1">
                  <c:v>19.647606382978722</c:v>
                </c:pt>
                <c:pt idx="2">
                  <c:v>17.952127659574469</c:v>
                </c:pt>
                <c:pt idx="3">
                  <c:v>17.88563829787234</c:v>
                </c:pt>
                <c:pt idx="4">
                  <c:v>15.525265957446809</c:v>
                </c:pt>
                <c:pt idx="5">
                  <c:v>14.32845744680851</c:v>
                </c:pt>
                <c:pt idx="6">
                  <c:v>10.771276595744681</c:v>
                </c:pt>
                <c:pt idx="7">
                  <c:v>9.6742021276595747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8D-4F78-B5BA-65985E435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733287015593646E-2"/>
          <c:y val="0.89040727756422544"/>
          <c:w val="0.79499845607534347"/>
          <c:h val="5.5191351692574775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059286707"/>
          <c:y val="0"/>
          <c:w val="0.45778837544228718"/>
          <c:h val="0.9013840715863027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Województwo podlaskie [N=86]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Ból w okolicach intymnych, ból macicy</c:v>
                </c:pt>
                <c:pt idx="1">
                  <c:v>Bolesne miesiączki</c:v>
                </c:pt>
                <c:pt idx="2">
                  <c:v>Guzy, narośla, powiększona objętość brzucha</c:v>
                </c:pt>
                <c:pt idx="3">
                  <c:v>Ból podczas stosunku</c:v>
                </c:pt>
                <c:pt idx="4">
                  <c:v>Opuchnięcie, dyskomfort, zmiana koloru i zapachu wydzielin</c:v>
                </c:pt>
                <c:pt idx="5">
                  <c:v>Mięśnaki macicy nie dają żadnych objawów</c:v>
                </c:pt>
                <c:pt idx="6">
                  <c:v>Inne</c:v>
                </c:pt>
                <c:pt idx="7">
                  <c:v>Problemy z zajściem w ciążę</c:v>
                </c:pt>
                <c:pt idx="8">
                  <c:v>Złe samopoczucie</c:v>
                </c:pt>
              </c:strCache>
            </c:strRef>
          </c:cat>
          <c:val>
            <c:numRef>
              <c:f>Arkusz1!$B$2:$B$10</c:f>
              <c:numCache>
                <c:formatCode>0</c:formatCode>
                <c:ptCount val="9"/>
                <c:pt idx="0">
                  <c:v>2.3255813953488373</c:v>
                </c:pt>
                <c:pt idx="1">
                  <c:v>2.3255813953488373</c:v>
                </c:pt>
                <c:pt idx="2">
                  <c:v>4.6511627906976747</c:v>
                </c:pt>
                <c:pt idx="3">
                  <c:v>2.3255813953488373</c:v>
                </c:pt>
                <c:pt idx="4">
                  <c:v>2.3255813953488373</c:v>
                </c:pt>
                <c:pt idx="5">
                  <c:v>1.1627906976744187</c:v>
                </c:pt>
                <c:pt idx="6">
                  <c:v>1.1627906976744187</c:v>
                </c:pt>
                <c:pt idx="7">
                  <c:v>2.3255813953488373</c:v>
                </c:pt>
                <c:pt idx="8">
                  <c:v>1.1627906976744187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9-497B-A0B8-F4DE7A51334F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Total [N=3008]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Ból w okolicach intymnych, ból macicy</c:v>
                </c:pt>
                <c:pt idx="1">
                  <c:v>Bolesne miesiączki</c:v>
                </c:pt>
                <c:pt idx="2">
                  <c:v>Guzy, narośla, powiększona objętość brzucha</c:v>
                </c:pt>
                <c:pt idx="3">
                  <c:v>Ból podczas stosunku</c:v>
                </c:pt>
                <c:pt idx="4">
                  <c:v>Opuchnięcie, dyskomfort, zmiana koloru i zapachu wydzielin</c:v>
                </c:pt>
                <c:pt idx="5">
                  <c:v>Mięśnaki macicy nie dają żadnych objawów</c:v>
                </c:pt>
                <c:pt idx="6">
                  <c:v>Inne</c:v>
                </c:pt>
                <c:pt idx="7">
                  <c:v>Problemy z zajściem w ciążę</c:v>
                </c:pt>
                <c:pt idx="8">
                  <c:v>Złe samopoczucie</c:v>
                </c:pt>
              </c:strCache>
            </c:strRef>
          </c:cat>
          <c:val>
            <c:numRef>
              <c:f>Arkusz1!$C$2:$C$10</c:f>
              <c:numCache>
                <c:formatCode>0</c:formatCode>
                <c:ptCount val="9"/>
                <c:pt idx="0">
                  <c:v>4.9867021276595747</c:v>
                </c:pt>
                <c:pt idx="1">
                  <c:v>4.3882978723404253</c:v>
                </c:pt>
                <c:pt idx="2">
                  <c:v>2.7925531914893615</c:v>
                </c:pt>
                <c:pt idx="3">
                  <c:v>2.1276595744680851</c:v>
                </c:pt>
                <c:pt idx="4">
                  <c:v>1.7287234042553192</c:v>
                </c:pt>
                <c:pt idx="5">
                  <c:v>1.6622340425531914</c:v>
                </c:pt>
                <c:pt idx="6">
                  <c:v>1.6622340425531914</c:v>
                </c:pt>
                <c:pt idx="7">
                  <c:v>1.4627659574468086</c:v>
                </c:pt>
                <c:pt idx="8">
                  <c:v>0.66489361702127658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39-497B-A0B8-F4DE7A513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40159570706346"/>
          <c:y val="2.5720543441758528E-2"/>
          <c:w val="0.44498112984767968"/>
          <c:h val="0.8343408653313585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 Tak, sama rozpoczęłam tę rozmowę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Choroby przenoszone droga płciowa województwo</c:v>
                </c:pt>
                <c:pt idx="7">
                  <c:v>Choroby przenoszone droga płciową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Arkusz1!$B$2:$B$11</c:f>
              <c:numCache>
                <c:formatCode>0.0</c:formatCode>
                <c:ptCount val="10"/>
                <c:pt idx="0">
                  <c:v>26.47058823529412</c:v>
                </c:pt>
                <c:pt idx="1">
                  <c:v>21.691635455680398</c:v>
                </c:pt>
                <c:pt idx="2">
                  <c:v>25</c:v>
                </c:pt>
                <c:pt idx="3">
                  <c:v>20.318352059925093</c:v>
                </c:pt>
                <c:pt idx="4">
                  <c:v>20.098039215686274</c:v>
                </c:pt>
                <c:pt idx="5">
                  <c:v>16.073657927590514</c:v>
                </c:pt>
                <c:pt idx="6">
                  <c:v>13.725490196078431</c:v>
                </c:pt>
                <c:pt idx="7">
                  <c:v>13.108614232209737</c:v>
                </c:pt>
                <c:pt idx="8">
                  <c:v>11.764705882352942</c:v>
                </c:pt>
                <c:pt idx="9">
                  <c:v>11.36079900124844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C8-405F-88D5-A8748956E35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Tak, lekarz rozpoczął rozmowę na ten temat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Choroby przenoszone droga płciowa województwo</c:v>
                </c:pt>
                <c:pt idx="7">
                  <c:v>Choroby przenoszone droga płciową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Arkusz1!$C$2:$C$11</c:f>
              <c:numCache>
                <c:formatCode>0.0</c:formatCode>
                <c:ptCount val="10"/>
                <c:pt idx="0">
                  <c:v>23.529411764705884</c:v>
                </c:pt>
                <c:pt idx="1">
                  <c:v>21.192259675405744</c:v>
                </c:pt>
                <c:pt idx="2">
                  <c:v>25.490196078431371</c:v>
                </c:pt>
                <c:pt idx="3">
                  <c:v>27.528089887640451</c:v>
                </c:pt>
                <c:pt idx="4">
                  <c:v>28.921568627450984</c:v>
                </c:pt>
                <c:pt idx="5">
                  <c:v>29.744069912609238</c:v>
                </c:pt>
                <c:pt idx="6">
                  <c:v>20.098039215686274</c:v>
                </c:pt>
                <c:pt idx="7">
                  <c:v>21.629213483146067</c:v>
                </c:pt>
                <c:pt idx="8">
                  <c:v>20.098039215686274</c:v>
                </c:pt>
                <c:pt idx="9">
                  <c:v>20.724094881398251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C8-405F-88D5-A8748956E35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 Próbowałam podjąć rozmowę, ale lekarz nie  kontynuował jej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Choroby przenoszone droga płciowa województwo</c:v>
                </c:pt>
                <c:pt idx="7">
                  <c:v>Choroby przenoszone droga płciową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Arkusz1!$D$2:$D$11</c:f>
              <c:numCache>
                <c:formatCode>0.0</c:formatCode>
                <c:ptCount val="10"/>
                <c:pt idx="0">
                  <c:v>2.9411764705882355</c:v>
                </c:pt>
                <c:pt idx="1">
                  <c:v>5.4619225967540572</c:v>
                </c:pt>
                <c:pt idx="2">
                  <c:v>3.9215686274509802</c:v>
                </c:pt>
                <c:pt idx="3">
                  <c:v>4.9625468164794011</c:v>
                </c:pt>
                <c:pt idx="4">
                  <c:v>4.4117647058823533</c:v>
                </c:pt>
                <c:pt idx="5">
                  <c:v>4.6816479400749067</c:v>
                </c:pt>
                <c:pt idx="6">
                  <c:v>4.9019607843137258</c:v>
                </c:pt>
                <c:pt idx="7">
                  <c:v>4.4319600499375778</c:v>
                </c:pt>
                <c:pt idx="8">
                  <c:v>4.4117647058823533</c:v>
                </c:pt>
                <c:pt idx="9">
                  <c:v>4.2446941323345815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C8-405F-88D5-A8748956E354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Nie, nigdy nie rozmawiałam z ginekologiem na ten temat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Choroby przenoszone droga płciowa województwo</c:v>
                </c:pt>
                <c:pt idx="7">
                  <c:v>Choroby przenoszone droga płciową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Arkusz1!$E$2:$E$11</c:f>
              <c:numCache>
                <c:formatCode>0.0</c:formatCode>
                <c:ptCount val="10"/>
                <c:pt idx="0">
                  <c:v>47.058823529411768</c:v>
                </c:pt>
                <c:pt idx="1">
                  <c:v>51.654182272159801</c:v>
                </c:pt>
                <c:pt idx="2">
                  <c:v>45.588235294117645</c:v>
                </c:pt>
                <c:pt idx="3">
                  <c:v>47.19101123595506</c:v>
                </c:pt>
                <c:pt idx="4">
                  <c:v>46.568627450980394</c:v>
                </c:pt>
                <c:pt idx="5">
                  <c:v>49.500624219725346</c:v>
                </c:pt>
                <c:pt idx="6">
                  <c:v>61.274509803921575</c:v>
                </c:pt>
                <c:pt idx="7">
                  <c:v>60.830212234706615</c:v>
                </c:pt>
                <c:pt idx="8">
                  <c:v>63.725490196078425</c:v>
                </c:pt>
                <c:pt idx="9">
                  <c:v>63.670411985018724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C8-405F-88D5-A8748956E3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93974704"/>
        <c:axId val="293975488"/>
      </c:barChart>
      <c:catAx>
        <c:axId val="293974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93975488"/>
        <c:crosses val="autoZero"/>
        <c:auto val="1"/>
        <c:lblAlgn val="ctr"/>
        <c:lblOffset val="100"/>
        <c:noMultiLvlLbl val="0"/>
      </c:catAx>
      <c:valAx>
        <c:axId val="2939754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9397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343217730199786"/>
          <c:w val="1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4015488960162"/>
          <c:y val="0.11557732410757929"/>
          <c:w val="0.44655783572708518"/>
          <c:h val="0.7884953306347604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Wystapienie u kobiety mięsniaka macicy może spowodować problemy z zajsciem w ciążę wojewodztwo</c:v>
                </c:pt>
                <c:pt idx="1">
                  <c:v>Wystapienie u kobiety mięsniaka macicy może spowodować problemy z zajsciem w ciążę total</c:v>
                </c:pt>
                <c:pt idx="2">
                  <c:v>Mięsniak macicy to nowotwór niezłośliwy wojewodztwo</c:v>
                </c:pt>
                <c:pt idx="3">
                  <c:v>Mięsniak macicy to nowotwór niezłosliwy total</c:v>
                </c:pt>
                <c:pt idx="4">
                  <c:v>Rozmawiam/rozmawiałam ze swoja matką o kwestiach związanych ze zdrowiem ginekologicznym wojewodztwo</c:v>
                </c:pt>
                <c:pt idx="5">
                  <c:v>Rozmawiam/rozmawiałam ze swoja matką o kwestiach związanych ze zdrowiem ginekologicznym total</c:v>
                </c:pt>
                <c:pt idx="6">
                  <c:v>Wiem czym jest mięsniak macicy i badam się w tym kierunku wojewodztwo</c:v>
                </c:pt>
                <c:pt idx="7">
                  <c:v>Wiem czym jest mięsniak macicy i badam się w tym kierunku total</c:v>
                </c:pt>
                <c:pt idx="8">
                  <c:v>Mój ginekolog rozmawiał/a ze mną przynajmniej raz o mięsniakach macicy wojewodztwo</c:v>
                </c:pt>
                <c:pt idx="9">
                  <c:v>Mój ginekolog rozmawiał/a ze mną przynajmniej raz o mięsniakach macicy total</c:v>
                </c:pt>
                <c:pt idx="10">
                  <c:v>mam w swoim blizszym otoczeniu lub w dalszym kogoś kto miała/ma mięśniaka macicy wojewodztwo</c:v>
                </c:pt>
                <c:pt idx="11">
                  <c:v>mam w swoim blizszym otoczeniu lub w dalszym kogoś kto miała/ma mięśniaka macicy total</c:v>
                </c:pt>
                <c:pt idx="12">
                  <c:v>Mięsniak macicy to nowotwór złosliwy województwo</c:v>
                </c:pt>
                <c:pt idx="13">
                  <c:v>Mięsniak macicy to nowotwór złosliwy total</c:v>
                </c:pt>
              </c:strCache>
            </c:strRef>
          </c:cat>
          <c:val>
            <c:numRef>
              <c:f>Arkusz1!$B$2:$B$15</c:f>
              <c:numCache>
                <c:formatCode>0.0</c:formatCode>
                <c:ptCount val="14"/>
                <c:pt idx="0">
                  <c:v>83.82352941176471</c:v>
                </c:pt>
                <c:pt idx="1">
                  <c:v>86.204744069912607</c:v>
                </c:pt>
                <c:pt idx="2">
                  <c:v>64.215686274509807</c:v>
                </c:pt>
                <c:pt idx="3">
                  <c:v>55.680399500624219</c:v>
                </c:pt>
                <c:pt idx="4">
                  <c:v>56.372549019607845</c:v>
                </c:pt>
                <c:pt idx="5">
                  <c:v>54.68164794007491</c:v>
                </c:pt>
                <c:pt idx="6">
                  <c:v>51.470588235294116</c:v>
                </c:pt>
                <c:pt idx="7">
                  <c:v>46.660424469413236</c:v>
                </c:pt>
                <c:pt idx="8">
                  <c:v>43.137254901960787</c:v>
                </c:pt>
                <c:pt idx="9">
                  <c:v>40.074906367041201</c:v>
                </c:pt>
                <c:pt idx="10">
                  <c:v>40.686274509803923</c:v>
                </c:pt>
                <c:pt idx="11">
                  <c:v>39.481897627965047</c:v>
                </c:pt>
                <c:pt idx="12">
                  <c:v>34.313725490196077</c:v>
                </c:pt>
                <c:pt idx="13">
                  <c:v>37.078651685393261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1-4ED2-B2A5-D0555A7D623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FAŁSZ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Wystapienie u kobiety mięsniaka macicy może spowodować problemy z zajsciem w ciążę wojewodztwo</c:v>
                </c:pt>
                <c:pt idx="1">
                  <c:v>Wystapienie u kobiety mięsniaka macicy może spowodować problemy z zajsciem w ciążę total</c:v>
                </c:pt>
                <c:pt idx="2">
                  <c:v>Mięsniak macicy to nowotwór niezłośliwy wojewodztwo</c:v>
                </c:pt>
                <c:pt idx="3">
                  <c:v>Mięsniak macicy to nowotwór niezłosliwy total</c:v>
                </c:pt>
                <c:pt idx="4">
                  <c:v>Rozmawiam/rozmawiałam ze swoja matką o kwestiach związanych ze zdrowiem ginekologicznym wojewodztwo</c:v>
                </c:pt>
                <c:pt idx="5">
                  <c:v>Rozmawiam/rozmawiałam ze swoja matką o kwestiach związanych ze zdrowiem ginekologicznym total</c:v>
                </c:pt>
                <c:pt idx="6">
                  <c:v>Wiem czym jest mięsniak macicy i badam się w tym kierunku wojewodztwo</c:v>
                </c:pt>
                <c:pt idx="7">
                  <c:v>Wiem czym jest mięsniak macicy i badam się w tym kierunku total</c:v>
                </c:pt>
                <c:pt idx="8">
                  <c:v>Mój ginekolog rozmawiał/a ze mną przynajmniej raz o mięsniakach macicy wojewodztwo</c:v>
                </c:pt>
                <c:pt idx="9">
                  <c:v>Mój ginekolog rozmawiał/a ze mną przynajmniej raz o mięsniakach macicy total</c:v>
                </c:pt>
                <c:pt idx="10">
                  <c:v>mam w swoim blizszym otoczeniu lub w dalszym kogoś kto miała/ma mięśniaka macicy wojewodztwo</c:v>
                </c:pt>
                <c:pt idx="11">
                  <c:v>mam w swoim blizszym otoczeniu lub w dalszym kogoś kto miała/ma mięśniaka macicy total</c:v>
                </c:pt>
                <c:pt idx="12">
                  <c:v>Mięsniak macicy to nowotwór złosliwy województwo</c:v>
                </c:pt>
                <c:pt idx="13">
                  <c:v>Mięsniak macicy to nowotwór złosliwy total</c:v>
                </c:pt>
              </c:strCache>
            </c:strRef>
          </c:cat>
          <c:val>
            <c:numRef>
              <c:f>Arkusz1!$C$2:$C$15</c:f>
              <c:numCache>
                <c:formatCode>0.0</c:formatCode>
                <c:ptCount val="14"/>
                <c:pt idx="0">
                  <c:v>16.176470588235293</c:v>
                </c:pt>
                <c:pt idx="1">
                  <c:v>13.795255930087391</c:v>
                </c:pt>
                <c:pt idx="2">
                  <c:v>35.784313725490193</c:v>
                </c:pt>
                <c:pt idx="3">
                  <c:v>44.319600499375781</c:v>
                </c:pt>
                <c:pt idx="4">
                  <c:v>43.627450980392155</c:v>
                </c:pt>
                <c:pt idx="5">
                  <c:v>45.318352059925097</c:v>
                </c:pt>
                <c:pt idx="6">
                  <c:v>48.529411764705884</c:v>
                </c:pt>
                <c:pt idx="7">
                  <c:v>53.339575530586771</c:v>
                </c:pt>
                <c:pt idx="8">
                  <c:v>56.862745098039213</c:v>
                </c:pt>
                <c:pt idx="9">
                  <c:v>59.925093632958806</c:v>
                </c:pt>
                <c:pt idx="10">
                  <c:v>59.313725490196077</c:v>
                </c:pt>
                <c:pt idx="11">
                  <c:v>60.518102372034953</c:v>
                </c:pt>
                <c:pt idx="12">
                  <c:v>65.686274509803923</c:v>
                </c:pt>
                <c:pt idx="13">
                  <c:v>62.921348314606739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B1-4ED2-B2A5-D0555A7D62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93974312"/>
        <c:axId val="293973920"/>
      </c:barChart>
      <c:catAx>
        <c:axId val="29397431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93973920"/>
        <c:crosses val="autoZero"/>
        <c:auto val="1"/>
        <c:lblAlgn val="ctr"/>
        <c:lblOffset val="100"/>
        <c:noMultiLvlLbl val="0"/>
      </c:catAx>
      <c:valAx>
        <c:axId val="29397392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93974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933387886614098"/>
          <c:y val="0.88831754740225399"/>
          <c:w val="0.51751260877289762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059286707"/>
          <c:y val="0"/>
          <c:w val="0.45778837544228718"/>
          <c:h val="0.8076725547000935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Województwo pomorskie [N=195]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Krwawienie, krwotoki</c:v>
                </c:pt>
                <c:pt idx="1">
                  <c:v>Ból</c:v>
                </c:pt>
                <c:pt idx="2">
                  <c:v>Nie wiem / trudno powiedzieć</c:v>
                </c:pt>
                <c:pt idx="3">
                  <c:v>Ból w podbrzuszu</c:v>
                </c:pt>
                <c:pt idx="4">
                  <c:v>Zaburzenia miesiączkowania (brak miesiączki, niegularne miesiączki)</c:v>
                </c:pt>
                <c:pt idx="5">
                  <c:v>Obfite miesiączki, krwawienia</c:v>
                </c:pt>
                <c:pt idx="6">
                  <c:v>Upławy, plamienia</c:v>
                </c:pt>
                <c:pt idx="7">
                  <c:v>Ból brzucha</c:v>
                </c:pt>
              </c:strCache>
            </c:strRef>
          </c:cat>
          <c:val>
            <c:numRef>
              <c:f>Arkusz1!$B$2:$B$9</c:f>
              <c:numCache>
                <c:formatCode>0</c:formatCode>
                <c:ptCount val="8"/>
                <c:pt idx="0">
                  <c:v>23.076923076923077</c:v>
                </c:pt>
                <c:pt idx="1">
                  <c:v>22.051282051282051</c:v>
                </c:pt>
                <c:pt idx="2">
                  <c:v>15.897435897435896</c:v>
                </c:pt>
                <c:pt idx="3">
                  <c:v>14.871794871794872</c:v>
                </c:pt>
                <c:pt idx="4">
                  <c:v>15.897435897435896</c:v>
                </c:pt>
                <c:pt idx="5">
                  <c:v>14.871794871794872</c:v>
                </c:pt>
                <c:pt idx="6">
                  <c:v>10.256410256410257</c:v>
                </c:pt>
                <c:pt idx="7">
                  <c:v>9.7435897435897427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8D-4F78-B5BA-65985E435C01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Total [N=3008]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88D-4F78-B5BA-65985E435C0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8D-4F78-B5BA-65985E435C0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88D-4F78-B5BA-65985E435C0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88D-4F78-B5BA-65985E435C0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88D-4F78-B5BA-65985E435C0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88D-4F78-B5BA-65985E435C0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Krwawienie, krwotoki</c:v>
                </c:pt>
                <c:pt idx="1">
                  <c:v>Ból</c:v>
                </c:pt>
                <c:pt idx="2">
                  <c:v>Nie wiem / trudno powiedzieć</c:v>
                </c:pt>
                <c:pt idx="3">
                  <c:v>Ból w podbrzuszu</c:v>
                </c:pt>
                <c:pt idx="4">
                  <c:v>Zaburzenia miesiączkowania (brak miesiączki, niegularne miesiączki)</c:v>
                </c:pt>
                <c:pt idx="5">
                  <c:v>Obfite miesiączki, krwawienia</c:v>
                </c:pt>
                <c:pt idx="6">
                  <c:v>Upławy, plamienia</c:v>
                </c:pt>
                <c:pt idx="7">
                  <c:v>Ból brzucha</c:v>
                </c:pt>
              </c:strCache>
            </c:strRef>
          </c:cat>
          <c:val>
            <c:numRef>
              <c:f>Arkusz1!$C$2:$C$9</c:f>
              <c:numCache>
                <c:formatCode>0</c:formatCode>
                <c:ptCount val="8"/>
                <c:pt idx="0">
                  <c:v>19.780585106382979</c:v>
                </c:pt>
                <c:pt idx="1">
                  <c:v>19.647606382978722</c:v>
                </c:pt>
                <c:pt idx="2">
                  <c:v>17.952127659574469</c:v>
                </c:pt>
                <c:pt idx="3">
                  <c:v>17.88563829787234</c:v>
                </c:pt>
                <c:pt idx="4">
                  <c:v>15.525265957446809</c:v>
                </c:pt>
                <c:pt idx="5">
                  <c:v>14.32845744680851</c:v>
                </c:pt>
                <c:pt idx="6">
                  <c:v>10.771276595744681</c:v>
                </c:pt>
                <c:pt idx="7">
                  <c:v>9.6742021276595747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8D-4F78-B5BA-65985E435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733287015593646E-2"/>
          <c:y val="0.89040727756422544"/>
          <c:w val="0.82830747259533732"/>
          <c:h val="5.5191351692574775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059286707"/>
          <c:y val="0"/>
          <c:w val="0.45778837544228718"/>
          <c:h val="0.9013840715863027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Województwo pomorskie [N=195]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Ból w okolicach intymnych, ból macicy</c:v>
                </c:pt>
                <c:pt idx="1">
                  <c:v>Bolesne miesiączki</c:v>
                </c:pt>
                <c:pt idx="2">
                  <c:v>Guzy, narośla, powiększona objętość brzucha</c:v>
                </c:pt>
                <c:pt idx="3">
                  <c:v>Ból podczas stosunku</c:v>
                </c:pt>
                <c:pt idx="4">
                  <c:v>Opuchnięcie, dyskomfort, zmiana koloru i zapachu wydzielin</c:v>
                </c:pt>
                <c:pt idx="5">
                  <c:v>Mięśnaki macicy nie dają żadnych objawów</c:v>
                </c:pt>
                <c:pt idx="6">
                  <c:v>Inne</c:v>
                </c:pt>
                <c:pt idx="7">
                  <c:v>Problemy z zajściem w ciążę</c:v>
                </c:pt>
                <c:pt idx="8">
                  <c:v>Złe samopoczucie</c:v>
                </c:pt>
              </c:strCache>
            </c:strRef>
          </c:cat>
          <c:val>
            <c:numRef>
              <c:f>Arkusz1!$B$2:$B$10</c:f>
              <c:numCache>
                <c:formatCode>0</c:formatCode>
                <c:ptCount val="9"/>
                <c:pt idx="0">
                  <c:v>4.1025641025641022</c:v>
                </c:pt>
                <c:pt idx="1">
                  <c:v>4.1025641025641022</c:v>
                </c:pt>
                <c:pt idx="2">
                  <c:v>2.0512820512820511</c:v>
                </c:pt>
                <c:pt idx="3">
                  <c:v>2.0512820512820511</c:v>
                </c:pt>
                <c:pt idx="4">
                  <c:v>2.0512820512820511</c:v>
                </c:pt>
                <c:pt idx="5">
                  <c:v>2.0512820512820511</c:v>
                </c:pt>
                <c:pt idx="6">
                  <c:v>2.5641025641025643</c:v>
                </c:pt>
                <c:pt idx="7">
                  <c:v>2.0512820512820511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9-497B-A0B8-F4DE7A51334F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Total [N=3008]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Ból w okolicach intymnych, ból macicy</c:v>
                </c:pt>
                <c:pt idx="1">
                  <c:v>Bolesne miesiączki</c:v>
                </c:pt>
                <c:pt idx="2">
                  <c:v>Guzy, narośla, powiększona objętość brzucha</c:v>
                </c:pt>
                <c:pt idx="3">
                  <c:v>Ból podczas stosunku</c:v>
                </c:pt>
                <c:pt idx="4">
                  <c:v>Opuchnięcie, dyskomfort, zmiana koloru i zapachu wydzielin</c:v>
                </c:pt>
                <c:pt idx="5">
                  <c:v>Mięśnaki macicy nie dają żadnych objawów</c:v>
                </c:pt>
                <c:pt idx="6">
                  <c:v>Inne</c:v>
                </c:pt>
                <c:pt idx="7">
                  <c:v>Problemy z zajściem w ciążę</c:v>
                </c:pt>
                <c:pt idx="8">
                  <c:v>Złe samopoczucie</c:v>
                </c:pt>
              </c:strCache>
            </c:strRef>
          </c:cat>
          <c:val>
            <c:numRef>
              <c:f>Arkusz1!$C$2:$C$10</c:f>
              <c:numCache>
                <c:formatCode>0</c:formatCode>
                <c:ptCount val="9"/>
                <c:pt idx="0">
                  <c:v>4.9867021276595747</c:v>
                </c:pt>
                <c:pt idx="1">
                  <c:v>4.3882978723404253</c:v>
                </c:pt>
                <c:pt idx="2">
                  <c:v>2.7925531914893615</c:v>
                </c:pt>
                <c:pt idx="3">
                  <c:v>2.1276595744680851</c:v>
                </c:pt>
                <c:pt idx="4">
                  <c:v>1.7287234042553192</c:v>
                </c:pt>
                <c:pt idx="5">
                  <c:v>1.6622340425531914</c:v>
                </c:pt>
                <c:pt idx="6">
                  <c:v>1.6622340425531914</c:v>
                </c:pt>
                <c:pt idx="7">
                  <c:v>1.4627659574468086</c:v>
                </c:pt>
                <c:pt idx="8">
                  <c:v>0.66489361702127658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39-497B-A0B8-F4DE7A513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40159570706346"/>
          <c:y val="2.5720543441758528E-2"/>
          <c:w val="0.44498112984767968"/>
          <c:h val="0.8343408653313585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 Tak, sama rozpoczęłam tę rozmowę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Choroby przenoszone droga płciowa województwo</c:v>
                </c:pt>
                <c:pt idx="7">
                  <c:v>Choroby przenoszone droga płciową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Arkusz1!$B$2:$B$11</c:f>
              <c:numCache>
                <c:formatCode>0.0</c:formatCode>
                <c:ptCount val="10"/>
                <c:pt idx="0">
                  <c:v>18.983957219251337</c:v>
                </c:pt>
                <c:pt idx="1">
                  <c:v>21.691635455680398</c:v>
                </c:pt>
                <c:pt idx="2">
                  <c:v>18.181818181818183</c:v>
                </c:pt>
                <c:pt idx="3">
                  <c:v>20.318352059925093</c:v>
                </c:pt>
                <c:pt idx="4">
                  <c:v>15.240641711229946</c:v>
                </c:pt>
                <c:pt idx="5">
                  <c:v>16.073657927590514</c:v>
                </c:pt>
                <c:pt idx="6">
                  <c:v>10.695187165775401</c:v>
                </c:pt>
                <c:pt idx="7">
                  <c:v>13.108614232209737</c:v>
                </c:pt>
                <c:pt idx="8">
                  <c:v>10.160427807486631</c:v>
                </c:pt>
                <c:pt idx="9">
                  <c:v>11.36079900124844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C8-405F-88D5-A8748956E35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Tak, lekarz rozpoczął rozmowę na ten temat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Choroby przenoszone droga płciowa województwo</c:v>
                </c:pt>
                <c:pt idx="7">
                  <c:v>Choroby przenoszone droga płciową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Arkusz1!$C$2:$C$11</c:f>
              <c:numCache>
                <c:formatCode>0.0</c:formatCode>
                <c:ptCount val="10"/>
                <c:pt idx="0">
                  <c:v>22.727272727272727</c:v>
                </c:pt>
                <c:pt idx="1">
                  <c:v>21.192259675405744</c:v>
                </c:pt>
                <c:pt idx="2">
                  <c:v>28.877005347593588</c:v>
                </c:pt>
                <c:pt idx="3">
                  <c:v>27.528089887640451</c:v>
                </c:pt>
                <c:pt idx="4">
                  <c:v>30.748663101604279</c:v>
                </c:pt>
                <c:pt idx="5">
                  <c:v>29.744069912609238</c:v>
                </c:pt>
                <c:pt idx="6">
                  <c:v>19.518716577540108</c:v>
                </c:pt>
                <c:pt idx="7">
                  <c:v>21.629213483146067</c:v>
                </c:pt>
                <c:pt idx="8">
                  <c:v>22.994652406417114</c:v>
                </c:pt>
                <c:pt idx="9">
                  <c:v>20.724094881398251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C8-405F-88D5-A8748956E35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 Próbowałam podjąć rozmowę, ale lekarz nie  kontynuował jej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Choroby przenoszone droga płciowa województwo</c:v>
                </c:pt>
                <c:pt idx="7">
                  <c:v>Choroby przenoszone droga płciową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Arkusz1!$D$2:$D$11</c:f>
              <c:numCache>
                <c:formatCode>0.0</c:formatCode>
                <c:ptCount val="10"/>
                <c:pt idx="0">
                  <c:v>5.3475935828877006</c:v>
                </c:pt>
                <c:pt idx="1">
                  <c:v>5.4619225967540572</c:v>
                </c:pt>
                <c:pt idx="2">
                  <c:v>6.9518716577540109</c:v>
                </c:pt>
                <c:pt idx="3">
                  <c:v>4.9625468164794011</c:v>
                </c:pt>
                <c:pt idx="4">
                  <c:v>5.882352941176471</c:v>
                </c:pt>
                <c:pt idx="5">
                  <c:v>4.6816479400749067</c:v>
                </c:pt>
                <c:pt idx="6">
                  <c:v>5.882352941176471</c:v>
                </c:pt>
                <c:pt idx="7">
                  <c:v>4.4319600499375778</c:v>
                </c:pt>
                <c:pt idx="8">
                  <c:v>5.882352941176471</c:v>
                </c:pt>
                <c:pt idx="9">
                  <c:v>4.2446941323345815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C8-405F-88D5-A8748956E354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Nie, nigdy nie rozmawiałam z ginekologiem na ten temat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Choroby przenoszone droga płciowa województwo</c:v>
                </c:pt>
                <c:pt idx="7">
                  <c:v>Choroby przenoszone droga płciową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Arkusz1!$E$2:$E$11</c:f>
              <c:numCache>
                <c:formatCode>0.0</c:formatCode>
                <c:ptCount val="10"/>
                <c:pt idx="0">
                  <c:v>52.941176470588239</c:v>
                </c:pt>
                <c:pt idx="1">
                  <c:v>51.654182272159801</c:v>
                </c:pt>
                <c:pt idx="2">
                  <c:v>45.989304812834227</c:v>
                </c:pt>
                <c:pt idx="3">
                  <c:v>47.19101123595506</c:v>
                </c:pt>
                <c:pt idx="4">
                  <c:v>48.128342245989302</c:v>
                </c:pt>
                <c:pt idx="5">
                  <c:v>49.500624219725346</c:v>
                </c:pt>
                <c:pt idx="6">
                  <c:v>63.903743315508024</c:v>
                </c:pt>
                <c:pt idx="7">
                  <c:v>60.830212234706615</c:v>
                </c:pt>
                <c:pt idx="8">
                  <c:v>60.962566844919785</c:v>
                </c:pt>
                <c:pt idx="9">
                  <c:v>63.670411985018724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C8-405F-88D5-A8748956E3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92732712"/>
        <c:axId val="293977840"/>
      </c:barChart>
      <c:catAx>
        <c:axId val="29273271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93977840"/>
        <c:crosses val="autoZero"/>
        <c:auto val="1"/>
        <c:lblAlgn val="ctr"/>
        <c:lblOffset val="100"/>
        <c:noMultiLvlLbl val="0"/>
      </c:catAx>
      <c:valAx>
        <c:axId val="29397784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92732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343217730199786"/>
          <c:w val="1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40159570706346"/>
          <c:y val="2.5720543441758528E-2"/>
          <c:w val="0.44498112984767968"/>
          <c:h val="0.8343408653313585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 Tak, sama rozpoczęłam tę rozmowę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Choroby przenoszone droga płciowa województwo</c:v>
                </c:pt>
                <c:pt idx="7">
                  <c:v>Choroby przenoszone droga płciową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Arkusz1!$B$2:$B$11</c:f>
              <c:numCache>
                <c:formatCode>0.0</c:formatCode>
                <c:ptCount val="10"/>
                <c:pt idx="0">
                  <c:v>21.888412017167383</c:v>
                </c:pt>
                <c:pt idx="1">
                  <c:v>21.691635455680398</c:v>
                </c:pt>
                <c:pt idx="2">
                  <c:v>20.600858369098713</c:v>
                </c:pt>
                <c:pt idx="3">
                  <c:v>20.318352059925093</c:v>
                </c:pt>
                <c:pt idx="4">
                  <c:v>15.879828326180256</c:v>
                </c:pt>
                <c:pt idx="5">
                  <c:v>16.073657927590514</c:v>
                </c:pt>
                <c:pt idx="6">
                  <c:v>13.304721030042918</c:v>
                </c:pt>
                <c:pt idx="7">
                  <c:v>13.108614232209737</c:v>
                </c:pt>
                <c:pt idx="8">
                  <c:v>10.729613733905579</c:v>
                </c:pt>
                <c:pt idx="9">
                  <c:v>11.36079900124844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C8-405F-88D5-A8748956E35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Tak, lekarz rozpoczął rozmowę na ten temat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Choroby przenoszone droga płciowa województwo</c:v>
                </c:pt>
                <c:pt idx="7">
                  <c:v>Choroby przenoszone droga płciową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Arkusz1!$C$2:$C$11</c:f>
              <c:numCache>
                <c:formatCode>0.0</c:formatCode>
                <c:ptCount val="10"/>
                <c:pt idx="0">
                  <c:v>19.742489270386265</c:v>
                </c:pt>
                <c:pt idx="1">
                  <c:v>21.192259675405744</c:v>
                </c:pt>
                <c:pt idx="2">
                  <c:v>30.042918454935624</c:v>
                </c:pt>
                <c:pt idx="3">
                  <c:v>27.528089887640451</c:v>
                </c:pt>
                <c:pt idx="4">
                  <c:v>31.330472103004293</c:v>
                </c:pt>
                <c:pt idx="5">
                  <c:v>29.744069912609238</c:v>
                </c:pt>
                <c:pt idx="6">
                  <c:v>23.175965665236053</c:v>
                </c:pt>
                <c:pt idx="7">
                  <c:v>21.629213483146067</c:v>
                </c:pt>
                <c:pt idx="8">
                  <c:v>21.888412017167383</c:v>
                </c:pt>
                <c:pt idx="9">
                  <c:v>20.724094881398251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C8-405F-88D5-A8748956E35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 Próbowałam podjąć rozmowę, ale lekarz nie  kontynuował jej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Choroby przenoszone droga płciowa województwo</c:v>
                </c:pt>
                <c:pt idx="7">
                  <c:v>Choroby przenoszone droga płciową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Arkusz1!$D$2:$D$11</c:f>
              <c:numCache>
                <c:formatCode>0.0</c:formatCode>
                <c:ptCount val="10"/>
                <c:pt idx="0">
                  <c:v>8.1545064377682408</c:v>
                </c:pt>
                <c:pt idx="1">
                  <c:v>5.4619225967540572</c:v>
                </c:pt>
                <c:pt idx="2">
                  <c:v>4.2918454935622314</c:v>
                </c:pt>
                <c:pt idx="3">
                  <c:v>4.9625468164794011</c:v>
                </c:pt>
                <c:pt idx="4">
                  <c:v>4.2918454935622314</c:v>
                </c:pt>
                <c:pt idx="5">
                  <c:v>4.6816479400749067</c:v>
                </c:pt>
                <c:pt idx="6">
                  <c:v>4.7210300429184553</c:v>
                </c:pt>
                <c:pt idx="7">
                  <c:v>4.4319600499375778</c:v>
                </c:pt>
                <c:pt idx="8">
                  <c:v>5.1502145922746783</c:v>
                </c:pt>
                <c:pt idx="9">
                  <c:v>4.2446941323345815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C8-405F-88D5-A8748956E354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Nie, nigdy nie rozmawiałam z ginekologiem na ten temat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Choroby przenoszone droga płciowa województwo</c:v>
                </c:pt>
                <c:pt idx="7">
                  <c:v>Choroby przenoszone droga płciową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Arkusz1!$E$2:$E$11</c:f>
              <c:numCache>
                <c:formatCode>0.0</c:formatCode>
                <c:ptCount val="10"/>
                <c:pt idx="0">
                  <c:v>50.214592274678118</c:v>
                </c:pt>
                <c:pt idx="1">
                  <c:v>51.654182272159801</c:v>
                </c:pt>
                <c:pt idx="2">
                  <c:v>45.064377682403432</c:v>
                </c:pt>
                <c:pt idx="3">
                  <c:v>47.19101123595506</c:v>
                </c:pt>
                <c:pt idx="4">
                  <c:v>48.497854077253216</c:v>
                </c:pt>
                <c:pt idx="5">
                  <c:v>49.500624219725346</c:v>
                </c:pt>
                <c:pt idx="6">
                  <c:v>58.798283261802574</c:v>
                </c:pt>
                <c:pt idx="7">
                  <c:v>60.830212234706615</c:v>
                </c:pt>
                <c:pt idx="8">
                  <c:v>62.231759656652351</c:v>
                </c:pt>
                <c:pt idx="9">
                  <c:v>63.670411985018724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C8-405F-88D5-A8748956E3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89471672"/>
        <c:axId val="89472064"/>
      </c:barChart>
      <c:catAx>
        <c:axId val="8947167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9472064"/>
        <c:crosses val="autoZero"/>
        <c:auto val="1"/>
        <c:lblAlgn val="ctr"/>
        <c:lblOffset val="100"/>
        <c:noMultiLvlLbl val="0"/>
      </c:catAx>
      <c:valAx>
        <c:axId val="8947206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9471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343217730199786"/>
          <c:w val="1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4015488960162"/>
          <c:y val="0.11557732410757929"/>
          <c:w val="0.44655783572708518"/>
          <c:h val="0.7884953306347604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Wystapienie u kobiety mięsniaka macicy może spowodować problemy z zajsciem w ciążę wojewodztwo</c:v>
                </c:pt>
                <c:pt idx="1">
                  <c:v>Wystapienie u kobiety mięsniaka macicy może spowodować problemy z zajsciem w ciążę total</c:v>
                </c:pt>
                <c:pt idx="2">
                  <c:v>Mięsniak macicy to nowotwór niezłośliwy wojewodztwo</c:v>
                </c:pt>
                <c:pt idx="3">
                  <c:v>Mięsniak macicy to nowotwór niezłosliwy total</c:v>
                </c:pt>
                <c:pt idx="4">
                  <c:v>Rozmawiam/rozmawiałam ze swoja matką o kwestiach związanych ze zdrowiem ginekologicznym wojewodztwo</c:v>
                </c:pt>
                <c:pt idx="5">
                  <c:v>Rozmawiam/rozmawiałam ze swoja matką o kwestiach związanych ze zdrowiem ginekologicznym total</c:v>
                </c:pt>
                <c:pt idx="6">
                  <c:v>Wiem czym jest mięsniak macicy i badam się w tym kierunku wojewodztwo</c:v>
                </c:pt>
                <c:pt idx="7">
                  <c:v>Wiem czym jest mięsniak macicy i badam się w tym kierunku total</c:v>
                </c:pt>
                <c:pt idx="8">
                  <c:v>Mój ginekolog rozmawiał/a ze mną przynajmniej raz o mięsniakach macicy wojewodztwo</c:v>
                </c:pt>
                <c:pt idx="9">
                  <c:v>Mój ginekolog rozmawiał/a ze mną przynajmniej raz o mięsniakach macicy total</c:v>
                </c:pt>
                <c:pt idx="10">
                  <c:v>mam w swoim blizszym otoczeniu lub w dalszym kogoś kto miała/ma mięśniaka macicy wojewodztwo</c:v>
                </c:pt>
                <c:pt idx="11">
                  <c:v>mam w swoim blizszym otoczeniu lub w dalszym kogoś kto miała/ma mięśniaka macicy total</c:v>
                </c:pt>
                <c:pt idx="12">
                  <c:v>Mięsniak macicy to nowotwór złosliwy województwo</c:v>
                </c:pt>
                <c:pt idx="13">
                  <c:v>Mięsniak macicy to nowotwór złosliwy total</c:v>
                </c:pt>
              </c:strCache>
            </c:strRef>
          </c:cat>
          <c:val>
            <c:numRef>
              <c:f>Arkusz1!$B$2:$B$15</c:f>
              <c:numCache>
                <c:formatCode>0.0</c:formatCode>
                <c:ptCount val="14"/>
                <c:pt idx="0">
                  <c:v>86.36363636363636</c:v>
                </c:pt>
                <c:pt idx="1">
                  <c:v>86.204744069912607</c:v>
                </c:pt>
                <c:pt idx="2">
                  <c:v>58.55614973262032</c:v>
                </c:pt>
                <c:pt idx="3">
                  <c:v>55.680399500624219</c:v>
                </c:pt>
                <c:pt idx="4">
                  <c:v>52.406417112299465</c:v>
                </c:pt>
                <c:pt idx="5">
                  <c:v>54.68164794007491</c:v>
                </c:pt>
                <c:pt idx="6">
                  <c:v>48.128342245989302</c:v>
                </c:pt>
                <c:pt idx="7">
                  <c:v>46.660424469413236</c:v>
                </c:pt>
                <c:pt idx="8">
                  <c:v>43.850267379679146</c:v>
                </c:pt>
                <c:pt idx="9">
                  <c:v>40.074906367041201</c:v>
                </c:pt>
                <c:pt idx="10">
                  <c:v>42.780748663101605</c:v>
                </c:pt>
                <c:pt idx="11">
                  <c:v>39.481897627965047</c:v>
                </c:pt>
                <c:pt idx="12">
                  <c:v>32.352941176470587</c:v>
                </c:pt>
                <c:pt idx="13">
                  <c:v>37.078651685393261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1-4ED2-B2A5-D0555A7D623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FAŁSZ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Wystapienie u kobiety mięsniaka macicy może spowodować problemy z zajsciem w ciążę wojewodztwo</c:v>
                </c:pt>
                <c:pt idx="1">
                  <c:v>Wystapienie u kobiety mięsniaka macicy może spowodować problemy z zajsciem w ciążę total</c:v>
                </c:pt>
                <c:pt idx="2">
                  <c:v>Mięsniak macicy to nowotwór niezłośliwy wojewodztwo</c:v>
                </c:pt>
                <c:pt idx="3">
                  <c:v>Mięsniak macicy to nowotwór niezłosliwy total</c:v>
                </c:pt>
                <c:pt idx="4">
                  <c:v>Rozmawiam/rozmawiałam ze swoja matką o kwestiach związanych ze zdrowiem ginekologicznym wojewodztwo</c:v>
                </c:pt>
                <c:pt idx="5">
                  <c:v>Rozmawiam/rozmawiałam ze swoja matką o kwestiach związanych ze zdrowiem ginekologicznym total</c:v>
                </c:pt>
                <c:pt idx="6">
                  <c:v>Wiem czym jest mięsniak macicy i badam się w tym kierunku wojewodztwo</c:v>
                </c:pt>
                <c:pt idx="7">
                  <c:v>Wiem czym jest mięsniak macicy i badam się w tym kierunku total</c:v>
                </c:pt>
                <c:pt idx="8">
                  <c:v>Mój ginekolog rozmawiał/a ze mną przynajmniej raz o mięsniakach macicy wojewodztwo</c:v>
                </c:pt>
                <c:pt idx="9">
                  <c:v>Mój ginekolog rozmawiał/a ze mną przynajmniej raz o mięsniakach macicy total</c:v>
                </c:pt>
                <c:pt idx="10">
                  <c:v>mam w swoim blizszym otoczeniu lub w dalszym kogoś kto miała/ma mięśniaka macicy wojewodztwo</c:v>
                </c:pt>
                <c:pt idx="11">
                  <c:v>mam w swoim blizszym otoczeniu lub w dalszym kogoś kto miała/ma mięśniaka macicy total</c:v>
                </c:pt>
                <c:pt idx="12">
                  <c:v>Mięsniak macicy to nowotwór złosliwy województwo</c:v>
                </c:pt>
                <c:pt idx="13">
                  <c:v>Mięsniak macicy to nowotwór złosliwy total</c:v>
                </c:pt>
              </c:strCache>
            </c:strRef>
          </c:cat>
          <c:val>
            <c:numRef>
              <c:f>Arkusz1!$C$2:$C$15</c:f>
              <c:numCache>
                <c:formatCode>0.0</c:formatCode>
                <c:ptCount val="14"/>
                <c:pt idx="0">
                  <c:v>13.636363636363635</c:v>
                </c:pt>
                <c:pt idx="1">
                  <c:v>13.795255930087391</c:v>
                </c:pt>
                <c:pt idx="2">
                  <c:v>41.44385026737968</c:v>
                </c:pt>
                <c:pt idx="3">
                  <c:v>44.319600499375781</c:v>
                </c:pt>
                <c:pt idx="4">
                  <c:v>47.593582887700535</c:v>
                </c:pt>
                <c:pt idx="5">
                  <c:v>45.318352059925097</c:v>
                </c:pt>
                <c:pt idx="6">
                  <c:v>51.871657754010705</c:v>
                </c:pt>
                <c:pt idx="7">
                  <c:v>53.339575530586771</c:v>
                </c:pt>
                <c:pt idx="8">
                  <c:v>56.149732620320862</c:v>
                </c:pt>
                <c:pt idx="9">
                  <c:v>59.925093632958806</c:v>
                </c:pt>
                <c:pt idx="10">
                  <c:v>57.219251336898388</c:v>
                </c:pt>
                <c:pt idx="11">
                  <c:v>60.518102372034953</c:v>
                </c:pt>
                <c:pt idx="12">
                  <c:v>67.647058823529406</c:v>
                </c:pt>
                <c:pt idx="13">
                  <c:v>62.921348314606739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B1-4ED2-B2A5-D0555A7D62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91711200"/>
        <c:axId val="291711592"/>
      </c:barChart>
      <c:catAx>
        <c:axId val="29171120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91711592"/>
        <c:crosses val="autoZero"/>
        <c:auto val="1"/>
        <c:lblAlgn val="ctr"/>
        <c:lblOffset val="100"/>
        <c:noMultiLvlLbl val="0"/>
      </c:catAx>
      <c:valAx>
        <c:axId val="29171159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9171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933387886614098"/>
          <c:y val="0.88831754740225399"/>
          <c:w val="0.51751260877289762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059286707"/>
          <c:y val="0"/>
          <c:w val="0.45778837544228718"/>
          <c:h val="0.8076725547000935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Województwo śląskie [N=352]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Krwawienie, krwotoki</c:v>
                </c:pt>
                <c:pt idx="1">
                  <c:v>Ból</c:v>
                </c:pt>
                <c:pt idx="2">
                  <c:v>Nie wiem / trudno powiedzieć</c:v>
                </c:pt>
                <c:pt idx="3">
                  <c:v>Ból w podbrzuszu</c:v>
                </c:pt>
                <c:pt idx="4">
                  <c:v>Zaburzenia miesiączkowania (brak miesiączki, niegularne miesiączki)</c:v>
                </c:pt>
                <c:pt idx="5">
                  <c:v>Obfite miesiączki, krwawienia</c:v>
                </c:pt>
                <c:pt idx="6">
                  <c:v>Upławy, plamienia</c:v>
                </c:pt>
                <c:pt idx="7">
                  <c:v>Ból brzucha</c:v>
                </c:pt>
              </c:strCache>
            </c:strRef>
          </c:cat>
          <c:val>
            <c:numRef>
              <c:f>Arkusz1!$B$2:$B$9</c:f>
              <c:numCache>
                <c:formatCode>0</c:formatCode>
                <c:ptCount val="8"/>
                <c:pt idx="0">
                  <c:v>21.306818181818183</c:v>
                </c:pt>
                <c:pt idx="1">
                  <c:v>21.875</c:v>
                </c:pt>
                <c:pt idx="2">
                  <c:v>16.761363636363637</c:v>
                </c:pt>
                <c:pt idx="3">
                  <c:v>17.897727272727273</c:v>
                </c:pt>
                <c:pt idx="4">
                  <c:v>12.784090909090908</c:v>
                </c:pt>
                <c:pt idx="5">
                  <c:v>16.193181818181817</c:v>
                </c:pt>
                <c:pt idx="6">
                  <c:v>9.9431818181818183</c:v>
                </c:pt>
                <c:pt idx="7">
                  <c:v>11.363636363636363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8D-4F78-B5BA-65985E435C01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Total [N=3008]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88D-4F78-B5BA-65985E435C0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8D-4F78-B5BA-65985E435C0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88D-4F78-B5BA-65985E435C0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88D-4F78-B5BA-65985E435C0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88D-4F78-B5BA-65985E435C0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88D-4F78-B5BA-65985E435C0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Krwawienie, krwotoki</c:v>
                </c:pt>
                <c:pt idx="1">
                  <c:v>Ból</c:v>
                </c:pt>
                <c:pt idx="2">
                  <c:v>Nie wiem / trudno powiedzieć</c:v>
                </c:pt>
                <c:pt idx="3">
                  <c:v>Ból w podbrzuszu</c:v>
                </c:pt>
                <c:pt idx="4">
                  <c:v>Zaburzenia miesiączkowania (brak miesiączki, niegularne miesiączki)</c:v>
                </c:pt>
                <c:pt idx="5">
                  <c:v>Obfite miesiączki, krwawienia</c:v>
                </c:pt>
                <c:pt idx="6">
                  <c:v>Upławy, plamienia</c:v>
                </c:pt>
                <c:pt idx="7">
                  <c:v>Ból brzucha</c:v>
                </c:pt>
              </c:strCache>
            </c:strRef>
          </c:cat>
          <c:val>
            <c:numRef>
              <c:f>Arkusz1!$C$2:$C$9</c:f>
              <c:numCache>
                <c:formatCode>0</c:formatCode>
                <c:ptCount val="8"/>
                <c:pt idx="0">
                  <c:v>19.780585106382979</c:v>
                </c:pt>
                <c:pt idx="1">
                  <c:v>19.647606382978722</c:v>
                </c:pt>
                <c:pt idx="2">
                  <c:v>17.952127659574469</c:v>
                </c:pt>
                <c:pt idx="3">
                  <c:v>17.88563829787234</c:v>
                </c:pt>
                <c:pt idx="4">
                  <c:v>15.525265957446809</c:v>
                </c:pt>
                <c:pt idx="5">
                  <c:v>14.32845744680851</c:v>
                </c:pt>
                <c:pt idx="6">
                  <c:v>10.771276595744681</c:v>
                </c:pt>
                <c:pt idx="7">
                  <c:v>9.6742021276595747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8D-4F78-B5BA-65985E435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733287015593646E-2"/>
          <c:y val="0.89040727756422544"/>
          <c:w val="0.77338061602593788"/>
          <c:h val="5.5191351692574775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059286707"/>
          <c:y val="0"/>
          <c:w val="0.45778837544228718"/>
          <c:h val="0.9013840715863027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Województwo śląskie [N=352]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Ból w okolicach intymnych, ból macicy</c:v>
                </c:pt>
                <c:pt idx="1">
                  <c:v>Bolesne miesiączki</c:v>
                </c:pt>
                <c:pt idx="2">
                  <c:v>Guzy, narośla, powiększona objętość brzucha</c:v>
                </c:pt>
                <c:pt idx="3">
                  <c:v>Ból podczas stosunku</c:v>
                </c:pt>
                <c:pt idx="4">
                  <c:v>Opuchnięcie, dyskomfort, zmiana koloru i zapachu wydzielin</c:v>
                </c:pt>
                <c:pt idx="5">
                  <c:v>Mięśnaki macicy nie dają żadnych objawów</c:v>
                </c:pt>
                <c:pt idx="6">
                  <c:v>Inne</c:v>
                </c:pt>
                <c:pt idx="7">
                  <c:v>Problemy z zajściem w ciążę</c:v>
                </c:pt>
                <c:pt idx="8">
                  <c:v>Złe samopoczucie</c:v>
                </c:pt>
              </c:strCache>
            </c:strRef>
          </c:cat>
          <c:val>
            <c:numRef>
              <c:f>Arkusz1!$B$2:$B$10</c:f>
              <c:numCache>
                <c:formatCode>0</c:formatCode>
                <c:ptCount val="9"/>
                <c:pt idx="0">
                  <c:v>4.2613636363636367</c:v>
                </c:pt>
                <c:pt idx="1">
                  <c:v>3.4090909090909087</c:v>
                </c:pt>
                <c:pt idx="2">
                  <c:v>2.2727272727272729</c:v>
                </c:pt>
                <c:pt idx="3">
                  <c:v>2.5568181818181817</c:v>
                </c:pt>
                <c:pt idx="4">
                  <c:v>0.56818181818181823</c:v>
                </c:pt>
                <c:pt idx="5">
                  <c:v>1.7045454545454544</c:v>
                </c:pt>
                <c:pt idx="6">
                  <c:v>2.2727272727272729</c:v>
                </c:pt>
                <c:pt idx="7">
                  <c:v>1.4204545454545454</c:v>
                </c:pt>
                <c:pt idx="8">
                  <c:v>0.56818181818181823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9-497B-A0B8-F4DE7A51334F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Total [N=3008]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Ból w okolicach intymnych, ból macicy</c:v>
                </c:pt>
                <c:pt idx="1">
                  <c:v>Bolesne miesiączki</c:v>
                </c:pt>
                <c:pt idx="2">
                  <c:v>Guzy, narośla, powiększona objętość brzucha</c:v>
                </c:pt>
                <c:pt idx="3">
                  <c:v>Ból podczas stosunku</c:v>
                </c:pt>
                <c:pt idx="4">
                  <c:v>Opuchnięcie, dyskomfort, zmiana koloru i zapachu wydzielin</c:v>
                </c:pt>
                <c:pt idx="5">
                  <c:v>Mięśnaki macicy nie dają żadnych objawów</c:v>
                </c:pt>
                <c:pt idx="6">
                  <c:v>Inne</c:v>
                </c:pt>
                <c:pt idx="7">
                  <c:v>Problemy z zajściem w ciążę</c:v>
                </c:pt>
                <c:pt idx="8">
                  <c:v>Złe samopoczucie</c:v>
                </c:pt>
              </c:strCache>
            </c:strRef>
          </c:cat>
          <c:val>
            <c:numRef>
              <c:f>Arkusz1!$C$2:$C$10</c:f>
              <c:numCache>
                <c:formatCode>0</c:formatCode>
                <c:ptCount val="9"/>
                <c:pt idx="0">
                  <c:v>4.9867021276595747</c:v>
                </c:pt>
                <c:pt idx="1">
                  <c:v>4.3882978723404253</c:v>
                </c:pt>
                <c:pt idx="2">
                  <c:v>2.7925531914893615</c:v>
                </c:pt>
                <c:pt idx="3">
                  <c:v>2.1276595744680851</c:v>
                </c:pt>
                <c:pt idx="4">
                  <c:v>1.7287234042553192</c:v>
                </c:pt>
                <c:pt idx="5">
                  <c:v>1.6622340425531914</c:v>
                </c:pt>
                <c:pt idx="6">
                  <c:v>1.6622340425531914</c:v>
                </c:pt>
                <c:pt idx="7">
                  <c:v>1.4627659574468086</c:v>
                </c:pt>
                <c:pt idx="8">
                  <c:v>0.66489361702127658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39-497B-A0B8-F4DE7A513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40159570706346"/>
          <c:y val="2.5720543441758528E-2"/>
          <c:w val="0.44498112984767968"/>
          <c:h val="0.8343408653313585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 Tak, sama rozpoczęłam tę rozmowę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Miesniak macicy województwo</c:v>
                </c:pt>
                <c:pt idx="7">
                  <c:v>Miesniak macicy total</c:v>
                </c:pt>
                <c:pt idx="8">
                  <c:v>Choroby przenoszone droga płciowa województwo</c:v>
                </c:pt>
                <c:pt idx="9">
                  <c:v>Choroby przenoszone droga płciową total</c:v>
                </c:pt>
              </c:strCache>
            </c:strRef>
          </c:cat>
          <c:val>
            <c:numRef>
              <c:f>Arkusz1!$B$2:$B$11</c:f>
              <c:numCache>
                <c:formatCode>0.0</c:formatCode>
                <c:ptCount val="10"/>
                <c:pt idx="0">
                  <c:v>24.03846153846154</c:v>
                </c:pt>
                <c:pt idx="1">
                  <c:v>21.691635455680398</c:v>
                </c:pt>
                <c:pt idx="2">
                  <c:v>19.23076923076923</c:v>
                </c:pt>
                <c:pt idx="3">
                  <c:v>20.318352059925093</c:v>
                </c:pt>
                <c:pt idx="4">
                  <c:v>15.384615384615385</c:v>
                </c:pt>
                <c:pt idx="5">
                  <c:v>16.073657927590514</c:v>
                </c:pt>
                <c:pt idx="6">
                  <c:v>15.384615384615385</c:v>
                </c:pt>
                <c:pt idx="7">
                  <c:v>11.36079900124844</c:v>
                </c:pt>
                <c:pt idx="8">
                  <c:v>14.423076923076925</c:v>
                </c:pt>
                <c:pt idx="9">
                  <c:v>13.108614232209737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C8-405F-88D5-A8748956E35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Tak, lekarz rozpoczął rozmowę na ten temat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Miesniak macicy województwo</c:v>
                </c:pt>
                <c:pt idx="7">
                  <c:v>Miesniak macicy total</c:v>
                </c:pt>
                <c:pt idx="8">
                  <c:v>Choroby przenoszone droga płciowa województwo</c:v>
                </c:pt>
                <c:pt idx="9">
                  <c:v>Choroby przenoszone droga płciową total</c:v>
                </c:pt>
              </c:strCache>
            </c:strRef>
          </c:cat>
          <c:val>
            <c:numRef>
              <c:f>Arkusz1!$C$2:$C$11</c:f>
              <c:numCache>
                <c:formatCode>0.0</c:formatCode>
                <c:ptCount val="10"/>
                <c:pt idx="0">
                  <c:v>22.115384615384617</c:v>
                </c:pt>
                <c:pt idx="1">
                  <c:v>21.192259675405744</c:v>
                </c:pt>
                <c:pt idx="2">
                  <c:v>31.73076923076923</c:v>
                </c:pt>
                <c:pt idx="3">
                  <c:v>27.528089887640451</c:v>
                </c:pt>
                <c:pt idx="4">
                  <c:v>34.615384615384613</c:v>
                </c:pt>
                <c:pt idx="5">
                  <c:v>29.744069912609238</c:v>
                </c:pt>
                <c:pt idx="6">
                  <c:v>19.23076923076923</c:v>
                </c:pt>
                <c:pt idx="7">
                  <c:v>20.724094881398251</c:v>
                </c:pt>
                <c:pt idx="8">
                  <c:v>23.076923076923077</c:v>
                </c:pt>
                <c:pt idx="9">
                  <c:v>21.629213483146067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C8-405F-88D5-A8748956E35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 Próbowałam podjąć rozmowę, ale lekarz nie  kontynuował jej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Miesniak macicy województwo</c:v>
                </c:pt>
                <c:pt idx="7">
                  <c:v>Miesniak macicy total</c:v>
                </c:pt>
                <c:pt idx="8">
                  <c:v>Choroby przenoszone droga płciowa województwo</c:v>
                </c:pt>
                <c:pt idx="9">
                  <c:v>Choroby przenoszone droga płciową total</c:v>
                </c:pt>
              </c:strCache>
            </c:strRef>
          </c:cat>
          <c:val>
            <c:numRef>
              <c:f>Arkusz1!$D$2:$D$11</c:f>
              <c:numCache>
                <c:formatCode>0.0</c:formatCode>
                <c:ptCount val="10"/>
                <c:pt idx="0">
                  <c:v>6.7307692307692308</c:v>
                </c:pt>
                <c:pt idx="1">
                  <c:v>5.4619225967540572</c:v>
                </c:pt>
                <c:pt idx="2">
                  <c:v>2.8846153846153846</c:v>
                </c:pt>
                <c:pt idx="3">
                  <c:v>4.9625468164794011</c:v>
                </c:pt>
                <c:pt idx="4">
                  <c:v>3.8461538461538463</c:v>
                </c:pt>
                <c:pt idx="5">
                  <c:v>4.6816479400749067</c:v>
                </c:pt>
                <c:pt idx="6">
                  <c:v>2.8846153846153846</c:v>
                </c:pt>
                <c:pt idx="7">
                  <c:v>4.2446941323345815</c:v>
                </c:pt>
                <c:pt idx="8">
                  <c:v>1.9230769230769231</c:v>
                </c:pt>
                <c:pt idx="9">
                  <c:v>4.4319600499375778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C8-405F-88D5-A8748956E354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Nie, nigdy nie rozmawiałam z ginekologiem na ten temat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Miesniak macicy województwo</c:v>
                </c:pt>
                <c:pt idx="7">
                  <c:v>Miesniak macicy total</c:v>
                </c:pt>
                <c:pt idx="8">
                  <c:v>Choroby przenoszone droga płciowa województwo</c:v>
                </c:pt>
                <c:pt idx="9">
                  <c:v>Choroby przenoszone droga płciową total</c:v>
                </c:pt>
              </c:strCache>
            </c:strRef>
          </c:cat>
          <c:val>
            <c:numRef>
              <c:f>Arkusz1!$E$2:$E$11</c:f>
              <c:numCache>
                <c:formatCode>0.0</c:formatCode>
                <c:ptCount val="10"/>
                <c:pt idx="0">
                  <c:v>47.115384615384613</c:v>
                </c:pt>
                <c:pt idx="1">
                  <c:v>51.654182272159801</c:v>
                </c:pt>
                <c:pt idx="2">
                  <c:v>46.153846153846153</c:v>
                </c:pt>
                <c:pt idx="3">
                  <c:v>47.19101123595506</c:v>
                </c:pt>
                <c:pt idx="4">
                  <c:v>46.153846153846153</c:v>
                </c:pt>
                <c:pt idx="5">
                  <c:v>49.500624219725346</c:v>
                </c:pt>
                <c:pt idx="6">
                  <c:v>62.5</c:v>
                </c:pt>
                <c:pt idx="7">
                  <c:v>63.670411985018724</c:v>
                </c:pt>
                <c:pt idx="8">
                  <c:v>60.57692307692308</c:v>
                </c:pt>
                <c:pt idx="9">
                  <c:v>60.830212234706615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C8-405F-88D5-A8748956E3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94377160"/>
        <c:axId val="294376376"/>
      </c:barChart>
      <c:catAx>
        <c:axId val="2943771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94376376"/>
        <c:crosses val="autoZero"/>
        <c:auto val="1"/>
        <c:lblAlgn val="ctr"/>
        <c:lblOffset val="100"/>
        <c:noMultiLvlLbl val="0"/>
      </c:catAx>
      <c:valAx>
        <c:axId val="29437637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94377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343217730199786"/>
          <c:w val="1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4015488960162"/>
          <c:y val="0.11557732410757929"/>
          <c:w val="0.44655783572708518"/>
          <c:h val="0.7884953306347604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Wystapienie u kobiety mięsniaka macicy może spowodować problemy z zajsciem w ciążę wojewodztwo</c:v>
                </c:pt>
                <c:pt idx="1">
                  <c:v>Wystapienie u kobiety mięsniaka macicy może spowodować problemy z zajsciem w ciążę total</c:v>
                </c:pt>
                <c:pt idx="2">
                  <c:v>Mięsniak macicy to nowotwór niezłośliwy wojewodztwo</c:v>
                </c:pt>
                <c:pt idx="3">
                  <c:v>Mięsniak macicy to nowotwór niezłosliwy total</c:v>
                </c:pt>
                <c:pt idx="4">
                  <c:v>Rozmawiam/rozmawiałam ze swoja matką o kwestiach związanych ze zdrowiem ginekologicznym wojewodztwo</c:v>
                </c:pt>
                <c:pt idx="5">
                  <c:v>Rozmawiam/rozmawiałam ze swoja matką o kwestiach związanych ze zdrowiem ginekologicznym total</c:v>
                </c:pt>
                <c:pt idx="6">
                  <c:v>Wiem czym jest mięsniak macicy i badam się w tym kierunku wojewodztwo</c:v>
                </c:pt>
                <c:pt idx="7">
                  <c:v>Wiem czym jest mięsniak macicy i badam się w tym kierunku total</c:v>
                </c:pt>
                <c:pt idx="8">
                  <c:v>Mięsniak macicy to nowotwór złosliwy województwo</c:v>
                </c:pt>
                <c:pt idx="9">
                  <c:v>Mięsniak macicy to nowotwór złosliwy total</c:v>
                </c:pt>
                <c:pt idx="10">
                  <c:v>Mój ginekolog rozmawiał/a ze mną przynajmniej raz o mięsniakach macicy wojewodztwo</c:v>
                </c:pt>
                <c:pt idx="11">
                  <c:v>Mój ginekolog rozmawiał/a ze mną przynajmniej raz o mięsniakach macicy total</c:v>
                </c:pt>
                <c:pt idx="12">
                  <c:v>mam w swoim blizszym otoczeniu lub w dalszym kogoś kto miała/ma mięśniaka macicy wojewodztwo</c:v>
                </c:pt>
                <c:pt idx="13">
                  <c:v>mam w swoim blizszym otoczeniu lub w dalszym kogoś kto miała/ma mięśniaka macicy total</c:v>
                </c:pt>
              </c:strCache>
            </c:strRef>
          </c:cat>
          <c:val>
            <c:numRef>
              <c:f>Arkusz1!$B$2:$B$15</c:f>
              <c:numCache>
                <c:formatCode>0.0</c:formatCode>
                <c:ptCount val="14"/>
                <c:pt idx="0">
                  <c:v>89.42307692307692</c:v>
                </c:pt>
                <c:pt idx="1">
                  <c:v>86.204744069912607</c:v>
                </c:pt>
                <c:pt idx="2">
                  <c:v>56.730769230769226</c:v>
                </c:pt>
                <c:pt idx="3">
                  <c:v>55.680399500624219</c:v>
                </c:pt>
                <c:pt idx="4">
                  <c:v>55.769230769230774</c:v>
                </c:pt>
                <c:pt idx="5">
                  <c:v>54.68164794007491</c:v>
                </c:pt>
                <c:pt idx="6">
                  <c:v>45.192307692307693</c:v>
                </c:pt>
                <c:pt idx="7">
                  <c:v>46.660424469413236</c:v>
                </c:pt>
                <c:pt idx="8">
                  <c:v>40.384615384615387</c:v>
                </c:pt>
                <c:pt idx="9">
                  <c:v>37.078651685393261</c:v>
                </c:pt>
                <c:pt idx="10">
                  <c:v>39.42307692307692</c:v>
                </c:pt>
                <c:pt idx="11">
                  <c:v>40.074906367041201</c:v>
                </c:pt>
                <c:pt idx="12">
                  <c:v>36.53846153846154</c:v>
                </c:pt>
                <c:pt idx="13">
                  <c:v>39.481897627965047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1-4ED2-B2A5-D0555A7D623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FAŁSZ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Wystapienie u kobiety mięsniaka macicy może spowodować problemy z zajsciem w ciążę wojewodztwo</c:v>
                </c:pt>
                <c:pt idx="1">
                  <c:v>Wystapienie u kobiety mięsniaka macicy może spowodować problemy z zajsciem w ciążę total</c:v>
                </c:pt>
                <c:pt idx="2">
                  <c:v>Mięsniak macicy to nowotwór niezłośliwy wojewodztwo</c:v>
                </c:pt>
                <c:pt idx="3">
                  <c:v>Mięsniak macicy to nowotwór niezłosliwy total</c:v>
                </c:pt>
                <c:pt idx="4">
                  <c:v>Rozmawiam/rozmawiałam ze swoja matką o kwestiach związanych ze zdrowiem ginekologicznym wojewodztwo</c:v>
                </c:pt>
                <c:pt idx="5">
                  <c:v>Rozmawiam/rozmawiałam ze swoja matką o kwestiach związanych ze zdrowiem ginekologicznym total</c:v>
                </c:pt>
                <c:pt idx="6">
                  <c:v>Wiem czym jest mięsniak macicy i badam się w tym kierunku wojewodztwo</c:v>
                </c:pt>
                <c:pt idx="7">
                  <c:v>Wiem czym jest mięsniak macicy i badam się w tym kierunku total</c:v>
                </c:pt>
                <c:pt idx="8">
                  <c:v>Mięsniak macicy to nowotwór złosliwy województwo</c:v>
                </c:pt>
                <c:pt idx="9">
                  <c:v>Mięsniak macicy to nowotwór złosliwy total</c:v>
                </c:pt>
                <c:pt idx="10">
                  <c:v>Mój ginekolog rozmawiał/a ze mną przynajmniej raz o mięsniakach macicy wojewodztwo</c:v>
                </c:pt>
                <c:pt idx="11">
                  <c:v>Mój ginekolog rozmawiał/a ze mną przynajmniej raz o mięsniakach macicy total</c:v>
                </c:pt>
                <c:pt idx="12">
                  <c:v>mam w swoim blizszym otoczeniu lub w dalszym kogoś kto miała/ma mięśniaka macicy wojewodztwo</c:v>
                </c:pt>
                <c:pt idx="13">
                  <c:v>mam w swoim blizszym otoczeniu lub w dalszym kogoś kto miała/ma mięśniaka macicy total</c:v>
                </c:pt>
              </c:strCache>
            </c:strRef>
          </c:cat>
          <c:val>
            <c:numRef>
              <c:f>Arkusz1!$C$2:$C$15</c:f>
              <c:numCache>
                <c:formatCode>0.0</c:formatCode>
                <c:ptCount val="14"/>
                <c:pt idx="0">
                  <c:v>10.576923076923077</c:v>
                </c:pt>
                <c:pt idx="1">
                  <c:v>13.795255930087391</c:v>
                </c:pt>
                <c:pt idx="2">
                  <c:v>43.269230769230766</c:v>
                </c:pt>
                <c:pt idx="3">
                  <c:v>44.319600499375781</c:v>
                </c:pt>
                <c:pt idx="4">
                  <c:v>44.230769230769234</c:v>
                </c:pt>
                <c:pt idx="5">
                  <c:v>45.318352059925097</c:v>
                </c:pt>
                <c:pt idx="6">
                  <c:v>54.807692307692299</c:v>
                </c:pt>
                <c:pt idx="7">
                  <c:v>53.339575530586771</c:v>
                </c:pt>
                <c:pt idx="8">
                  <c:v>59.615384615384613</c:v>
                </c:pt>
                <c:pt idx="9">
                  <c:v>62.921348314606739</c:v>
                </c:pt>
                <c:pt idx="10">
                  <c:v>60.57692307692308</c:v>
                </c:pt>
                <c:pt idx="11">
                  <c:v>59.925093632958806</c:v>
                </c:pt>
                <c:pt idx="12">
                  <c:v>63.46153846153846</c:v>
                </c:pt>
                <c:pt idx="13">
                  <c:v>60.518102372034953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B1-4ED2-B2A5-D0555A7D62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94379512"/>
        <c:axId val="294379120"/>
      </c:barChart>
      <c:catAx>
        <c:axId val="29437951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94379120"/>
        <c:crosses val="autoZero"/>
        <c:auto val="1"/>
        <c:lblAlgn val="ctr"/>
        <c:lblOffset val="100"/>
        <c:noMultiLvlLbl val="0"/>
      </c:catAx>
      <c:valAx>
        <c:axId val="29437912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94379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933387886614098"/>
          <c:y val="0.88831754740225399"/>
          <c:w val="0.51751260877289762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059286707"/>
          <c:y val="0"/>
          <c:w val="0.45778837544228718"/>
          <c:h val="0.8076725547000935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Województwo świętokrzyskie [N=103]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Krwawienie, krwotoki</c:v>
                </c:pt>
                <c:pt idx="1">
                  <c:v>Ból</c:v>
                </c:pt>
                <c:pt idx="2">
                  <c:v>Nie wiem / trudno powiedzieć</c:v>
                </c:pt>
                <c:pt idx="3">
                  <c:v>Ból w podbrzuszu</c:v>
                </c:pt>
                <c:pt idx="4">
                  <c:v>Zaburzenia miesiączkowania (brak miesiączki, niegularne miesiączki)</c:v>
                </c:pt>
                <c:pt idx="5">
                  <c:v>Obfite miesiączki, krwawienia</c:v>
                </c:pt>
                <c:pt idx="6">
                  <c:v>Upławy, plamienia</c:v>
                </c:pt>
                <c:pt idx="7">
                  <c:v>Ból brzucha</c:v>
                </c:pt>
              </c:strCache>
            </c:strRef>
          </c:cat>
          <c:val>
            <c:numRef>
              <c:f>Arkusz1!$B$2:$B$9</c:f>
              <c:numCache>
                <c:formatCode>0</c:formatCode>
                <c:ptCount val="8"/>
                <c:pt idx="0">
                  <c:v>24.271844660194176</c:v>
                </c:pt>
                <c:pt idx="1">
                  <c:v>12.621359223300971</c:v>
                </c:pt>
                <c:pt idx="2">
                  <c:v>18.446601941747574</c:v>
                </c:pt>
                <c:pt idx="3">
                  <c:v>19.417475728155338</c:v>
                </c:pt>
                <c:pt idx="4">
                  <c:v>11.650485436893204</c:v>
                </c:pt>
                <c:pt idx="5">
                  <c:v>12.621359223300971</c:v>
                </c:pt>
                <c:pt idx="6">
                  <c:v>5.825242718446602</c:v>
                </c:pt>
                <c:pt idx="7">
                  <c:v>13.592233009708737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8D-4F78-B5BA-65985E435C01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Total [N=3008]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88D-4F78-B5BA-65985E435C0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8D-4F78-B5BA-65985E435C0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88D-4F78-B5BA-65985E435C0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88D-4F78-B5BA-65985E435C0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88D-4F78-B5BA-65985E435C0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88D-4F78-B5BA-65985E435C0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Krwawienie, krwotoki</c:v>
                </c:pt>
                <c:pt idx="1">
                  <c:v>Ból</c:v>
                </c:pt>
                <c:pt idx="2">
                  <c:v>Nie wiem / trudno powiedzieć</c:v>
                </c:pt>
                <c:pt idx="3">
                  <c:v>Ból w podbrzuszu</c:v>
                </c:pt>
                <c:pt idx="4">
                  <c:v>Zaburzenia miesiączkowania (brak miesiączki, niegularne miesiączki)</c:v>
                </c:pt>
                <c:pt idx="5">
                  <c:v>Obfite miesiączki, krwawienia</c:v>
                </c:pt>
                <c:pt idx="6">
                  <c:v>Upławy, plamienia</c:v>
                </c:pt>
                <c:pt idx="7">
                  <c:v>Ból brzucha</c:v>
                </c:pt>
              </c:strCache>
            </c:strRef>
          </c:cat>
          <c:val>
            <c:numRef>
              <c:f>Arkusz1!$C$2:$C$9</c:f>
              <c:numCache>
                <c:formatCode>0</c:formatCode>
                <c:ptCount val="8"/>
                <c:pt idx="0">
                  <c:v>19.780585106382979</c:v>
                </c:pt>
                <c:pt idx="1">
                  <c:v>19.647606382978722</c:v>
                </c:pt>
                <c:pt idx="2">
                  <c:v>17.952127659574469</c:v>
                </c:pt>
                <c:pt idx="3">
                  <c:v>17.88563829787234</c:v>
                </c:pt>
                <c:pt idx="4">
                  <c:v>15.525265957446809</c:v>
                </c:pt>
                <c:pt idx="5">
                  <c:v>14.32845744680851</c:v>
                </c:pt>
                <c:pt idx="6">
                  <c:v>10.771276595744681</c:v>
                </c:pt>
                <c:pt idx="7">
                  <c:v>9.6742021276595747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8D-4F78-B5BA-65985E435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733287015593646E-2"/>
          <c:y val="0.89040727756422544"/>
          <c:w val="0.892998687664042"/>
          <c:h val="5.5191351692574775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059286707"/>
          <c:y val="0"/>
          <c:w val="0.45778837544228718"/>
          <c:h val="0.9013840715863027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Województwo świętokrzyskie [N=103]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Ból w okolicach intymnych, ból macicy</c:v>
                </c:pt>
                <c:pt idx="1">
                  <c:v>Bolesne miesiączki</c:v>
                </c:pt>
                <c:pt idx="2">
                  <c:v>Guzy, narośla, powiększona objętość brzucha</c:v>
                </c:pt>
                <c:pt idx="3">
                  <c:v>Ból podczas stosunku</c:v>
                </c:pt>
                <c:pt idx="4">
                  <c:v>Opuchnięcie, dyskomfort, zmiana koloru i zapachu wydzielin</c:v>
                </c:pt>
                <c:pt idx="5">
                  <c:v>Mięśnaki macicy nie dają żadnych objawów</c:v>
                </c:pt>
                <c:pt idx="6">
                  <c:v>Inne</c:v>
                </c:pt>
                <c:pt idx="7">
                  <c:v>Problemy z zajściem w ciążę</c:v>
                </c:pt>
                <c:pt idx="8">
                  <c:v>Złe samopoczucie</c:v>
                </c:pt>
              </c:strCache>
            </c:strRef>
          </c:cat>
          <c:val>
            <c:numRef>
              <c:f>Arkusz1!$B$2:$B$10</c:f>
              <c:numCache>
                <c:formatCode>0</c:formatCode>
                <c:ptCount val="9"/>
                <c:pt idx="0">
                  <c:v>5.825242718446602</c:v>
                </c:pt>
                <c:pt idx="1">
                  <c:v>2.912621359223301</c:v>
                </c:pt>
                <c:pt idx="2">
                  <c:v>7.7669902912621369</c:v>
                </c:pt>
                <c:pt idx="3">
                  <c:v>0.97087378640776711</c:v>
                </c:pt>
                <c:pt idx="4">
                  <c:v>2.912621359223301</c:v>
                </c:pt>
                <c:pt idx="5">
                  <c:v>0.97087378640776711</c:v>
                </c:pt>
                <c:pt idx="6">
                  <c:v>0</c:v>
                </c:pt>
                <c:pt idx="7">
                  <c:v>0.97087378640776711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9-497B-A0B8-F4DE7A51334F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Total [N=3008]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Ból w okolicach intymnych, ból macicy</c:v>
                </c:pt>
                <c:pt idx="1">
                  <c:v>Bolesne miesiączki</c:v>
                </c:pt>
                <c:pt idx="2">
                  <c:v>Guzy, narośla, powiększona objętość brzucha</c:v>
                </c:pt>
                <c:pt idx="3">
                  <c:v>Ból podczas stosunku</c:v>
                </c:pt>
                <c:pt idx="4">
                  <c:v>Opuchnięcie, dyskomfort, zmiana koloru i zapachu wydzielin</c:v>
                </c:pt>
                <c:pt idx="5">
                  <c:v>Mięśnaki macicy nie dają żadnych objawów</c:v>
                </c:pt>
                <c:pt idx="6">
                  <c:v>Inne</c:v>
                </c:pt>
                <c:pt idx="7">
                  <c:v>Problemy z zajściem w ciążę</c:v>
                </c:pt>
                <c:pt idx="8">
                  <c:v>Złe samopoczucie</c:v>
                </c:pt>
              </c:strCache>
            </c:strRef>
          </c:cat>
          <c:val>
            <c:numRef>
              <c:f>Arkusz1!$C$2:$C$10</c:f>
              <c:numCache>
                <c:formatCode>0</c:formatCode>
                <c:ptCount val="9"/>
                <c:pt idx="0">
                  <c:v>4.9867021276595747</c:v>
                </c:pt>
                <c:pt idx="1">
                  <c:v>4.3882978723404253</c:v>
                </c:pt>
                <c:pt idx="2">
                  <c:v>2.7925531914893615</c:v>
                </c:pt>
                <c:pt idx="3">
                  <c:v>2.1276595744680851</c:v>
                </c:pt>
                <c:pt idx="4">
                  <c:v>1.7287234042553192</c:v>
                </c:pt>
                <c:pt idx="5">
                  <c:v>1.6622340425531914</c:v>
                </c:pt>
                <c:pt idx="6">
                  <c:v>1.6622340425531914</c:v>
                </c:pt>
                <c:pt idx="7">
                  <c:v>1.4627659574468086</c:v>
                </c:pt>
                <c:pt idx="8">
                  <c:v>0.66489361702127658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39-497B-A0B8-F4DE7A513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40159570706346"/>
          <c:y val="2.5720543441758528E-2"/>
          <c:w val="0.44498112984767968"/>
          <c:h val="0.8343408653313585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 Tak, sama rozpoczęłam tę rozmowę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Choroby przenoszone droga płciowa województwo</c:v>
                </c:pt>
                <c:pt idx="5">
                  <c:v>Choroby przenoszone droga płciową total</c:v>
                </c:pt>
                <c:pt idx="6">
                  <c:v>Rak szyjki macicy wojewodztwo</c:v>
                </c:pt>
                <c:pt idx="7">
                  <c:v>Rak szyjki macicy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Arkusz1!$B$2:$B$11</c:f>
              <c:numCache>
                <c:formatCode>0.0</c:formatCode>
                <c:ptCount val="10"/>
                <c:pt idx="0">
                  <c:v>18.918918918918919</c:v>
                </c:pt>
                <c:pt idx="1">
                  <c:v>21.691635455680398</c:v>
                </c:pt>
                <c:pt idx="2">
                  <c:v>18.918918918918919</c:v>
                </c:pt>
                <c:pt idx="3">
                  <c:v>20.318352059925093</c:v>
                </c:pt>
                <c:pt idx="4">
                  <c:v>12.612612612612613</c:v>
                </c:pt>
                <c:pt idx="5">
                  <c:v>13.108614232209737</c:v>
                </c:pt>
                <c:pt idx="6">
                  <c:v>9.9099099099099099</c:v>
                </c:pt>
                <c:pt idx="7">
                  <c:v>16.073657927590514</c:v>
                </c:pt>
                <c:pt idx="8">
                  <c:v>7.2072072072072073</c:v>
                </c:pt>
                <c:pt idx="9">
                  <c:v>11.36079900124844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C8-405F-88D5-A8748956E35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Tak, lekarz rozpoczął rozmowę na ten temat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Choroby przenoszone droga płciowa województwo</c:v>
                </c:pt>
                <c:pt idx="5">
                  <c:v>Choroby przenoszone droga płciową total</c:v>
                </c:pt>
                <c:pt idx="6">
                  <c:v>Rak szyjki macicy wojewodztwo</c:v>
                </c:pt>
                <c:pt idx="7">
                  <c:v>Rak szyjki macicy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Arkusz1!$C$2:$C$11</c:f>
              <c:numCache>
                <c:formatCode>0.0</c:formatCode>
                <c:ptCount val="10"/>
                <c:pt idx="0">
                  <c:v>23.423423423423422</c:v>
                </c:pt>
                <c:pt idx="1">
                  <c:v>21.192259675405744</c:v>
                </c:pt>
                <c:pt idx="2">
                  <c:v>27.027027027027028</c:v>
                </c:pt>
                <c:pt idx="3">
                  <c:v>27.528089887640451</c:v>
                </c:pt>
                <c:pt idx="4">
                  <c:v>24.324324324324323</c:v>
                </c:pt>
                <c:pt idx="5">
                  <c:v>21.629213483146067</c:v>
                </c:pt>
                <c:pt idx="6">
                  <c:v>36.036036036036037</c:v>
                </c:pt>
                <c:pt idx="7">
                  <c:v>29.744069912609238</c:v>
                </c:pt>
                <c:pt idx="8">
                  <c:v>27.927927927927932</c:v>
                </c:pt>
                <c:pt idx="9">
                  <c:v>20.724094881398251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C8-405F-88D5-A8748956E35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 Próbowałam podjąć rozmowę, ale lekarz nie  kontynuował jej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Choroby przenoszone droga płciowa województwo</c:v>
                </c:pt>
                <c:pt idx="5">
                  <c:v>Choroby przenoszone droga płciową total</c:v>
                </c:pt>
                <c:pt idx="6">
                  <c:v>Rak szyjki macicy wojewodztwo</c:v>
                </c:pt>
                <c:pt idx="7">
                  <c:v>Rak szyjki macicy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Arkusz1!$D$2:$D$11</c:f>
              <c:numCache>
                <c:formatCode>0.0</c:formatCode>
                <c:ptCount val="10"/>
                <c:pt idx="0">
                  <c:v>6.3063063063063067</c:v>
                </c:pt>
                <c:pt idx="1">
                  <c:v>5.4619225967540572</c:v>
                </c:pt>
                <c:pt idx="2">
                  <c:v>6.3063063063063067</c:v>
                </c:pt>
                <c:pt idx="3">
                  <c:v>4.9625468164794011</c:v>
                </c:pt>
                <c:pt idx="4">
                  <c:v>4.5045045045045047</c:v>
                </c:pt>
                <c:pt idx="5">
                  <c:v>4.4319600499375778</c:v>
                </c:pt>
                <c:pt idx="6">
                  <c:v>2.7027027027027026</c:v>
                </c:pt>
                <c:pt idx="7">
                  <c:v>4.6816479400749067</c:v>
                </c:pt>
                <c:pt idx="8">
                  <c:v>4.5045045045045047</c:v>
                </c:pt>
                <c:pt idx="9">
                  <c:v>4.2446941323345815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C8-405F-88D5-A8748956E354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Nie, nigdy nie rozmawiałam z ginekologiem na ten temat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Choroby przenoszone droga płciowa województwo</c:v>
                </c:pt>
                <c:pt idx="5">
                  <c:v>Choroby przenoszone droga płciową total</c:v>
                </c:pt>
                <c:pt idx="6">
                  <c:v>Rak szyjki macicy wojewodztwo</c:v>
                </c:pt>
                <c:pt idx="7">
                  <c:v>Rak szyjki macicy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Arkusz1!$E$2:$E$11</c:f>
              <c:numCache>
                <c:formatCode>0.0</c:formatCode>
                <c:ptCount val="10"/>
                <c:pt idx="0">
                  <c:v>51.351351351351362</c:v>
                </c:pt>
                <c:pt idx="1">
                  <c:v>51.654182272159801</c:v>
                </c:pt>
                <c:pt idx="2">
                  <c:v>47.747747747747745</c:v>
                </c:pt>
                <c:pt idx="3">
                  <c:v>47.19101123595506</c:v>
                </c:pt>
                <c:pt idx="4">
                  <c:v>58.558558558558559</c:v>
                </c:pt>
                <c:pt idx="5">
                  <c:v>60.830212234706615</c:v>
                </c:pt>
                <c:pt idx="6">
                  <c:v>51.351351351351362</c:v>
                </c:pt>
                <c:pt idx="7">
                  <c:v>49.500624219725346</c:v>
                </c:pt>
                <c:pt idx="8">
                  <c:v>60.360360360360367</c:v>
                </c:pt>
                <c:pt idx="9">
                  <c:v>63.670411985018724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C8-405F-88D5-A8748956E3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94529312"/>
        <c:axId val="294529704"/>
      </c:barChart>
      <c:catAx>
        <c:axId val="29452931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94529704"/>
        <c:crosses val="autoZero"/>
        <c:auto val="1"/>
        <c:lblAlgn val="ctr"/>
        <c:lblOffset val="100"/>
        <c:noMultiLvlLbl val="0"/>
      </c:catAx>
      <c:valAx>
        <c:axId val="29452970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9452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343217730199786"/>
          <c:w val="1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4015488960162"/>
          <c:y val="0.11557732410757929"/>
          <c:w val="0.44655783572708518"/>
          <c:h val="0.7884953306347604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Wystapienie u kobiety mięsniaka macicy może spowodować problemy z zajsciem w ciążę wojewodztwo</c:v>
                </c:pt>
                <c:pt idx="1">
                  <c:v>Wystapienie u kobiety mięsniaka macicy może spowodować problemy z zajsciem w ciążę total</c:v>
                </c:pt>
                <c:pt idx="2">
                  <c:v>Mięsniak macicy to nowotwór niezłośliwy wojewodztwo</c:v>
                </c:pt>
                <c:pt idx="3">
                  <c:v>Mięsniak macicy to nowotwór niezłosliwy total</c:v>
                </c:pt>
                <c:pt idx="4">
                  <c:v>Rozmawiam/rozmawiałam ze swoja matką o kwestiach związanych ze zdrowiem ginekologicznym wojewodztwo</c:v>
                </c:pt>
                <c:pt idx="5">
                  <c:v>Rozmawiam/rozmawiałam ze swoja matką o kwestiach związanych ze zdrowiem ginekologicznym total</c:v>
                </c:pt>
                <c:pt idx="6">
                  <c:v>Wiem czym jest mięsniak macicy i badam się w tym kierunku wojewodztwo</c:v>
                </c:pt>
                <c:pt idx="7">
                  <c:v>Wiem czym jest mięsniak macicy i badam się w tym kierunku total</c:v>
                </c:pt>
                <c:pt idx="8">
                  <c:v>Mój ginekolog rozmawiał/a ze mną przynajmniej raz o mięsniakach macicy wojewodztwo</c:v>
                </c:pt>
                <c:pt idx="9">
                  <c:v>Mój ginekolog rozmawiał/a ze mną przynajmniej raz o mięsniakach macicy total</c:v>
                </c:pt>
                <c:pt idx="10">
                  <c:v>mam w swoim blizszym otoczeniu lub w dalszym kogoś kto miała/ma mięśniaka macicy wojewodztwo</c:v>
                </c:pt>
                <c:pt idx="11">
                  <c:v>mam w swoim blizszym otoczeniu lub w dalszym kogoś kto miała/ma mięśniaka macicy total</c:v>
                </c:pt>
                <c:pt idx="12">
                  <c:v>Mięsniak macicy to nowotwór złosliwy województwo</c:v>
                </c:pt>
                <c:pt idx="13">
                  <c:v>Mięsniak macicy to nowotwór złosliwy total</c:v>
                </c:pt>
              </c:strCache>
            </c:strRef>
          </c:cat>
          <c:val>
            <c:numRef>
              <c:f>Arkusz1!$B$2:$B$15</c:f>
              <c:numCache>
                <c:formatCode>0.0</c:formatCode>
                <c:ptCount val="14"/>
                <c:pt idx="0">
                  <c:v>91.891891891891888</c:v>
                </c:pt>
                <c:pt idx="1">
                  <c:v>86.204744069912607</c:v>
                </c:pt>
                <c:pt idx="2">
                  <c:v>61.261261261261254</c:v>
                </c:pt>
                <c:pt idx="3">
                  <c:v>55.680399500624219</c:v>
                </c:pt>
                <c:pt idx="4">
                  <c:v>53.153153153153156</c:v>
                </c:pt>
                <c:pt idx="5">
                  <c:v>54.68164794007491</c:v>
                </c:pt>
                <c:pt idx="6">
                  <c:v>47.747747747747745</c:v>
                </c:pt>
                <c:pt idx="7">
                  <c:v>46.660424469413236</c:v>
                </c:pt>
                <c:pt idx="8">
                  <c:v>40.54054054054054</c:v>
                </c:pt>
                <c:pt idx="9">
                  <c:v>40.074906367041201</c:v>
                </c:pt>
                <c:pt idx="10">
                  <c:v>37.837837837837839</c:v>
                </c:pt>
                <c:pt idx="11">
                  <c:v>39.481897627965047</c:v>
                </c:pt>
                <c:pt idx="12">
                  <c:v>33.333333333333336</c:v>
                </c:pt>
                <c:pt idx="13">
                  <c:v>37.078651685393261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1-4ED2-B2A5-D0555A7D623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FAŁSZ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Wystapienie u kobiety mięsniaka macicy może spowodować problemy z zajsciem w ciążę wojewodztwo</c:v>
                </c:pt>
                <c:pt idx="1">
                  <c:v>Wystapienie u kobiety mięsniaka macicy może spowodować problemy z zajsciem w ciążę total</c:v>
                </c:pt>
                <c:pt idx="2">
                  <c:v>Mięsniak macicy to nowotwór niezłośliwy wojewodztwo</c:v>
                </c:pt>
                <c:pt idx="3">
                  <c:v>Mięsniak macicy to nowotwór niezłosliwy total</c:v>
                </c:pt>
                <c:pt idx="4">
                  <c:v>Rozmawiam/rozmawiałam ze swoja matką o kwestiach związanych ze zdrowiem ginekologicznym wojewodztwo</c:v>
                </c:pt>
                <c:pt idx="5">
                  <c:v>Rozmawiam/rozmawiałam ze swoja matką o kwestiach związanych ze zdrowiem ginekologicznym total</c:v>
                </c:pt>
                <c:pt idx="6">
                  <c:v>Wiem czym jest mięsniak macicy i badam się w tym kierunku wojewodztwo</c:v>
                </c:pt>
                <c:pt idx="7">
                  <c:v>Wiem czym jest mięsniak macicy i badam się w tym kierunku total</c:v>
                </c:pt>
                <c:pt idx="8">
                  <c:v>Mój ginekolog rozmawiał/a ze mną przynajmniej raz o mięsniakach macicy wojewodztwo</c:v>
                </c:pt>
                <c:pt idx="9">
                  <c:v>Mój ginekolog rozmawiał/a ze mną przynajmniej raz o mięsniakach macicy total</c:v>
                </c:pt>
                <c:pt idx="10">
                  <c:v>mam w swoim blizszym otoczeniu lub w dalszym kogoś kto miała/ma mięśniaka macicy wojewodztwo</c:v>
                </c:pt>
                <c:pt idx="11">
                  <c:v>mam w swoim blizszym otoczeniu lub w dalszym kogoś kto miała/ma mięśniaka macicy total</c:v>
                </c:pt>
                <c:pt idx="12">
                  <c:v>Mięsniak macicy to nowotwór złosliwy województwo</c:v>
                </c:pt>
                <c:pt idx="13">
                  <c:v>Mięsniak macicy to nowotwór złosliwy total</c:v>
                </c:pt>
              </c:strCache>
            </c:strRef>
          </c:cat>
          <c:val>
            <c:numRef>
              <c:f>Arkusz1!$C$2:$C$15</c:f>
              <c:numCache>
                <c:formatCode>0.0</c:formatCode>
                <c:ptCount val="14"/>
                <c:pt idx="0">
                  <c:v>8.1081081081081088</c:v>
                </c:pt>
                <c:pt idx="1">
                  <c:v>13.795255930087391</c:v>
                </c:pt>
                <c:pt idx="2">
                  <c:v>38.738738738738739</c:v>
                </c:pt>
                <c:pt idx="3">
                  <c:v>44.319600499375781</c:v>
                </c:pt>
                <c:pt idx="4">
                  <c:v>46.846846846846844</c:v>
                </c:pt>
                <c:pt idx="5">
                  <c:v>45.318352059925097</c:v>
                </c:pt>
                <c:pt idx="6">
                  <c:v>52.252252252252248</c:v>
                </c:pt>
                <c:pt idx="7">
                  <c:v>53.339575530586771</c:v>
                </c:pt>
                <c:pt idx="8">
                  <c:v>59.45945945945946</c:v>
                </c:pt>
                <c:pt idx="9">
                  <c:v>59.925093632958806</c:v>
                </c:pt>
                <c:pt idx="10">
                  <c:v>62.162162162162161</c:v>
                </c:pt>
                <c:pt idx="11">
                  <c:v>60.518102372034953</c:v>
                </c:pt>
                <c:pt idx="12">
                  <c:v>66.666666666666671</c:v>
                </c:pt>
                <c:pt idx="13">
                  <c:v>62.921348314606739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B1-4ED2-B2A5-D0555A7D62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95713664"/>
        <c:axId val="295714056"/>
      </c:barChart>
      <c:catAx>
        <c:axId val="29571366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95714056"/>
        <c:crosses val="autoZero"/>
        <c:auto val="1"/>
        <c:lblAlgn val="ctr"/>
        <c:lblOffset val="100"/>
        <c:noMultiLvlLbl val="0"/>
      </c:catAx>
      <c:valAx>
        <c:axId val="29571405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9571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933387886614098"/>
          <c:y val="0.88831754740225399"/>
          <c:w val="0.51751260877289762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059286707"/>
          <c:y val="0"/>
          <c:w val="0.45778837544228718"/>
          <c:h val="0.8076725547000935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Województwo warmińsko-mazurskie [N=106]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Krwawienie, krwotoki</c:v>
                </c:pt>
                <c:pt idx="1">
                  <c:v>Ból</c:v>
                </c:pt>
                <c:pt idx="2">
                  <c:v>Nie wiem / trudno powiedzieć</c:v>
                </c:pt>
                <c:pt idx="3">
                  <c:v>Ból w podbrzuszu</c:v>
                </c:pt>
                <c:pt idx="4">
                  <c:v>Zaburzenia miesiączkowania (brak miesiączki, niegularne miesiączki)</c:v>
                </c:pt>
                <c:pt idx="5">
                  <c:v>Obfite miesiączki, krwawienia</c:v>
                </c:pt>
                <c:pt idx="6">
                  <c:v>Upławy, plamienia</c:v>
                </c:pt>
                <c:pt idx="7">
                  <c:v>Ból brzucha</c:v>
                </c:pt>
              </c:strCache>
            </c:strRef>
          </c:cat>
          <c:val>
            <c:numRef>
              <c:f>Arkusz1!$B$2:$B$9</c:f>
              <c:numCache>
                <c:formatCode>0</c:formatCode>
                <c:ptCount val="8"/>
                <c:pt idx="0">
                  <c:v>28.30188679245283</c:v>
                </c:pt>
                <c:pt idx="1">
                  <c:v>16.037735849056602</c:v>
                </c:pt>
                <c:pt idx="2">
                  <c:v>18.867924528301888</c:v>
                </c:pt>
                <c:pt idx="3">
                  <c:v>21.69811320754717</c:v>
                </c:pt>
                <c:pt idx="4">
                  <c:v>9.433962264150944</c:v>
                </c:pt>
                <c:pt idx="5">
                  <c:v>11.320754716981131</c:v>
                </c:pt>
                <c:pt idx="6">
                  <c:v>8.4905660377358494</c:v>
                </c:pt>
                <c:pt idx="7">
                  <c:v>9.433962264150944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8D-4F78-B5BA-65985E435C01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Total [N=3008]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88D-4F78-B5BA-65985E435C0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8D-4F78-B5BA-65985E435C0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88D-4F78-B5BA-65985E435C0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88D-4F78-B5BA-65985E435C0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88D-4F78-B5BA-65985E435C0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88D-4F78-B5BA-65985E435C0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Krwawienie, krwotoki</c:v>
                </c:pt>
                <c:pt idx="1">
                  <c:v>Ból</c:v>
                </c:pt>
                <c:pt idx="2">
                  <c:v>Nie wiem / trudno powiedzieć</c:v>
                </c:pt>
                <c:pt idx="3">
                  <c:v>Ból w podbrzuszu</c:v>
                </c:pt>
                <c:pt idx="4">
                  <c:v>Zaburzenia miesiączkowania (brak miesiączki, niegularne miesiączki)</c:v>
                </c:pt>
                <c:pt idx="5">
                  <c:v>Obfite miesiączki, krwawienia</c:v>
                </c:pt>
                <c:pt idx="6">
                  <c:v>Upławy, plamienia</c:v>
                </c:pt>
                <c:pt idx="7">
                  <c:v>Ból brzucha</c:v>
                </c:pt>
              </c:strCache>
            </c:strRef>
          </c:cat>
          <c:val>
            <c:numRef>
              <c:f>Arkusz1!$C$2:$C$9</c:f>
              <c:numCache>
                <c:formatCode>0</c:formatCode>
                <c:ptCount val="8"/>
                <c:pt idx="0">
                  <c:v>19.780585106382979</c:v>
                </c:pt>
                <c:pt idx="1">
                  <c:v>19.647606382978722</c:v>
                </c:pt>
                <c:pt idx="2">
                  <c:v>17.952127659574469</c:v>
                </c:pt>
                <c:pt idx="3">
                  <c:v>17.88563829787234</c:v>
                </c:pt>
                <c:pt idx="4">
                  <c:v>15.525265957446809</c:v>
                </c:pt>
                <c:pt idx="5">
                  <c:v>14.32845744680851</c:v>
                </c:pt>
                <c:pt idx="6">
                  <c:v>10.771276595744681</c:v>
                </c:pt>
                <c:pt idx="7">
                  <c:v>9.6742021276595747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8D-4F78-B5BA-65985E435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733287015593646E-2"/>
          <c:y val="0.89040727756422544"/>
          <c:w val="0.9"/>
          <c:h val="5.5191351692574775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4015488960162"/>
          <c:y val="0.11557732410757929"/>
          <c:w val="0.44655783572708518"/>
          <c:h val="0.7884953306347604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Wystapienie u kobiety mięsniaka macicy może spowodować problemy z zajsciem w ciążę wojewodztwo</c:v>
                </c:pt>
                <c:pt idx="1">
                  <c:v>Wystapienie u kobiety mięsniaka macicy może spowodować problemy z zajsciem w ciążę total</c:v>
                </c:pt>
                <c:pt idx="2">
                  <c:v>Rozmawiam/rozmawiałam ze swoja matką o kwestiach związanych ze zdrowiem ginekologicznym wojewodztwo</c:v>
                </c:pt>
                <c:pt idx="3">
                  <c:v>Rozmawiam/rozmawiałam ze swoja matką o kwestiach związanych ze zdrowiem ginekologicznym total</c:v>
                </c:pt>
                <c:pt idx="4">
                  <c:v>Mięsniak macicy to nowotwór niezłośliwy wojewodztwo</c:v>
                </c:pt>
                <c:pt idx="5">
                  <c:v>Mięsniak macicy to nowotwór niezłosliwy total</c:v>
                </c:pt>
                <c:pt idx="6">
                  <c:v>Wiem czym jest mięsniak macicy i badam się w tym kierunku wojewodztwo</c:v>
                </c:pt>
                <c:pt idx="7">
                  <c:v>Wiem czym jest mięsniak macicy i badam się w tym kierunku total</c:v>
                </c:pt>
                <c:pt idx="8">
                  <c:v>mam w swoim blizszym otoczeniu lub w dalszym kogoś kto miała/ma mięśniaka macicy wojewodztwo</c:v>
                </c:pt>
                <c:pt idx="9">
                  <c:v>mam w swoim blizszym otoczeniu lub w dalszym kogoś kto miała/ma mięśniaka macicy total</c:v>
                </c:pt>
                <c:pt idx="10">
                  <c:v>Mój ginekolog rozmawiał/a ze mną przynajmniej raz o mięsniakach macicy wojewodztwo</c:v>
                </c:pt>
                <c:pt idx="11">
                  <c:v>Mój ginekolog rozmawiał/a ze mną przynajmniej raz o mięsniakach macicy total</c:v>
                </c:pt>
                <c:pt idx="12">
                  <c:v>Mięsniak macicy to nowotwór złosliwy województwo</c:v>
                </c:pt>
                <c:pt idx="13">
                  <c:v>Mięsniak macicy to nowotwór złosliwy total</c:v>
                </c:pt>
              </c:strCache>
            </c:strRef>
          </c:cat>
          <c:val>
            <c:numRef>
              <c:f>Arkusz1!$B$2:$B$15</c:f>
              <c:numCache>
                <c:formatCode>0.0</c:formatCode>
                <c:ptCount val="14"/>
                <c:pt idx="0">
                  <c:v>86.266094420600865</c:v>
                </c:pt>
                <c:pt idx="1">
                  <c:v>86.204744069912607</c:v>
                </c:pt>
                <c:pt idx="2">
                  <c:v>59.227467811158796</c:v>
                </c:pt>
                <c:pt idx="3">
                  <c:v>54.68164794007491</c:v>
                </c:pt>
                <c:pt idx="4">
                  <c:v>54.077253218884117</c:v>
                </c:pt>
                <c:pt idx="5">
                  <c:v>55.680399500624219</c:v>
                </c:pt>
                <c:pt idx="6">
                  <c:v>51.072961373390555</c:v>
                </c:pt>
                <c:pt idx="7">
                  <c:v>46.660424469413236</c:v>
                </c:pt>
                <c:pt idx="8">
                  <c:v>44.206008583690988</c:v>
                </c:pt>
                <c:pt idx="9">
                  <c:v>39.481897627965047</c:v>
                </c:pt>
                <c:pt idx="10">
                  <c:v>40.772532188841204</c:v>
                </c:pt>
                <c:pt idx="11">
                  <c:v>40.074906367041201</c:v>
                </c:pt>
                <c:pt idx="12">
                  <c:v>36.909871244635191</c:v>
                </c:pt>
                <c:pt idx="13">
                  <c:v>37.078651685393261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1-4ED2-B2A5-D0555A7D623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FAŁSZ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Wystapienie u kobiety mięsniaka macicy może spowodować problemy z zajsciem w ciążę wojewodztwo</c:v>
                </c:pt>
                <c:pt idx="1">
                  <c:v>Wystapienie u kobiety mięsniaka macicy może spowodować problemy z zajsciem w ciążę total</c:v>
                </c:pt>
                <c:pt idx="2">
                  <c:v>Rozmawiam/rozmawiałam ze swoja matką o kwestiach związanych ze zdrowiem ginekologicznym wojewodztwo</c:v>
                </c:pt>
                <c:pt idx="3">
                  <c:v>Rozmawiam/rozmawiałam ze swoja matką o kwestiach związanych ze zdrowiem ginekologicznym total</c:v>
                </c:pt>
                <c:pt idx="4">
                  <c:v>Mięsniak macicy to nowotwór niezłośliwy wojewodztwo</c:v>
                </c:pt>
                <c:pt idx="5">
                  <c:v>Mięsniak macicy to nowotwór niezłosliwy total</c:v>
                </c:pt>
                <c:pt idx="6">
                  <c:v>Wiem czym jest mięsniak macicy i badam się w tym kierunku wojewodztwo</c:v>
                </c:pt>
                <c:pt idx="7">
                  <c:v>Wiem czym jest mięsniak macicy i badam się w tym kierunku total</c:v>
                </c:pt>
                <c:pt idx="8">
                  <c:v>mam w swoim blizszym otoczeniu lub w dalszym kogoś kto miała/ma mięśniaka macicy wojewodztwo</c:v>
                </c:pt>
                <c:pt idx="9">
                  <c:v>mam w swoim blizszym otoczeniu lub w dalszym kogoś kto miała/ma mięśniaka macicy total</c:v>
                </c:pt>
                <c:pt idx="10">
                  <c:v>Mój ginekolog rozmawiał/a ze mną przynajmniej raz o mięsniakach macicy wojewodztwo</c:v>
                </c:pt>
                <c:pt idx="11">
                  <c:v>Mój ginekolog rozmawiał/a ze mną przynajmniej raz o mięsniakach macicy total</c:v>
                </c:pt>
                <c:pt idx="12">
                  <c:v>Mięsniak macicy to nowotwór złosliwy województwo</c:v>
                </c:pt>
                <c:pt idx="13">
                  <c:v>Mięsniak macicy to nowotwór złosliwy total</c:v>
                </c:pt>
              </c:strCache>
            </c:strRef>
          </c:cat>
          <c:val>
            <c:numRef>
              <c:f>Arkusz1!$C$2:$C$15</c:f>
              <c:numCache>
                <c:formatCode>0.0</c:formatCode>
                <c:ptCount val="14"/>
                <c:pt idx="0">
                  <c:v>13.733905579399142</c:v>
                </c:pt>
                <c:pt idx="1">
                  <c:v>13.795255930087391</c:v>
                </c:pt>
                <c:pt idx="2">
                  <c:v>40.772532188841204</c:v>
                </c:pt>
                <c:pt idx="3">
                  <c:v>45.318352059925097</c:v>
                </c:pt>
                <c:pt idx="4">
                  <c:v>45.922746781115883</c:v>
                </c:pt>
                <c:pt idx="5">
                  <c:v>44.319600499375781</c:v>
                </c:pt>
                <c:pt idx="6">
                  <c:v>48.927038626609445</c:v>
                </c:pt>
                <c:pt idx="7">
                  <c:v>53.339575530586771</c:v>
                </c:pt>
                <c:pt idx="8">
                  <c:v>55.793991416309005</c:v>
                </c:pt>
                <c:pt idx="9">
                  <c:v>60.518102372034953</c:v>
                </c:pt>
                <c:pt idx="10">
                  <c:v>59.227467811158796</c:v>
                </c:pt>
                <c:pt idx="11">
                  <c:v>59.925093632958806</c:v>
                </c:pt>
                <c:pt idx="12">
                  <c:v>63.090128755364802</c:v>
                </c:pt>
                <c:pt idx="13">
                  <c:v>62.921348314606739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B1-4ED2-B2A5-D0555A7D62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89472848"/>
        <c:axId val="89473240"/>
      </c:barChart>
      <c:catAx>
        <c:axId val="8947284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9473240"/>
        <c:crosses val="autoZero"/>
        <c:auto val="1"/>
        <c:lblAlgn val="ctr"/>
        <c:lblOffset val="100"/>
        <c:noMultiLvlLbl val="0"/>
      </c:catAx>
      <c:valAx>
        <c:axId val="8947324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947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933387886614098"/>
          <c:y val="0.88831754740225399"/>
          <c:w val="0.51751260877289762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059286707"/>
          <c:y val="0"/>
          <c:w val="0.45778837544228718"/>
          <c:h val="0.9013840715863027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Województwo warmińsko-mazurskie [N=106]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Ból w okolicach intymnych, ból macicy</c:v>
                </c:pt>
                <c:pt idx="1">
                  <c:v>Bolesne miesiączki</c:v>
                </c:pt>
                <c:pt idx="2">
                  <c:v>Guzy, narośla, powiększona objętość brzucha</c:v>
                </c:pt>
                <c:pt idx="3">
                  <c:v>Ból podczas stosunku</c:v>
                </c:pt>
                <c:pt idx="4">
                  <c:v>Opuchnięcie, dyskomfort, zmiana koloru i zapachu wydzielin</c:v>
                </c:pt>
                <c:pt idx="5">
                  <c:v>Mięśnaki macicy nie dają żadnych objawów</c:v>
                </c:pt>
                <c:pt idx="6">
                  <c:v>Inne</c:v>
                </c:pt>
                <c:pt idx="7">
                  <c:v>Problemy z zajściem w ciążę</c:v>
                </c:pt>
                <c:pt idx="8">
                  <c:v>Złe samopoczucie</c:v>
                </c:pt>
              </c:strCache>
            </c:strRef>
          </c:cat>
          <c:val>
            <c:numRef>
              <c:f>Arkusz1!$B$2:$B$10</c:f>
              <c:numCache>
                <c:formatCode>0</c:formatCode>
                <c:ptCount val="9"/>
                <c:pt idx="0">
                  <c:v>4.716981132075472</c:v>
                </c:pt>
                <c:pt idx="1">
                  <c:v>1.8867924528301887</c:v>
                </c:pt>
                <c:pt idx="2">
                  <c:v>3.7735849056603774</c:v>
                </c:pt>
                <c:pt idx="3">
                  <c:v>0</c:v>
                </c:pt>
                <c:pt idx="4">
                  <c:v>1.8867924528301887</c:v>
                </c:pt>
                <c:pt idx="5">
                  <c:v>4.716981132075472</c:v>
                </c:pt>
                <c:pt idx="6">
                  <c:v>2.8301886792452828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9-497B-A0B8-F4DE7A51334F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Total [N=3008]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Ból w okolicach intymnych, ból macicy</c:v>
                </c:pt>
                <c:pt idx="1">
                  <c:v>Bolesne miesiączki</c:v>
                </c:pt>
                <c:pt idx="2">
                  <c:v>Guzy, narośla, powiększona objętość brzucha</c:v>
                </c:pt>
                <c:pt idx="3">
                  <c:v>Ból podczas stosunku</c:v>
                </c:pt>
                <c:pt idx="4">
                  <c:v>Opuchnięcie, dyskomfort, zmiana koloru i zapachu wydzielin</c:v>
                </c:pt>
                <c:pt idx="5">
                  <c:v>Mięśnaki macicy nie dają żadnych objawów</c:v>
                </c:pt>
                <c:pt idx="6">
                  <c:v>Inne</c:v>
                </c:pt>
                <c:pt idx="7">
                  <c:v>Problemy z zajściem w ciążę</c:v>
                </c:pt>
                <c:pt idx="8">
                  <c:v>Złe samopoczucie</c:v>
                </c:pt>
              </c:strCache>
            </c:strRef>
          </c:cat>
          <c:val>
            <c:numRef>
              <c:f>Arkusz1!$C$2:$C$10</c:f>
              <c:numCache>
                <c:formatCode>0</c:formatCode>
                <c:ptCount val="9"/>
                <c:pt idx="0">
                  <c:v>4.9867021276595747</c:v>
                </c:pt>
                <c:pt idx="1">
                  <c:v>4.3882978723404253</c:v>
                </c:pt>
                <c:pt idx="2">
                  <c:v>2.7925531914893615</c:v>
                </c:pt>
                <c:pt idx="3">
                  <c:v>2.1276595744680851</c:v>
                </c:pt>
                <c:pt idx="4">
                  <c:v>1.7287234042553192</c:v>
                </c:pt>
                <c:pt idx="5">
                  <c:v>1.6622340425531914</c:v>
                </c:pt>
                <c:pt idx="6">
                  <c:v>1.6622340425531914</c:v>
                </c:pt>
                <c:pt idx="7">
                  <c:v>1.4627659574468086</c:v>
                </c:pt>
                <c:pt idx="8">
                  <c:v>0.66489361702127658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39-497B-A0B8-F4DE7A513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40159570706346"/>
          <c:y val="2.5720543441758528E-2"/>
          <c:w val="0.44498112984767968"/>
          <c:h val="0.8343408653313585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 Tak, sama rozpoczęłam tę rozmowę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Rak piersi wojewodztwo</c:v>
                </c:pt>
                <c:pt idx="1">
                  <c:v>Rak piersi total</c:v>
                </c:pt>
                <c:pt idx="2">
                  <c:v>Niedoczynnosc tarczycy województwo</c:v>
                </c:pt>
                <c:pt idx="3">
                  <c:v>Niedoczynnosc tarczycy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Choroby przenoszone droga płciowa województwo</c:v>
                </c:pt>
                <c:pt idx="7">
                  <c:v>Choroby przenoszone droga płciową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Arkusz1!$B$2:$B$11</c:f>
              <c:numCache>
                <c:formatCode>0.0</c:formatCode>
                <c:ptCount val="10"/>
                <c:pt idx="0">
                  <c:v>24.050632911392405</c:v>
                </c:pt>
                <c:pt idx="1">
                  <c:v>20.318352059925093</c:v>
                </c:pt>
                <c:pt idx="2">
                  <c:v>21.835443037974684</c:v>
                </c:pt>
                <c:pt idx="3">
                  <c:v>21.691635455680398</c:v>
                </c:pt>
                <c:pt idx="4">
                  <c:v>21.835443037974684</c:v>
                </c:pt>
                <c:pt idx="5">
                  <c:v>16.073657927590514</c:v>
                </c:pt>
                <c:pt idx="6">
                  <c:v>19.303797468354432</c:v>
                </c:pt>
                <c:pt idx="7">
                  <c:v>13.108614232209737</c:v>
                </c:pt>
                <c:pt idx="8">
                  <c:v>12.025316455696203</c:v>
                </c:pt>
                <c:pt idx="9">
                  <c:v>11.36079900124844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C8-405F-88D5-A8748956E35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Tak, lekarz rozpoczął rozmowę na ten temat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Rak piersi wojewodztwo</c:v>
                </c:pt>
                <c:pt idx="1">
                  <c:v>Rak piersi total</c:v>
                </c:pt>
                <c:pt idx="2">
                  <c:v>Niedoczynnosc tarczycy województwo</c:v>
                </c:pt>
                <c:pt idx="3">
                  <c:v>Niedoczynnosc tarczycy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Choroby przenoszone droga płciowa województwo</c:v>
                </c:pt>
                <c:pt idx="7">
                  <c:v>Choroby przenoszone droga płciową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Arkusz1!$C$2:$C$11</c:f>
              <c:numCache>
                <c:formatCode>0.0</c:formatCode>
                <c:ptCount val="10"/>
                <c:pt idx="0">
                  <c:v>31.329113924050635</c:v>
                </c:pt>
                <c:pt idx="1">
                  <c:v>27.528089887640451</c:v>
                </c:pt>
                <c:pt idx="2">
                  <c:v>21.835443037974684</c:v>
                </c:pt>
                <c:pt idx="3">
                  <c:v>21.192259675405744</c:v>
                </c:pt>
                <c:pt idx="4">
                  <c:v>31.0126582278481</c:v>
                </c:pt>
                <c:pt idx="5">
                  <c:v>29.744069912609238</c:v>
                </c:pt>
                <c:pt idx="6">
                  <c:v>24.367088607594937</c:v>
                </c:pt>
                <c:pt idx="7">
                  <c:v>21.629213483146067</c:v>
                </c:pt>
                <c:pt idx="8">
                  <c:v>23.101265822784811</c:v>
                </c:pt>
                <c:pt idx="9">
                  <c:v>20.724094881398251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C8-405F-88D5-A8748956E35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 Próbowałam podjąć rozmowę, ale lekarz nie  kontynuował jej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Rak piersi wojewodztwo</c:v>
                </c:pt>
                <c:pt idx="1">
                  <c:v>Rak piersi total</c:v>
                </c:pt>
                <c:pt idx="2">
                  <c:v>Niedoczynnosc tarczycy województwo</c:v>
                </c:pt>
                <c:pt idx="3">
                  <c:v>Niedoczynnosc tarczycy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Choroby przenoszone droga płciowa województwo</c:v>
                </c:pt>
                <c:pt idx="7">
                  <c:v>Choroby przenoszone droga płciową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Arkusz1!$D$2:$D$11</c:f>
              <c:numCache>
                <c:formatCode>0.0</c:formatCode>
                <c:ptCount val="10"/>
                <c:pt idx="0">
                  <c:v>4.4303797468354427</c:v>
                </c:pt>
                <c:pt idx="1">
                  <c:v>4.9625468164794011</c:v>
                </c:pt>
                <c:pt idx="2">
                  <c:v>4.4303797468354427</c:v>
                </c:pt>
                <c:pt idx="3">
                  <c:v>5.4619225967540572</c:v>
                </c:pt>
                <c:pt idx="4">
                  <c:v>4.4303797468354427</c:v>
                </c:pt>
                <c:pt idx="5">
                  <c:v>4.6816479400749067</c:v>
                </c:pt>
                <c:pt idx="6">
                  <c:v>3.79746835443038</c:v>
                </c:pt>
                <c:pt idx="7">
                  <c:v>4.4319600499375778</c:v>
                </c:pt>
                <c:pt idx="8">
                  <c:v>3.481012658227848</c:v>
                </c:pt>
                <c:pt idx="9">
                  <c:v>4.2446941323345815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C8-405F-88D5-A8748956E354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Nie, nigdy nie rozmawiałam z ginekologiem na ten temat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Rak piersi wojewodztwo</c:v>
                </c:pt>
                <c:pt idx="1">
                  <c:v>Rak piersi total</c:v>
                </c:pt>
                <c:pt idx="2">
                  <c:v>Niedoczynnosc tarczycy województwo</c:v>
                </c:pt>
                <c:pt idx="3">
                  <c:v>Niedoczynnosc tarczycy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Choroby przenoszone droga płciowa województwo</c:v>
                </c:pt>
                <c:pt idx="7">
                  <c:v>Choroby przenoszone droga płciową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Arkusz1!$E$2:$E$11</c:f>
              <c:numCache>
                <c:formatCode>0.0</c:formatCode>
                <c:ptCount val="10"/>
                <c:pt idx="0">
                  <c:v>40.189873417721522</c:v>
                </c:pt>
                <c:pt idx="1">
                  <c:v>47.19101123595506</c:v>
                </c:pt>
                <c:pt idx="2">
                  <c:v>51.898734177215189</c:v>
                </c:pt>
                <c:pt idx="3">
                  <c:v>51.654182272159801</c:v>
                </c:pt>
                <c:pt idx="4">
                  <c:v>42.721518987341774</c:v>
                </c:pt>
                <c:pt idx="5">
                  <c:v>49.500624219725346</c:v>
                </c:pt>
                <c:pt idx="6">
                  <c:v>52.531645569620252</c:v>
                </c:pt>
                <c:pt idx="7">
                  <c:v>60.830212234706615</c:v>
                </c:pt>
                <c:pt idx="8">
                  <c:v>61.392405063291136</c:v>
                </c:pt>
                <c:pt idx="9">
                  <c:v>63.670411985018724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C8-405F-88D5-A8748956E3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98108088"/>
        <c:axId val="298108480"/>
      </c:barChart>
      <c:catAx>
        <c:axId val="29810808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98108480"/>
        <c:crosses val="autoZero"/>
        <c:auto val="1"/>
        <c:lblAlgn val="ctr"/>
        <c:lblOffset val="100"/>
        <c:noMultiLvlLbl val="0"/>
      </c:catAx>
      <c:valAx>
        <c:axId val="29810848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98108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343217730199786"/>
          <c:w val="1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4015488960162"/>
          <c:y val="0.11557732410757929"/>
          <c:w val="0.44655783572708518"/>
          <c:h val="0.7884953306347604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Wystapienie u kobiety mięsniaka macicy może spowodować problemy z zajsciem w ciążę wojewodztwo</c:v>
                </c:pt>
                <c:pt idx="1">
                  <c:v>Wystapienie u kobiety mięsniaka macicy może spowodować problemy z zajsciem w ciążę total</c:v>
                </c:pt>
                <c:pt idx="2">
                  <c:v>Rozmawiam/rozmawiałam ze swoja matką o kwestiach związanych ze zdrowiem ginekologicznym wojewodztwo</c:v>
                </c:pt>
                <c:pt idx="3">
                  <c:v>Rozmawiam/rozmawiałam ze swoja matką o kwestiach związanych ze zdrowiem ginekologicznym total</c:v>
                </c:pt>
                <c:pt idx="4">
                  <c:v>Mięsniak macicy to nowotwór niezłośliwy wojewodztwo</c:v>
                </c:pt>
                <c:pt idx="5">
                  <c:v>Mięsniak macicy to nowotwór niezłosliwy total</c:v>
                </c:pt>
                <c:pt idx="6">
                  <c:v>Wiem czym jest mięsniak macicy i badam się w tym kierunku wojewodztwo</c:v>
                </c:pt>
                <c:pt idx="7">
                  <c:v>Wiem czym jest mięsniak macicy i badam się w tym kierunku total</c:v>
                </c:pt>
                <c:pt idx="8">
                  <c:v>Mój ginekolog rozmawiał/a ze mną przynajmniej raz o mięsniakach macicy wojewodztwo</c:v>
                </c:pt>
                <c:pt idx="9">
                  <c:v>Mój ginekolog rozmawiał/a ze mną przynajmniej raz o mięsniakach macicy total</c:v>
                </c:pt>
                <c:pt idx="10">
                  <c:v>mam w swoim blizszym otoczeniu lub w dalszym kogoś kto miała/ma mięśniaka macicy wojewodztwo</c:v>
                </c:pt>
                <c:pt idx="11">
                  <c:v>mam w swoim blizszym otoczeniu lub w dalszym kogoś kto miała/ma mięśniaka macicy total</c:v>
                </c:pt>
                <c:pt idx="12">
                  <c:v>Mięsniak macicy to nowotwór złosliwy województwo</c:v>
                </c:pt>
                <c:pt idx="13">
                  <c:v>Mięsniak macicy to nowotwór złosliwy total</c:v>
                </c:pt>
              </c:strCache>
            </c:strRef>
          </c:cat>
          <c:val>
            <c:numRef>
              <c:f>Arkusz1!$B$2:$B$15</c:f>
              <c:numCache>
                <c:formatCode>0.0</c:formatCode>
                <c:ptCount val="14"/>
                <c:pt idx="0">
                  <c:v>87.974683544303801</c:v>
                </c:pt>
                <c:pt idx="1">
                  <c:v>86.204744069912607</c:v>
                </c:pt>
                <c:pt idx="2">
                  <c:v>60.75949367088608</c:v>
                </c:pt>
                <c:pt idx="3">
                  <c:v>54.68164794007491</c:v>
                </c:pt>
                <c:pt idx="4">
                  <c:v>50.316455696202532</c:v>
                </c:pt>
                <c:pt idx="5">
                  <c:v>55.680399500624219</c:v>
                </c:pt>
                <c:pt idx="6">
                  <c:v>49.367088607594937</c:v>
                </c:pt>
                <c:pt idx="7">
                  <c:v>46.660424469413236</c:v>
                </c:pt>
                <c:pt idx="8">
                  <c:v>43.670886075949369</c:v>
                </c:pt>
                <c:pt idx="9">
                  <c:v>40.074906367041201</c:v>
                </c:pt>
                <c:pt idx="10">
                  <c:v>39.556962025316459</c:v>
                </c:pt>
                <c:pt idx="11">
                  <c:v>39.481897627965047</c:v>
                </c:pt>
                <c:pt idx="12">
                  <c:v>39.556962025316459</c:v>
                </c:pt>
                <c:pt idx="13">
                  <c:v>37.078651685393261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1-4ED2-B2A5-D0555A7D623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FAŁSZ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Wystapienie u kobiety mięsniaka macicy może spowodować problemy z zajsciem w ciążę wojewodztwo</c:v>
                </c:pt>
                <c:pt idx="1">
                  <c:v>Wystapienie u kobiety mięsniaka macicy może spowodować problemy z zajsciem w ciążę total</c:v>
                </c:pt>
                <c:pt idx="2">
                  <c:v>Rozmawiam/rozmawiałam ze swoja matką o kwestiach związanych ze zdrowiem ginekologicznym wojewodztwo</c:v>
                </c:pt>
                <c:pt idx="3">
                  <c:v>Rozmawiam/rozmawiałam ze swoja matką o kwestiach związanych ze zdrowiem ginekologicznym total</c:v>
                </c:pt>
                <c:pt idx="4">
                  <c:v>Mięsniak macicy to nowotwór niezłośliwy wojewodztwo</c:v>
                </c:pt>
                <c:pt idx="5">
                  <c:v>Mięsniak macicy to nowotwór niezłosliwy total</c:v>
                </c:pt>
                <c:pt idx="6">
                  <c:v>Wiem czym jest mięsniak macicy i badam się w tym kierunku wojewodztwo</c:v>
                </c:pt>
                <c:pt idx="7">
                  <c:v>Wiem czym jest mięsniak macicy i badam się w tym kierunku total</c:v>
                </c:pt>
                <c:pt idx="8">
                  <c:v>Mój ginekolog rozmawiał/a ze mną przynajmniej raz o mięsniakach macicy wojewodztwo</c:v>
                </c:pt>
                <c:pt idx="9">
                  <c:v>Mój ginekolog rozmawiał/a ze mną przynajmniej raz o mięsniakach macicy total</c:v>
                </c:pt>
                <c:pt idx="10">
                  <c:v>mam w swoim blizszym otoczeniu lub w dalszym kogoś kto miała/ma mięśniaka macicy wojewodztwo</c:v>
                </c:pt>
                <c:pt idx="11">
                  <c:v>mam w swoim blizszym otoczeniu lub w dalszym kogoś kto miała/ma mięśniaka macicy total</c:v>
                </c:pt>
                <c:pt idx="12">
                  <c:v>Mięsniak macicy to nowotwór złosliwy województwo</c:v>
                </c:pt>
                <c:pt idx="13">
                  <c:v>Mięsniak macicy to nowotwór złosliwy total</c:v>
                </c:pt>
              </c:strCache>
            </c:strRef>
          </c:cat>
          <c:val>
            <c:numRef>
              <c:f>Arkusz1!$C$2:$C$15</c:f>
              <c:numCache>
                <c:formatCode>0.0</c:formatCode>
                <c:ptCount val="14"/>
                <c:pt idx="0">
                  <c:v>12.025316455696203</c:v>
                </c:pt>
                <c:pt idx="1">
                  <c:v>13.795255930087391</c:v>
                </c:pt>
                <c:pt idx="2">
                  <c:v>39.240506329113927</c:v>
                </c:pt>
                <c:pt idx="3">
                  <c:v>45.318352059925097</c:v>
                </c:pt>
                <c:pt idx="4">
                  <c:v>49.683544303797468</c:v>
                </c:pt>
                <c:pt idx="5">
                  <c:v>44.319600499375781</c:v>
                </c:pt>
                <c:pt idx="6">
                  <c:v>50.632911392405063</c:v>
                </c:pt>
                <c:pt idx="7">
                  <c:v>53.339575530586771</c:v>
                </c:pt>
                <c:pt idx="8">
                  <c:v>56.329113924050631</c:v>
                </c:pt>
                <c:pt idx="9">
                  <c:v>59.925093632958806</c:v>
                </c:pt>
                <c:pt idx="10">
                  <c:v>60.443037974683541</c:v>
                </c:pt>
                <c:pt idx="11">
                  <c:v>60.518102372034953</c:v>
                </c:pt>
                <c:pt idx="12">
                  <c:v>60.443037974683541</c:v>
                </c:pt>
                <c:pt idx="13">
                  <c:v>62.921348314606739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B1-4ED2-B2A5-D0555A7D62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98568832"/>
        <c:axId val="298569224"/>
      </c:barChart>
      <c:catAx>
        <c:axId val="29856883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98569224"/>
        <c:crosses val="autoZero"/>
        <c:auto val="1"/>
        <c:lblAlgn val="ctr"/>
        <c:lblOffset val="100"/>
        <c:noMultiLvlLbl val="0"/>
      </c:catAx>
      <c:valAx>
        <c:axId val="29856922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9856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933387886614098"/>
          <c:y val="0.88831754740225399"/>
          <c:w val="0.51751260877289762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059286707"/>
          <c:y val="0"/>
          <c:w val="0.45778837544228718"/>
          <c:h val="0.8076725547000935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Województwo wielkopolskie [N=301]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Krwawienie, krwotoki</c:v>
                </c:pt>
                <c:pt idx="1">
                  <c:v>Ból</c:v>
                </c:pt>
                <c:pt idx="2">
                  <c:v>Nie wiem / trudno powiedzieć</c:v>
                </c:pt>
                <c:pt idx="3">
                  <c:v>Ból w podbrzuszu</c:v>
                </c:pt>
                <c:pt idx="4">
                  <c:v>Zaburzenia miesiączkowania (brak miesiączki, niegularne miesiączki)</c:v>
                </c:pt>
                <c:pt idx="5">
                  <c:v>Obfite miesiączki, krwawienia</c:v>
                </c:pt>
                <c:pt idx="6">
                  <c:v>Upławy, plamienia</c:v>
                </c:pt>
                <c:pt idx="7">
                  <c:v>Ból brzucha</c:v>
                </c:pt>
              </c:strCache>
            </c:strRef>
          </c:cat>
          <c:val>
            <c:numRef>
              <c:f>Arkusz1!$B$2:$B$9</c:f>
              <c:numCache>
                <c:formatCode>0</c:formatCode>
                <c:ptCount val="8"/>
                <c:pt idx="0">
                  <c:v>18.604651162790699</c:v>
                </c:pt>
                <c:pt idx="1">
                  <c:v>17.607973421926911</c:v>
                </c:pt>
                <c:pt idx="2">
                  <c:v>16.279069767441861</c:v>
                </c:pt>
                <c:pt idx="3">
                  <c:v>18.93687707641196</c:v>
                </c:pt>
                <c:pt idx="4">
                  <c:v>16.611295681063122</c:v>
                </c:pt>
                <c:pt idx="5">
                  <c:v>16.611295681063122</c:v>
                </c:pt>
                <c:pt idx="6">
                  <c:v>11.295681063122924</c:v>
                </c:pt>
                <c:pt idx="7">
                  <c:v>10.963455149501661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8D-4F78-B5BA-65985E435C01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Total [N=3008]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88D-4F78-B5BA-65985E435C0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8D-4F78-B5BA-65985E435C0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88D-4F78-B5BA-65985E435C0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88D-4F78-B5BA-65985E435C0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88D-4F78-B5BA-65985E435C0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88D-4F78-B5BA-65985E435C0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Krwawienie, krwotoki</c:v>
                </c:pt>
                <c:pt idx="1">
                  <c:v>Ból</c:v>
                </c:pt>
                <c:pt idx="2">
                  <c:v>Nie wiem / trudno powiedzieć</c:v>
                </c:pt>
                <c:pt idx="3">
                  <c:v>Ból w podbrzuszu</c:v>
                </c:pt>
                <c:pt idx="4">
                  <c:v>Zaburzenia miesiączkowania (brak miesiączki, niegularne miesiączki)</c:v>
                </c:pt>
                <c:pt idx="5">
                  <c:v>Obfite miesiączki, krwawienia</c:v>
                </c:pt>
                <c:pt idx="6">
                  <c:v>Upławy, plamienia</c:v>
                </c:pt>
                <c:pt idx="7">
                  <c:v>Ból brzucha</c:v>
                </c:pt>
              </c:strCache>
            </c:strRef>
          </c:cat>
          <c:val>
            <c:numRef>
              <c:f>Arkusz1!$C$2:$C$9</c:f>
              <c:numCache>
                <c:formatCode>0</c:formatCode>
                <c:ptCount val="8"/>
                <c:pt idx="0">
                  <c:v>19.780585106382979</c:v>
                </c:pt>
                <c:pt idx="1">
                  <c:v>19.647606382978722</c:v>
                </c:pt>
                <c:pt idx="2">
                  <c:v>17.952127659574469</c:v>
                </c:pt>
                <c:pt idx="3">
                  <c:v>17.88563829787234</c:v>
                </c:pt>
                <c:pt idx="4">
                  <c:v>15.525265957446809</c:v>
                </c:pt>
                <c:pt idx="5">
                  <c:v>14.32845744680851</c:v>
                </c:pt>
                <c:pt idx="6">
                  <c:v>10.771276595744681</c:v>
                </c:pt>
                <c:pt idx="7">
                  <c:v>9.6742021276595747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8D-4F78-B5BA-65985E435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733287015593646E-2"/>
          <c:y val="0.89040727756422544"/>
          <c:w val="0.8734402501157944"/>
          <c:h val="5.5191351692574775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059286707"/>
          <c:y val="0"/>
          <c:w val="0.45778837544228718"/>
          <c:h val="0.9013840715863027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Województwo wielkopolskie [N=301]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Ból w okolicach intymnych, ból macicy</c:v>
                </c:pt>
                <c:pt idx="1">
                  <c:v>Bolesne miesiączki</c:v>
                </c:pt>
                <c:pt idx="2">
                  <c:v>Guzy, narośla, powiększona objętość brzucha</c:v>
                </c:pt>
                <c:pt idx="3">
                  <c:v>Ból podczas stosunku</c:v>
                </c:pt>
                <c:pt idx="4">
                  <c:v>Opuchnięcie, dyskomfort, zmiana koloru i zapachu wydzielin</c:v>
                </c:pt>
                <c:pt idx="5">
                  <c:v>Mięśnaki macicy nie dają żadnych objawów</c:v>
                </c:pt>
                <c:pt idx="6">
                  <c:v>Inne</c:v>
                </c:pt>
                <c:pt idx="7">
                  <c:v>Problemy z zajściem w ciążę</c:v>
                </c:pt>
                <c:pt idx="8">
                  <c:v>Złe samopoczucie</c:v>
                </c:pt>
              </c:strCache>
            </c:strRef>
          </c:cat>
          <c:val>
            <c:numRef>
              <c:f>Arkusz1!$B$2:$B$10</c:f>
              <c:numCache>
                <c:formatCode>0</c:formatCode>
                <c:ptCount val="9"/>
                <c:pt idx="0">
                  <c:v>5.6478405315614619</c:v>
                </c:pt>
                <c:pt idx="1">
                  <c:v>3.6544850498338866</c:v>
                </c:pt>
                <c:pt idx="2">
                  <c:v>3.322259136212625</c:v>
                </c:pt>
                <c:pt idx="3">
                  <c:v>1.9933554817275747</c:v>
                </c:pt>
                <c:pt idx="4">
                  <c:v>1.6611295681063125</c:v>
                </c:pt>
                <c:pt idx="5">
                  <c:v>1.3289036544850499</c:v>
                </c:pt>
                <c:pt idx="6">
                  <c:v>1.6611295681063125</c:v>
                </c:pt>
                <c:pt idx="7">
                  <c:v>1.3289036544850499</c:v>
                </c:pt>
                <c:pt idx="8">
                  <c:v>0.66445182724252494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9-497B-A0B8-F4DE7A51334F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Total [N=3008]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Ból w okolicach intymnych, ból macicy</c:v>
                </c:pt>
                <c:pt idx="1">
                  <c:v>Bolesne miesiączki</c:v>
                </c:pt>
                <c:pt idx="2">
                  <c:v>Guzy, narośla, powiększona objętość brzucha</c:v>
                </c:pt>
                <c:pt idx="3">
                  <c:v>Ból podczas stosunku</c:v>
                </c:pt>
                <c:pt idx="4">
                  <c:v>Opuchnięcie, dyskomfort, zmiana koloru i zapachu wydzielin</c:v>
                </c:pt>
                <c:pt idx="5">
                  <c:v>Mięśnaki macicy nie dają żadnych objawów</c:v>
                </c:pt>
                <c:pt idx="6">
                  <c:v>Inne</c:v>
                </c:pt>
                <c:pt idx="7">
                  <c:v>Problemy z zajściem w ciążę</c:v>
                </c:pt>
                <c:pt idx="8">
                  <c:v>Złe samopoczucie</c:v>
                </c:pt>
              </c:strCache>
            </c:strRef>
          </c:cat>
          <c:val>
            <c:numRef>
              <c:f>Arkusz1!$C$2:$C$10</c:f>
              <c:numCache>
                <c:formatCode>0</c:formatCode>
                <c:ptCount val="9"/>
                <c:pt idx="0">
                  <c:v>4.9867021276595747</c:v>
                </c:pt>
                <c:pt idx="1">
                  <c:v>4.3882978723404253</c:v>
                </c:pt>
                <c:pt idx="2">
                  <c:v>2.7925531914893615</c:v>
                </c:pt>
                <c:pt idx="3">
                  <c:v>2.1276595744680851</c:v>
                </c:pt>
                <c:pt idx="4">
                  <c:v>1.7287234042553192</c:v>
                </c:pt>
                <c:pt idx="5">
                  <c:v>1.6622340425531914</c:v>
                </c:pt>
                <c:pt idx="6">
                  <c:v>1.6622340425531914</c:v>
                </c:pt>
                <c:pt idx="7">
                  <c:v>1.4627659574468086</c:v>
                </c:pt>
                <c:pt idx="8">
                  <c:v>0.66489361702127658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39-497B-A0B8-F4DE7A513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40159570706346"/>
          <c:y val="2.5720543441758528E-2"/>
          <c:w val="0.44498112984767968"/>
          <c:h val="0.8343408653313585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 Tak, sama rozpoczęłam tę rozmowę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Rak piersi wojewodztwo</c:v>
                </c:pt>
                <c:pt idx="1">
                  <c:v>Rak piersi total</c:v>
                </c:pt>
                <c:pt idx="2">
                  <c:v>Niedoczynnosc tarczycy województwo</c:v>
                </c:pt>
                <c:pt idx="3">
                  <c:v>Niedoczynnosc tarczycy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Choroby przenoszone droga płciowa województwo</c:v>
                </c:pt>
                <c:pt idx="7">
                  <c:v>Choroby przenoszone droga płciową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Arkusz1!$B$2:$B$11</c:f>
              <c:numCache>
                <c:formatCode>0.0</c:formatCode>
                <c:ptCount val="10"/>
                <c:pt idx="0">
                  <c:v>27.205882352941181</c:v>
                </c:pt>
                <c:pt idx="1">
                  <c:v>20.318352059925093</c:v>
                </c:pt>
                <c:pt idx="2">
                  <c:v>24.264705882352942</c:v>
                </c:pt>
                <c:pt idx="3">
                  <c:v>21.691635455680398</c:v>
                </c:pt>
                <c:pt idx="4">
                  <c:v>16.911764705882351</c:v>
                </c:pt>
                <c:pt idx="5">
                  <c:v>16.073657927590514</c:v>
                </c:pt>
                <c:pt idx="6">
                  <c:v>14.705882352941178</c:v>
                </c:pt>
                <c:pt idx="7">
                  <c:v>13.108614232209737</c:v>
                </c:pt>
                <c:pt idx="8">
                  <c:v>10.294117647058824</c:v>
                </c:pt>
                <c:pt idx="9">
                  <c:v>11.36079900124844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C8-405F-88D5-A8748956E35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Tak, lekarz rozpoczął rozmowę na ten temat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Rak piersi wojewodztwo</c:v>
                </c:pt>
                <c:pt idx="1">
                  <c:v>Rak piersi total</c:v>
                </c:pt>
                <c:pt idx="2">
                  <c:v>Niedoczynnosc tarczycy województwo</c:v>
                </c:pt>
                <c:pt idx="3">
                  <c:v>Niedoczynnosc tarczycy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Choroby przenoszone droga płciowa województwo</c:v>
                </c:pt>
                <c:pt idx="7">
                  <c:v>Choroby przenoszone droga płciową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Arkusz1!$C$2:$C$11</c:f>
              <c:numCache>
                <c:formatCode>0.0</c:formatCode>
                <c:ptCount val="10"/>
                <c:pt idx="0">
                  <c:v>21.323529411764707</c:v>
                </c:pt>
                <c:pt idx="1">
                  <c:v>27.528089887640451</c:v>
                </c:pt>
                <c:pt idx="2">
                  <c:v>16.176470588235293</c:v>
                </c:pt>
                <c:pt idx="3">
                  <c:v>21.192259675405744</c:v>
                </c:pt>
                <c:pt idx="4">
                  <c:v>33.088235294117645</c:v>
                </c:pt>
                <c:pt idx="5">
                  <c:v>29.744069912609238</c:v>
                </c:pt>
                <c:pt idx="6">
                  <c:v>19.852941176470587</c:v>
                </c:pt>
                <c:pt idx="7">
                  <c:v>21.629213483146067</c:v>
                </c:pt>
                <c:pt idx="8">
                  <c:v>20.588235294117649</c:v>
                </c:pt>
                <c:pt idx="9">
                  <c:v>20.724094881398251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C8-405F-88D5-A8748956E35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 Próbowałam podjąć rozmowę, ale lekarz nie  kontynuował jej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Rak piersi wojewodztwo</c:v>
                </c:pt>
                <c:pt idx="1">
                  <c:v>Rak piersi total</c:v>
                </c:pt>
                <c:pt idx="2">
                  <c:v>Niedoczynnosc tarczycy województwo</c:v>
                </c:pt>
                <c:pt idx="3">
                  <c:v>Niedoczynnosc tarczycy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Choroby przenoszone droga płciowa województwo</c:v>
                </c:pt>
                <c:pt idx="7">
                  <c:v>Choroby przenoszone droga płciową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Arkusz1!$D$2:$D$11</c:f>
              <c:numCache>
                <c:formatCode>0.0</c:formatCode>
                <c:ptCount val="10"/>
                <c:pt idx="0">
                  <c:v>2.2058823529411766</c:v>
                </c:pt>
                <c:pt idx="1">
                  <c:v>4.9625468164794011</c:v>
                </c:pt>
                <c:pt idx="2">
                  <c:v>0</c:v>
                </c:pt>
                <c:pt idx="3">
                  <c:v>5.4619225967540572</c:v>
                </c:pt>
                <c:pt idx="4">
                  <c:v>0.73529411764705888</c:v>
                </c:pt>
                <c:pt idx="5">
                  <c:v>4.6816479400749067</c:v>
                </c:pt>
                <c:pt idx="6">
                  <c:v>1.4705882352941178</c:v>
                </c:pt>
                <c:pt idx="7">
                  <c:v>4.4319600499375778</c:v>
                </c:pt>
                <c:pt idx="8">
                  <c:v>1.4705882352941178</c:v>
                </c:pt>
                <c:pt idx="9">
                  <c:v>4.2446941323345815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C8-405F-88D5-A8748956E354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Nie, nigdy nie rozmawiałam z ginekologiem na ten temat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Rak piersi wojewodztwo</c:v>
                </c:pt>
                <c:pt idx="1">
                  <c:v>Rak piersi total</c:v>
                </c:pt>
                <c:pt idx="2">
                  <c:v>Niedoczynnosc tarczycy województwo</c:v>
                </c:pt>
                <c:pt idx="3">
                  <c:v>Niedoczynnosc tarczycy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Choroby przenoszone droga płciowa województwo</c:v>
                </c:pt>
                <c:pt idx="7">
                  <c:v>Choroby przenoszone droga płciową total</c:v>
                </c:pt>
                <c:pt idx="8">
                  <c:v>Miesniak macicy województwo</c:v>
                </c:pt>
                <c:pt idx="9">
                  <c:v>Miesniak macicy total</c:v>
                </c:pt>
              </c:strCache>
            </c:strRef>
          </c:cat>
          <c:val>
            <c:numRef>
              <c:f>Arkusz1!$E$2:$E$11</c:f>
              <c:numCache>
                <c:formatCode>0.0</c:formatCode>
                <c:ptCount val="10"/>
                <c:pt idx="0">
                  <c:v>49.264705882352942</c:v>
                </c:pt>
                <c:pt idx="1">
                  <c:v>47.19101123595506</c:v>
                </c:pt>
                <c:pt idx="2">
                  <c:v>59.558823529411761</c:v>
                </c:pt>
                <c:pt idx="3">
                  <c:v>51.654182272159801</c:v>
                </c:pt>
                <c:pt idx="4">
                  <c:v>49.264705882352942</c:v>
                </c:pt>
                <c:pt idx="5">
                  <c:v>49.500624219725346</c:v>
                </c:pt>
                <c:pt idx="6">
                  <c:v>63.970588235294116</c:v>
                </c:pt>
                <c:pt idx="7">
                  <c:v>60.830212234706615</c:v>
                </c:pt>
                <c:pt idx="8">
                  <c:v>67.647058823529406</c:v>
                </c:pt>
                <c:pt idx="9">
                  <c:v>63.670411985018724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C8-405F-88D5-A8748956E3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94530488"/>
        <c:axId val="294530096"/>
      </c:barChart>
      <c:catAx>
        <c:axId val="29453048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94530096"/>
        <c:crosses val="autoZero"/>
        <c:auto val="1"/>
        <c:lblAlgn val="ctr"/>
        <c:lblOffset val="100"/>
        <c:noMultiLvlLbl val="0"/>
      </c:catAx>
      <c:valAx>
        <c:axId val="2945300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94530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343217730199786"/>
          <c:w val="1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4015488960162"/>
          <c:y val="0.11557732410757929"/>
          <c:w val="0.44655783572708518"/>
          <c:h val="0.7884953306347604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Wystapienie u kobiety mięsniaka macicy może spowodować problemy z zajsciem w ciążę wojewodztwo</c:v>
                </c:pt>
                <c:pt idx="1">
                  <c:v>Wystapienie u kobiety mięsniaka macicy może spowodować problemy z zajsciem w ciążę total</c:v>
                </c:pt>
                <c:pt idx="2">
                  <c:v>Rozmawiam/rozmawiałam ze swoja matką o kwestiach związanych ze zdrowiem ginekologicznym wojewodztwo</c:v>
                </c:pt>
                <c:pt idx="3">
                  <c:v>Rozmawiam/rozmawiałam ze swoja matką o kwestiach związanych ze zdrowiem ginekologicznym total</c:v>
                </c:pt>
                <c:pt idx="4">
                  <c:v>Mięsniak macicy to nowotwór niezłośliwy wojewodztwo</c:v>
                </c:pt>
                <c:pt idx="5">
                  <c:v>Mięsniak macicy to nowotwór niezłosliwy total</c:v>
                </c:pt>
                <c:pt idx="6">
                  <c:v>Wiem czym jest mięsniak macicy i badam się w tym kierunku wojewodztwo</c:v>
                </c:pt>
                <c:pt idx="7">
                  <c:v>Wiem czym jest mięsniak macicy i badam się w tym kierunku total</c:v>
                </c:pt>
                <c:pt idx="8">
                  <c:v>Mięsniak macicy to nowotwór złosliwy województwo</c:v>
                </c:pt>
                <c:pt idx="9">
                  <c:v>Mięsniak macicy to nowotwór złosliwy total</c:v>
                </c:pt>
                <c:pt idx="10">
                  <c:v>mam w swoim blizszym otoczeniu lub w dalszym kogoś kto miała/ma mięśniaka macicy wojewodztwo</c:v>
                </c:pt>
                <c:pt idx="11">
                  <c:v>mam w swoim blizszym otoczeniu lub w dalszym kogoś kto miała/ma mięśniaka macicy total</c:v>
                </c:pt>
                <c:pt idx="12">
                  <c:v>Mój ginekolog rozmawiał/a ze mną przynajmniej raz o mięsniakach macicy wojewodztwo</c:v>
                </c:pt>
                <c:pt idx="13">
                  <c:v>Mój ginekolog rozmawiał/a ze mną przynajmniej raz o mięsniakach macicy total</c:v>
                </c:pt>
              </c:strCache>
            </c:strRef>
          </c:cat>
          <c:val>
            <c:numRef>
              <c:f>Arkusz1!$B$2:$B$15</c:f>
              <c:numCache>
                <c:formatCode>0.0</c:formatCode>
                <c:ptCount val="14"/>
                <c:pt idx="0">
                  <c:v>83.82352941176471</c:v>
                </c:pt>
                <c:pt idx="1">
                  <c:v>86.204744069912607</c:v>
                </c:pt>
                <c:pt idx="2">
                  <c:v>53.67647058823529</c:v>
                </c:pt>
                <c:pt idx="3">
                  <c:v>54.68164794007491</c:v>
                </c:pt>
                <c:pt idx="4">
                  <c:v>49.264705882352942</c:v>
                </c:pt>
                <c:pt idx="5">
                  <c:v>55.680399500624219</c:v>
                </c:pt>
                <c:pt idx="6">
                  <c:v>41.911764705882355</c:v>
                </c:pt>
                <c:pt idx="7">
                  <c:v>46.660424469413236</c:v>
                </c:pt>
                <c:pt idx="8">
                  <c:v>36.764705882352899</c:v>
                </c:pt>
                <c:pt idx="9">
                  <c:v>37.078651685393261</c:v>
                </c:pt>
                <c:pt idx="10">
                  <c:v>35.294117647058826</c:v>
                </c:pt>
                <c:pt idx="11">
                  <c:v>39.481897627965047</c:v>
                </c:pt>
                <c:pt idx="12">
                  <c:v>33.088235294117645</c:v>
                </c:pt>
                <c:pt idx="13">
                  <c:v>40.074906367041201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1-4ED2-B2A5-D0555A7D623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FAŁSZ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Wystapienie u kobiety mięsniaka macicy może spowodować problemy z zajsciem w ciążę wojewodztwo</c:v>
                </c:pt>
                <c:pt idx="1">
                  <c:v>Wystapienie u kobiety mięsniaka macicy może spowodować problemy z zajsciem w ciążę total</c:v>
                </c:pt>
                <c:pt idx="2">
                  <c:v>Rozmawiam/rozmawiałam ze swoja matką o kwestiach związanych ze zdrowiem ginekologicznym wojewodztwo</c:v>
                </c:pt>
                <c:pt idx="3">
                  <c:v>Rozmawiam/rozmawiałam ze swoja matką o kwestiach związanych ze zdrowiem ginekologicznym total</c:v>
                </c:pt>
                <c:pt idx="4">
                  <c:v>Mięsniak macicy to nowotwór niezłośliwy wojewodztwo</c:v>
                </c:pt>
                <c:pt idx="5">
                  <c:v>Mięsniak macicy to nowotwór niezłosliwy total</c:v>
                </c:pt>
                <c:pt idx="6">
                  <c:v>Wiem czym jest mięsniak macicy i badam się w tym kierunku wojewodztwo</c:v>
                </c:pt>
                <c:pt idx="7">
                  <c:v>Wiem czym jest mięsniak macicy i badam się w tym kierunku total</c:v>
                </c:pt>
                <c:pt idx="8">
                  <c:v>Mięsniak macicy to nowotwór złosliwy województwo</c:v>
                </c:pt>
                <c:pt idx="9">
                  <c:v>Mięsniak macicy to nowotwór złosliwy total</c:v>
                </c:pt>
                <c:pt idx="10">
                  <c:v>mam w swoim blizszym otoczeniu lub w dalszym kogoś kto miała/ma mięśniaka macicy wojewodztwo</c:v>
                </c:pt>
                <c:pt idx="11">
                  <c:v>mam w swoim blizszym otoczeniu lub w dalszym kogoś kto miała/ma mięśniaka macicy total</c:v>
                </c:pt>
                <c:pt idx="12">
                  <c:v>Mój ginekolog rozmawiał/a ze mną przynajmniej raz o mięsniakach macicy wojewodztwo</c:v>
                </c:pt>
                <c:pt idx="13">
                  <c:v>Mój ginekolog rozmawiał/a ze mną przynajmniej raz o mięsniakach macicy total</c:v>
                </c:pt>
              </c:strCache>
            </c:strRef>
          </c:cat>
          <c:val>
            <c:numRef>
              <c:f>Arkusz1!$C$2:$C$15</c:f>
              <c:numCache>
                <c:formatCode>0.0</c:formatCode>
                <c:ptCount val="14"/>
                <c:pt idx="0">
                  <c:v>16.176470588235293</c:v>
                </c:pt>
                <c:pt idx="1">
                  <c:v>13.795255930087391</c:v>
                </c:pt>
                <c:pt idx="2">
                  <c:v>46.323529411764703</c:v>
                </c:pt>
                <c:pt idx="3">
                  <c:v>45.318352059925097</c:v>
                </c:pt>
                <c:pt idx="4">
                  <c:v>50.735294117647058</c:v>
                </c:pt>
                <c:pt idx="5">
                  <c:v>44.319600499375781</c:v>
                </c:pt>
                <c:pt idx="6">
                  <c:v>58.088235294117638</c:v>
                </c:pt>
                <c:pt idx="7">
                  <c:v>53.339575530586771</c:v>
                </c:pt>
                <c:pt idx="8">
                  <c:v>63.235294117647058</c:v>
                </c:pt>
                <c:pt idx="9">
                  <c:v>62.921348314606739</c:v>
                </c:pt>
                <c:pt idx="10">
                  <c:v>64.705882352941174</c:v>
                </c:pt>
                <c:pt idx="11">
                  <c:v>60.518102372034953</c:v>
                </c:pt>
                <c:pt idx="12">
                  <c:v>66.911764705882348</c:v>
                </c:pt>
                <c:pt idx="13">
                  <c:v>59.925093632958806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B1-4ED2-B2A5-D0555A7D62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98102208"/>
        <c:axId val="298102600"/>
      </c:barChart>
      <c:catAx>
        <c:axId val="29810220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98102600"/>
        <c:crosses val="autoZero"/>
        <c:auto val="1"/>
        <c:lblAlgn val="ctr"/>
        <c:lblOffset val="100"/>
        <c:noMultiLvlLbl val="0"/>
      </c:catAx>
      <c:valAx>
        <c:axId val="29810260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9810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933387886614098"/>
          <c:y val="0.88831754740225399"/>
          <c:w val="0.51751260877289762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059286707"/>
          <c:y val="0"/>
          <c:w val="0.45778837544228718"/>
          <c:h val="0.8076725547000935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Województwo zachodniopomorskie [N=127]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Krwawienie, krwotoki</c:v>
                </c:pt>
                <c:pt idx="1">
                  <c:v>Ból</c:v>
                </c:pt>
                <c:pt idx="2">
                  <c:v>Nie wiem / trudno powiedzieć</c:v>
                </c:pt>
                <c:pt idx="3">
                  <c:v>Ból w podbrzuszu</c:v>
                </c:pt>
                <c:pt idx="4">
                  <c:v>Zaburzenia miesiączkowania (brak miesiączki, niegularne miesiączki)</c:v>
                </c:pt>
                <c:pt idx="5">
                  <c:v>Obfite miesiączki, krwawienia</c:v>
                </c:pt>
                <c:pt idx="6">
                  <c:v>Upławy, plamienia</c:v>
                </c:pt>
                <c:pt idx="7">
                  <c:v>Ból brzucha</c:v>
                </c:pt>
              </c:strCache>
            </c:strRef>
          </c:cat>
          <c:val>
            <c:numRef>
              <c:f>Arkusz1!$B$2:$B$9</c:f>
              <c:numCache>
                <c:formatCode>0</c:formatCode>
                <c:ptCount val="8"/>
                <c:pt idx="0">
                  <c:v>21.259842519685041</c:v>
                </c:pt>
                <c:pt idx="1">
                  <c:v>18.897637795275589</c:v>
                </c:pt>
                <c:pt idx="2">
                  <c:v>18.897637795275589</c:v>
                </c:pt>
                <c:pt idx="3">
                  <c:v>18.110236220472441</c:v>
                </c:pt>
                <c:pt idx="4">
                  <c:v>11.811023622047244</c:v>
                </c:pt>
                <c:pt idx="5">
                  <c:v>11.023622047244094</c:v>
                </c:pt>
                <c:pt idx="6">
                  <c:v>14.960629921259844</c:v>
                </c:pt>
                <c:pt idx="7">
                  <c:v>9.4488188976377945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8D-4F78-B5BA-65985E435C01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Total [N=3008]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88D-4F78-B5BA-65985E435C0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8D-4F78-B5BA-65985E435C0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88D-4F78-B5BA-65985E435C0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88D-4F78-B5BA-65985E435C0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88D-4F78-B5BA-65985E435C0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88D-4F78-B5BA-65985E435C0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Krwawienie, krwotoki</c:v>
                </c:pt>
                <c:pt idx="1">
                  <c:v>Ból</c:v>
                </c:pt>
                <c:pt idx="2">
                  <c:v>Nie wiem / trudno powiedzieć</c:v>
                </c:pt>
                <c:pt idx="3">
                  <c:v>Ból w podbrzuszu</c:v>
                </c:pt>
                <c:pt idx="4">
                  <c:v>Zaburzenia miesiączkowania (brak miesiączki, niegularne miesiączki)</c:v>
                </c:pt>
                <c:pt idx="5">
                  <c:v>Obfite miesiączki, krwawienia</c:v>
                </c:pt>
                <c:pt idx="6">
                  <c:v>Upławy, plamienia</c:v>
                </c:pt>
                <c:pt idx="7">
                  <c:v>Ból brzucha</c:v>
                </c:pt>
              </c:strCache>
            </c:strRef>
          </c:cat>
          <c:val>
            <c:numRef>
              <c:f>Arkusz1!$C$2:$C$9</c:f>
              <c:numCache>
                <c:formatCode>0</c:formatCode>
                <c:ptCount val="8"/>
                <c:pt idx="0">
                  <c:v>19.780585106382979</c:v>
                </c:pt>
                <c:pt idx="1">
                  <c:v>19.647606382978722</c:v>
                </c:pt>
                <c:pt idx="2">
                  <c:v>17.952127659574469</c:v>
                </c:pt>
                <c:pt idx="3">
                  <c:v>17.88563829787234</c:v>
                </c:pt>
                <c:pt idx="4">
                  <c:v>15.525265957446809</c:v>
                </c:pt>
                <c:pt idx="5">
                  <c:v>14.32845744680851</c:v>
                </c:pt>
                <c:pt idx="6">
                  <c:v>10.771276595744681</c:v>
                </c:pt>
                <c:pt idx="7">
                  <c:v>9.6742021276595747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8D-4F78-B5BA-65985E435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733287015593646E-2"/>
          <c:y val="0.89040727756422544"/>
          <c:w val="0.9"/>
          <c:h val="5.5191351692574775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059286707"/>
          <c:y val="0"/>
          <c:w val="0.45778837544228718"/>
          <c:h val="0.9013840715863027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Województwo zachodniopomorskie [N=127]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Ból w okolicach intymnych, ból macicy</c:v>
                </c:pt>
                <c:pt idx="1">
                  <c:v>Bolesne miesiączki</c:v>
                </c:pt>
                <c:pt idx="2">
                  <c:v>Guzy, narośla, powiększona objętość brzucha</c:v>
                </c:pt>
                <c:pt idx="3">
                  <c:v>Ból podczas stosunku</c:v>
                </c:pt>
                <c:pt idx="4">
                  <c:v>Opuchnięcie, dyskomfort, zmiana koloru i zapachu wydzielin</c:v>
                </c:pt>
                <c:pt idx="5">
                  <c:v>Mięśnaki macicy nie dają żadnych objawów</c:v>
                </c:pt>
                <c:pt idx="6">
                  <c:v>Inne</c:v>
                </c:pt>
                <c:pt idx="7">
                  <c:v>Problemy z zajściem w ciążę</c:v>
                </c:pt>
                <c:pt idx="8">
                  <c:v>Złe samopoczucie</c:v>
                </c:pt>
              </c:strCache>
            </c:strRef>
          </c:cat>
          <c:val>
            <c:numRef>
              <c:f>Arkusz1!$B$2:$B$10</c:f>
              <c:numCache>
                <c:formatCode>0</c:formatCode>
                <c:ptCount val="9"/>
                <c:pt idx="0">
                  <c:v>4.7244094488188972</c:v>
                </c:pt>
                <c:pt idx="1">
                  <c:v>3.1496062992125982</c:v>
                </c:pt>
                <c:pt idx="2">
                  <c:v>1.5748031496062991</c:v>
                </c:pt>
                <c:pt idx="3">
                  <c:v>1.5748031496062991</c:v>
                </c:pt>
                <c:pt idx="4">
                  <c:v>3.1496062992125982</c:v>
                </c:pt>
                <c:pt idx="5">
                  <c:v>1.5748031496062991</c:v>
                </c:pt>
                <c:pt idx="6">
                  <c:v>0.78740157480314954</c:v>
                </c:pt>
                <c:pt idx="7">
                  <c:v>0.78740157480314954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9-497B-A0B8-F4DE7A51334F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Total [N=3008]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Ból w okolicach intymnych, ból macicy</c:v>
                </c:pt>
                <c:pt idx="1">
                  <c:v>Bolesne miesiączki</c:v>
                </c:pt>
                <c:pt idx="2">
                  <c:v>Guzy, narośla, powiększona objętość brzucha</c:v>
                </c:pt>
                <c:pt idx="3">
                  <c:v>Ból podczas stosunku</c:v>
                </c:pt>
                <c:pt idx="4">
                  <c:v>Opuchnięcie, dyskomfort, zmiana koloru i zapachu wydzielin</c:v>
                </c:pt>
                <c:pt idx="5">
                  <c:v>Mięśnaki macicy nie dają żadnych objawów</c:v>
                </c:pt>
                <c:pt idx="6">
                  <c:v>Inne</c:v>
                </c:pt>
                <c:pt idx="7">
                  <c:v>Problemy z zajściem w ciążę</c:v>
                </c:pt>
                <c:pt idx="8">
                  <c:v>Złe samopoczucie</c:v>
                </c:pt>
              </c:strCache>
            </c:strRef>
          </c:cat>
          <c:val>
            <c:numRef>
              <c:f>Arkusz1!$C$2:$C$10</c:f>
              <c:numCache>
                <c:formatCode>0</c:formatCode>
                <c:ptCount val="9"/>
                <c:pt idx="0">
                  <c:v>4.9867021276595747</c:v>
                </c:pt>
                <c:pt idx="1">
                  <c:v>4.3882978723404253</c:v>
                </c:pt>
                <c:pt idx="2">
                  <c:v>2.7925531914893615</c:v>
                </c:pt>
                <c:pt idx="3">
                  <c:v>2.1276595744680851</c:v>
                </c:pt>
                <c:pt idx="4">
                  <c:v>1.7287234042553192</c:v>
                </c:pt>
                <c:pt idx="5">
                  <c:v>1.6622340425531914</c:v>
                </c:pt>
                <c:pt idx="6">
                  <c:v>1.6622340425531914</c:v>
                </c:pt>
                <c:pt idx="7">
                  <c:v>1.4627659574468086</c:v>
                </c:pt>
                <c:pt idx="8">
                  <c:v>0.66489361702127658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39-497B-A0B8-F4DE7A513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003110795076658"/>
          <c:y val="7.1823054112141901E-6"/>
          <c:w val="0.53331896135265699"/>
          <c:h val="0.9999928248713105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559-43AC-9BFF-E123B594607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559-43AC-9BFF-E123B59460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Arkusz1!$A$2:$A$4</c:f>
              <c:strCache>
                <c:ptCount val="3"/>
                <c:pt idx="0">
                  <c:v>wieś</c:v>
                </c:pt>
                <c:pt idx="1">
                  <c:v>miasto poniżej 200 tys. mieszkańców</c:v>
                </c:pt>
                <c:pt idx="2">
                  <c:v>miasto powyżej 200 tys. mieszkańców</c:v>
                </c:pt>
              </c:strCache>
            </c:strRef>
          </c:cat>
          <c:val>
            <c:numRef>
              <c:f>Arkusz1!$B$2:$B$4</c:f>
              <c:numCache>
                <c:formatCode>###0.0</c:formatCode>
                <c:ptCount val="3"/>
                <c:pt idx="0">
                  <c:v>23.8</c:v>
                </c:pt>
                <c:pt idx="1">
                  <c:v>43.1</c:v>
                </c:pt>
                <c:pt idx="2">
                  <c:v>33.1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59-43AC-9BFF-E123B59460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95718760"/>
        <c:axId val="295719936"/>
      </c:barChart>
      <c:catAx>
        <c:axId val="2957187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295719936"/>
        <c:crosses val="autoZero"/>
        <c:auto val="1"/>
        <c:lblAlgn val="ctr"/>
        <c:lblOffset val="100"/>
        <c:noMultiLvlLbl val="0"/>
      </c:catAx>
      <c:valAx>
        <c:axId val="295719936"/>
        <c:scaling>
          <c:orientation val="minMax"/>
          <c:min val="0"/>
        </c:scaling>
        <c:delete val="0"/>
        <c:axPos val="t"/>
        <c:numFmt formatCode="###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295718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059286707"/>
          <c:y val="0"/>
          <c:w val="0.45778837544228718"/>
          <c:h val="0.8076725547000935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Województwo dolnośląskie [N=221]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Krwawienie, krwotoki</c:v>
                </c:pt>
                <c:pt idx="1">
                  <c:v>Ból</c:v>
                </c:pt>
                <c:pt idx="2">
                  <c:v>Nie wiem / trudno powiedzieć</c:v>
                </c:pt>
                <c:pt idx="3">
                  <c:v>Ból w podbrzuszu</c:v>
                </c:pt>
                <c:pt idx="4">
                  <c:v>Zaburzenia miesiączkowania (brak miesiączki, niegularne miesiączki)</c:v>
                </c:pt>
                <c:pt idx="5">
                  <c:v>Obfite miesiączki, krwawienia</c:v>
                </c:pt>
                <c:pt idx="6">
                  <c:v>Upławy, plamienia</c:v>
                </c:pt>
                <c:pt idx="7">
                  <c:v>Ból brzucha</c:v>
                </c:pt>
              </c:strCache>
            </c:strRef>
          </c:cat>
          <c:val>
            <c:numRef>
              <c:f>Arkusz1!$B$2:$B$9</c:f>
              <c:numCache>
                <c:formatCode>0</c:formatCode>
                <c:ptCount val="8"/>
                <c:pt idx="0">
                  <c:v>17.194570135746606</c:v>
                </c:pt>
                <c:pt idx="1">
                  <c:v>14.027149321266968</c:v>
                </c:pt>
                <c:pt idx="2">
                  <c:v>18.552036199095024</c:v>
                </c:pt>
                <c:pt idx="3">
                  <c:v>21.266968325791854</c:v>
                </c:pt>
                <c:pt idx="4">
                  <c:v>14.479638009049776</c:v>
                </c:pt>
                <c:pt idx="5">
                  <c:v>13.574660633484163</c:v>
                </c:pt>
                <c:pt idx="6">
                  <c:v>11.312217194570136</c:v>
                </c:pt>
                <c:pt idx="7">
                  <c:v>14.027149321266968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344-4E7C-8328-E9FB724EFA98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Total [N=3008]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373-4FF7-BF82-4851AF8C317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373-4FF7-BF82-4851AF8C317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373-4FF7-BF82-4851AF8C317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373-4FF7-BF82-4851AF8C317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373-4FF7-BF82-4851AF8C317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373-4FF7-BF82-4851AF8C317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Krwawienie, krwotoki</c:v>
                </c:pt>
                <c:pt idx="1">
                  <c:v>Ból</c:v>
                </c:pt>
                <c:pt idx="2">
                  <c:v>Nie wiem / trudno powiedzieć</c:v>
                </c:pt>
                <c:pt idx="3">
                  <c:v>Ból w podbrzuszu</c:v>
                </c:pt>
                <c:pt idx="4">
                  <c:v>Zaburzenia miesiączkowania (brak miesiączki, niegularne miesiączki)</c:v>
                </c:pt>
                <c:pt idx="5">
                  <c:v>Obfite miesiączki, krwawienia</c:v>
                </c:pt>
                <c:pt idx="6">
                  <c:v>Upławy, plamienia</c:v>
                </c:pt>
                <c:pt idx="7">
                  <c:v>Ból brzucha</c:v>
                </c:pt>
              </c:strCache>
            </c:strRef>
          </c:cat>
          <c:val>
            <c:numRef>
              <c:f>Arkusz1!$C$2:$C$9</c:f>
              <c:numCache>
                <c:formatCode>0</c:formatCode>
                <c:ptCount val="8"/>
                <c:pt idx="0">
                  <c:v>19.780585106382979</c:v>
                </c:pt>
                <c:pt idx="1">
                  <c:v>19.647606382978722</c:v>
                </c:pt>
                <c:pt idx="2">
                  <c:v>17.952127659574469</c:v>
                </c:pt>
                <c:pt idx="3">
                  <c:v>17.88563829787234</c:v>
                </c:pt>
                <c:pt idx="4">
                  <c:v>15.525265957446809</c:v>
                </c:pt>
                <c:pt idx="5">
                  <c:v>14.32845744680851</c:v>
                </c:pt>
                <c:pt idx="6">
                  <c:v>10.771276595744681</c:v>
                </c:pt>
                <c:pt idx="7">
                  <c:v>9.6742021276595747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44-4E7C-8328-E9FB724EF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733287015593646E-2"/>
          <c:y val="0.89040727756422544"/>
          <c:w val="0.85974891925274044"/>
          <c:h val="5.5191351692574775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91503074932759"/>
          <c:y val="0.1463368093509155"/>
          <c:w val="0.68181723801416083"/>
          <c:h val="0.6262110406692303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Arkusz1!$A$1</c:f>
              <c:strCache>
                <c:ptCount val="1"/>
                <c:pt idx="0">
                  <c:v>do 24 lata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45B-475C-9C04-CAC927FA015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45B-475C-9C04-CAC927FA015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45B-475C-9C04-CAC927FA015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45B-475C-9C04-CAC927FA01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Arkusz1!$A$2</c:f>
              <c:numCache>
                <c:formatCode>###0.0</c:formatCode>
                <c:ptCount val="1"/>
                <c:pt idx="0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5B-475C-9C04-CAC927FA0155}"/>
            </c:ext>
          </c:extLst>
        </c:ser>
        <c:ser>
          <c:idx val="1"/>
          <c:order val="1"/>
          <c:tx>
            <c:strRef>
              <c:f>Arkusz1!$B$1</c:f>
              <c:strCache>
                <c:ptCount val="1"/>
                <c:pt idx="0">
                  <c:v>25-34 lata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45B-475C-9C04-CAC927FA01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Arkusz1!$B$2</c:f>
              <c:numCache>
                <c:formatCode>###0.0</c:formatCode>
                <c:ptCount val="1"/>
                <c:pt idx="0">
                  <c:v>34.1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45B-475C-9C04-CAC927FA0155}"/>
            </c:ext>
          </c:extLst>
        </c:ser>
        <c:ser>
          <c:idx val="2"/>
          <c:order val="2"/>
          <c:tx>
            <c:strRef>
              <c:f>Arkusz1!$C$1</c:f>
              <c:strCache>
                <c:ptCount val="1"/>
                <c:pt idx="0">
                  <c:v>35-44 lat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Arkusz1!$C$2</c:f>
              <c:numCache>
                <c:formatCode>###0.0</c:formatCode>
                <c:ptCount val="1"/>
                <c:pt idx="0">
                  <c:v>21.1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45B-475C-9C04-CAC927FA0155}"/>
            </c:ext>
          </c:extLst>
        </c:ser>
        <c:ser>
          <c:idx val="3"/>
          <c:order val="3"/>
          <c:tx>
            <c:strRef>
              <c:f>Arkusz1!$D$1</c:f>
              <c:strCache>
                <c:ptCount val="1"/>
                <c:pt idx="0">
                  <c:v>45-54 lata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Arkusz1!$D$2</c:f>
              <c:numCache>
                <c:formatCode>###0.0</c:formatCode>
                <c:ptCount val="1"/>
                <c:pt idx="0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45B-475C-9C04-CAC927FA0155}"/>
            </c:ext>
          </c:extLst>
        </c:ser>
        <c:ser>
          <c:idx val="4"/>
          <c:order val="4"/>
          <c:tx>
            <c:strRef>
              <c:f>Arkusz1!$E$1</c:f>
              <c:strCache>
                <c:ptCount val="1"/>
                <c:pt idx="0">
                  <c:v>powyżej 55 lat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Arkusz1!$E$2</c:f>
              <c:numCache>
                <c:formatCode>###0.0</c:formatCode>
                <c:ptCount val="1"/>
                <c:pt idx="0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43-4276-9B3C-B699B407A8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94523432"/>
        <c:axId val="294528136"/>
      </c:barChart>
      <c:valAx>
        <c:axId val="29452813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94523432"/>
        <c:crosses val="autoZero"/>
        <c:crossBetween val="between"/>
      </c:valAx>
      <c:catAx>
        <c:axId val="294523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45281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362031434529335"/>
          <c:y val="0.64415836450219421"/>
          <c:w val="0.85637968565470668"/>
          <c:h val="0.10327806817878535"/>
        </c:manualLayout>
      </c:layout>
      <c:overlay val="0"/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84261717394335"/>
          <c:y val="9.7915499025853933E-2"/>
          <c:w val="0.68181723801416083"/>
          <c:h val="0.6262110406692303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Arkusz1!$A$1</c:f>
              <c:strCache>
                <c:ptCount val="1"/>
                <c:pt idx="0">
                  <c:v>Podstawowe/gimnazjalne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135-41BC-B556-667617E0E72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135-41BC-B556-667617E0E72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135-41BC-B556-667617E0E72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135-41BC-B556-667617E0E721}"/>
              </c:ext>
            </c:extLst>
          </c:dPt>
          <c:dLbls>
            <c:dLbl>
              <c:idx val="0"/>
              <c:layout>
                <c:manualLayout>
                  <c:x val="-2.6908045251280888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01C-45B8-B618-C09419AEDA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Arkusz1!$A$2</c:f>
              <c:numCache>
                <c:formatCode>###0.0</c:formatCode>
                <c:ptCount val="1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35-41BC-B556-667617E0E721}"/>
            </c:ext>
          </c:extLst>
        </c:ser>
        <c:ser>
          <c:idx val="1"/>
          <c:order val="1"/>
          <c:tx>
            <c:strRef>
              <c:f>Arkusz1!$B$1</c:f>
              <c:strCache>
                <c:ptCount val="1"/>
                <c:pt idx="0">
                  <c:v>Zawodowe średnie i zasadnicze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E135-41BC-B556-667617E0E7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Arkusz1!$B$2</c:f>
              <c:numCache>
                <c:formatCode>###0.0</c:formatCode>
                <c:ptCount val="1"/>
                <c:pt idx="0">
                  <c:v>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135-41BC-B556-667617E0E721}"/>
            </c:ext>
          </c:extLst>
        </c:ser>
        <c:ser>
          <c:idx val="2"/>
          <c:order val="2"/>
          <c:tx>
            <c:strRef>
              <c:f>Arkusz1!$C$1</c:f>
              <c:strCache>
                <c:ptCount val="1"/>
                <c:pt idx="0">
                  <c:v>Średnie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Arkusz1!$C$2</c:f>
              <c:numCache>
                <c:formatCode>###0.0</c:formatCode>
                <c:ptCount val="1"/>
                <c:pt idx="0">
                  <c:v>22.3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35-41BC-B556-667617E0E721}"/>
            </c:ext>
          </c:extLst>
        </c:ser>
        <c:ser>
          <c:idx val="3"/>
          <c:order val="3"/>
          <c:tx>
            <c:strRef>
              <c:f>Arkusz1!$D$1</c:f>
              <c:strCache>
                <c:ptCount val="1"/>
                <c:pt idx="0">
                  <c:v>Wyższe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Arkusz1!$D$2</c:f>
              <c:numCache>
                <c:formatCode>###0.0</c:formatCode>
                <c:ptCount val="1"/>
                <c:pt idx="0">
                  <c:v>50.2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135-41BC-B556-667617E0E72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98618656"/>
        <c:axId val="298621400"/>
      </c:barChart>
      <c:valAx>
        <c:axId val="29862140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98618656"/>
        <c:crosses val="autoZero"/>
        <c:crossBetween val="between"/>
      </c:valAx>
      <c:catAx>
        <c:axId val="298618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86214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27203652375177"/>
          <c:y val="0.63205302709689226"/>
          <c:w val="0.5608229878608697"/>
          <c:h val="0.36365482059318061"/>
        </c:manualLayout>
      </c:layout>
      <c:overlay val="0"/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408059286707"/>
          <c:y val="0"/>
          <c:w val="0.45778837544228718"/>
          <c:h val="0.9013840715863027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Województwo dolnośląskie [N=221]</c:v>
                </c:pt>
              </c:strCache>
            </c:strRef>
          </c:tx>
          <c:invertIfNegative val="0"/>
          <c:cat>
            <c:strRef>
              <c:f>Arkusz1!$A$2:$A$10</c:f>
              <c:strCache>
                <c:ptCount val="9"/>
                <c:pt idx="0">
                  <c:v>Ból w okolicach intymnych, ból macicy</c:v>
                </c:pt>
                <c:pt idx="1">
                  <c:v>Bolesne miesiączki</c:v>
                </c:pt>
                <c:pt idx="2">
                  <c:v>Guzy, narośla, powiększona objętość brzucha</c:v>
                </c:pt>
                <c:pt idx="3">
                  <c:v>Ból podczas stosunku</c:v>
                </c:pt>
                <c:pt idx="4">
                  <c:v>Opuchnięcie, dyskomfort, zmiana koloru i zapachu wydzielin</c:v>
                </c:pt>
                <c:pt idx="5">
                  <c:v>Mięśnaki macicy nie dają żadnych objawów</c:v>
                </c:pt>
                <c:pt idx="6">
                  <c:v>Inne</c:v>
                </c:pt>
                <c:pt idx="7">
                  <c:v>Problemy z zajściem w ciążę</c:v>
                </c:pt>
                <c:pt idx="8">
                  <c:v>Złe samopoczucie</c:v>
                </c:pt>
              </c:strCache>
            </c:strRef>
          </c:cat>
          <c:val>
            <c:numRef>
              <c:f>Arkusz1!$B$2:$B$10</c:f>
              <c:numCache>
                <c:formatCode>0</c:formatCode>
                <c:ptCount val="9"/>
                <c:pt idx="0">
                  <c:v>5.4298642533936654</c:v>
                </c:pt>
                <c:pt idx="1">
                  <c:v>4.9773755656108598</c:v>
                </c:pt>
                <c:pt idx="2">
                  <c:v>2.2624434389140271</c:v>
                </c:pt>
                <c:pt idx="3">
                  <c:v>1.809954751131222</c:v>
                </c:pt>
                <c:pt idx="4">
                  <c:v>1.3574660633484164</c:v>
                </c:pt>
                <c:pt idx="5">
                  <c:v>0.90497737556561098</c:v>
                </c:pt>
                <c:pt idx="6">
                  <c:v>1.3574660633484164</c:v>
                </c:pt>
                <c:pt idx="7">
                  <c:v>0.45248868778280549</c:v>
                </c:pt>
                <c:pt idx="8">
                  <c:v>2.2624434389140271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0-41FF-AD3F-C7291E3A5232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Total [N=3008]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Arkusz1!$A$2:$A$10</c:f>
              <c:strCache>
                <c:ptCount val="9"/>
                <c:pt idx="0">
                  <c:v>Ból w okolicach intymnych, ból macicy</c:v>
                </c:pt>
                <c:pt idx="1">
                  <c:v>Bolesne miesiączki</c:v>
                </c:pt>
                <c:pt idx="2">
                  <c:v>Guzy, narośla, powiększona objętość brzucha</c:v>
                </c:pt>
                <c:pt idx="3">
                  <c:v>Ból podczas stosunku</c:v>
                </c:pt>
                <c:pt idx="4">
                  <c:v>Opuchnięcie, dyskomfort, zmiana koloru i zapachu wydzielin</c:v>
                </c:pt>
                <c:pt idx="5">
                  <c:v>Mięśnaki macicy nie dają żadnych objawów</c:v>
                </c:pt>
                <c:pt idx="6">
                  <c:v>Inne</c:v>
                </c:pt>
                <c:pt idx="7">
                  <c:v>Problemy z zajściem w ciążę</c:v>
                </c:pt>
                <c:pt idx="8">
                  <c:v>Złe samopoczucie</c:v>
                </c:pt>
              </c:strCache>
            </c:strRef>
          </c:cat>
          <c:val>
            <c:numRef>
              <c:f>Arkusz1!$C$2:$C$10</c:f>
              <c:numCache>
                <c:formatCode>0.0</c:formatCode>
                <c:ptCount val="9"/>
                <c:pt idx="0">
                  <c:v>4.9867021276595747</c:v>
                </c:pt>
                <c:pt idx="1">
                  <c:v>4.3882978723404253</c:v>
                </c:pt>
                <c:pt idx="2">
                  <c:v>2.7925531914893615</c:v>
                </c:pt>
                <c:pt idx="3">
                  <c:v>2.1276595744680851</c:v>
                </c:pt>
                <c:pt idx="4">
                  <c:v>1.7287234042553192</c:v>
                </c:pt>
                <c:pt idx="5">
                  <c:v>1.6622340425531914</c:v>
                </c:pt>
                <c:pt idx="6">
                  <c:v>1.6622340425531914</c:v>
                </c:pt>
                <c:pt idx="7">
                  <c:v>1.4627659574468086</c:v>
                </c:pt>
                <c:pt idx="8">
                  <c:v>0.66489361702127658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0-41FF-AD3F-C7291E3A5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90185824"/>
        <c:axId val="88003000"/>
      </c:barChart>
      <c:catAx>
        <c:axId val="9018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pl-PL"/>
          </a:p>
        </c:txPr>
        <c:crossAx val="88003000"/>
        <c:crosses val="autoZero"/>
        <c:auto val="1"/>
        <c:lblAlgn val="ctr"/>
        <c:lblOffset val="100"/>
        <c:noMultiLvlLbl val="0"/>
      </c:catAx>
      <c:valAx>
        <c:axId val="88003000"/>
        <c:scaling>
          <c:orientation val="minMax"/>
          <c:max val="50"/>
          <c:min val="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9018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40159570706346"/>
          <c:y val="2.5720543441758528E-2"/>
          <c:w val="0.44498112984767968"/>
          <c:h val="0.8343408653313585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 Tak, sama rozpoczęłam tę rozmowę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Miesniak macicy województwo</c:v>
                </c:pt>
                <c:pt idx="7">
                  <c:v>Miesniak macicy total</c:v>
                </c:pt>
                <c:pt idx="8">
                  <c:v>Choroby przenoszone droga płciowa województwo</c:v>
                </c:pt>
                <c:pt idx="9">
                  <c:v>Choroby przenoszone droga płciową total</c:v>
                </c:pt>
              </c:strCache>
            </c:strRef>
          </c:cat>
          <c:val>
            <c:numRef>
              <c:f>Arkusz1!$B$2:$B$11</c:f>
              <c:numCache>
                <c:formatCode>0.0</c:formatCode>
                <c:ptCount val="10"/>
                <c:pt idx="0">
                  <c:v>22.891566265060241</c:v>
                </c:pt>
                <c:pt idx="1">
                  <c:v>21.691635455680398</c:v>
                </c:pt>
                <c:pt idx="2">
                  <c:v>15.060240963855422</c:v>
                </c:pt>
                <c:pt idx="3">
                  <c:v>20.318352059925093</c:v>
                </c:pt>
                <c:pt idx="4">
                  <c:v>14.457831325301203</c:v>
                </c:pt>
                <c:pt idx="5">
                  <c:v>16.073657927590514</c:v>
                </c:pt>
                <c:pt idx="6">
                  <c:v>12.650602409638553</c:v>
                </c:pt>
                <c:pt idx="7">
                  <c:v>11.36079900124844</c:v>
                </c:pt>
                <c:pt idx="8">
                  <c:v>11.445783132530121</c:v>
                </c:pt>
                <c:pt idx="9">
                  <c:v>13.108614232209737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C8-405F-88D5-A8748956E35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Tak, lekarz rozpoczął rozmowę na ten temat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Miesniak macicy województwo</c:v>
                </c:pt>
                <c:pt idx="7">
                  <c:v>Miesniak macicy total</c:v>
                </c:pt>
                <c:pt idx="8">
                  <c:v>Choroby przenoszone droga płciowa województwo</c:v>
                </c:pt>
                <c:pt idx="9">
                  <c:v>Choroby przenoszone droga płciową total</c:v>
                </c:pt>
              </c:strCache>
            </c:strRef>
          </c:cat>
          <c:val>
            <c:numRef>
              <c:f>Arkusz1!$C$2:$C$11</c:f>
              <c:numCache>
                <c:formatCode>0.0</c:formatCode>
                <c:ptCount val="10"/>
                <c:pt idx="0">
                  <c:v>18.072289156626507</c:v>
                </c:pt>
                <c:pt idx="1">
                  <c:v>21.192259675405744</c:v>
                </c:pt>
                <c:pt idx="2">
                  <c:v>27.710843373493976</c:v>
                </c:pt>
                <c:pt idx="3">
                  <c:v>27.528089887640451</c:v>
                </c:pt>
                <c:pt idx="4">
                  <c:v>30.722891566265059</c:v>
                </c:pt>
                <c:pt idx="5">
                  <c:v>29.744069912609238</c:v>
                </c:pt>
                <c:pt idx="6">
                  <c:v>18.674698795180724</c:v>
                </c:pt>
                <c:pt idx="7">
                  <c:v>20.724094881398251</c:v>
                </c:pt>
                <c:pt idx="8">
                  <c:v>21.08433734939759</c:v>
                </c:pt>
                <c:pt idx="9">
                  <c:v>21.629213483146067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C8-405F-88D5-A8748956E35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 Próbowałam podjąć rozmowę, ale lekarz nie  kontynuował jej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Miesniak macicy województwo</c:v>
                </c:pt>
                <c:pt idx="7">
                  <c:v>Miesniak macicy total</c:v>
                </c:pt>
                <c:pt idx="8">
                  <c:v>Choroby przenoszone droga płciowa województwo</c:v>
                </c:pt>
                <c:pt idx="9">
                  <c:v>Choroby przenoszone droga płciową total</c:v>
                </c:pt>
              </c:strCache>
            </c:strRef>
          </c:cat>
          <c:val>
            <c:numRef>
              <c:f>Arkusz1!$D$2:$D$11</c:f>
              <c:numCache>
                <c:formatCode>0.0</c:formatCode>
                <c:ptCount val="10"/>
                <c:pt idx="0">
                  <c:v>2.4096385542168677</c:v>
                </c:pt>
                <c:pt idx="1">
                  <c:v>5.4619225967540572</c:v>
                </c:pt>
                <c:pt idx="2">
                  <c:v>3.0120481927710845</c:v>
                </c:pt>
                <c:pt idx="3">
                  <c:v>4.9625468164794011</c:v>
                </c:pt>
                <c:pt idx="4">
                  <c:v>4.2168674698795181</c:v>
                </c:pt>
                <c:pt idx="5">
                  <c:v>4.6816479400749067</c:v>
                </c:pt>
                <c:pt idx="6">
                  <c:v>3.0120481927710845</c:v>
                </c:pt>
                <c:pt idx="7">
                  <c:v>4.2446941323345815</c:v>
                </c:pt>
                <c:pt idx="8">
                  <c:v>1.2048192771084338</c:v>
                </c:pt>
                <c:pt idx="9">
                  <c:v>4.4319600499375778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C8-405F-88D5-A8748956E354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Nie, nigdy nie rozmawiałam z ginekologiem na ten temat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Nadczynnosc tarczycy województwo</c:v>
                </c:pt>
                <c:pt idx="1">
                  <c:v>Nadczynnosc tarczycy total</c:v>
                </c:pt>
                <c:pt idx="2">
                  <c:v>Rak piersi wojewodztwo</c:v>
                </c:pt>
                <c:pt idx="3">
                  <c:v>Rak piersi total</c:v>
                </c:pt>
                <c:pt idx="4">
                  <c:v>Rak szyjki macicy wojewodztwo</c:v>
                </c:pt>
                <c:pt idx="5">
                  <c:v>Rak szyjki macicy total</c:v>
                </c:pt>
                <c:pt idx="6">
                  <c:v>Miesniak macicy województwo</c:v>
                </c:pt>
                <c:pt idx="7">
                  <c:v>Miesniak macicy total</c:v>
                </c:pt>
                <c:pt idx="8">
                  <c:v>Choroby przenoszone droga płciowa województwo</c:v>
                </c:pt>
                <c:pt idx="9">
                  <c:v>Choroby przenoszone droga płciową total</c:v>
                </c:pt>
              </c:strCache>
            </c:strRef>
          </c:cat>
          <c:val>
            <c:numRef>
              <c:f>Arkusz1!$E$2:$E$11</c:f>
              <c:numCache>
                <c:formatCode>0.0</c:formatCode>
                <c:ptCount val="10"/>
                <c:pt idx="0">
                  <c:v>56.626506024096393</c:v>
                </c:pt>
                <c:pt idx="1">
                  <c:v>51.654182272159801</c:v>
                </c:pt>
                <c:pt idx="2">
                  <c:v>54.216867469879517</c:v>
                </c:pt>
                <c:pt idx="3">
                  <c:v>47.19101123595506</c:v>
                </c:pt>
                <c:pt idx="4">
                  <c:v>50.602409638554214</c:v>
                </c:pt>
                <c:pt idx="5">
                  <c:v>49.500624219725346</c:v>
                </c:pt>
                <c:pt idx="6">
                  <c:v>65.662650602409641</c:v>
                </c:pt>
                <c:pt idx="7">
                  <c:v>63.670411985018724</c:v>
                </c:pt>
                <c:pt idx="8">
                  <c:v>66.265060240963862</c:v>
                </c:pt>
                <c:pt idx="9">
                  <c:v>60.830212234706615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C8-405F-88D5-A8748956E3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87582400"/>
        <c:axId val="87582792"/>
      </c:barChart>
      <c:catAx>
        <c:axId val="8758240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7582792"/>
        <c:crosses val="autoZero"/>
        <c:auto val="1"/>
        <c:lblAlgn val="ctr"/>
        <c:lblOffset val="100"/>
        <c:noMultiLvlLbl val="0"/>
      </c:catAx>
      <c:valAx>
        <c:axId val="8758279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758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343217730199786"/>
          <c:w val="1"/>
          <c:h val="0.1116823923456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Arkusz2!$A$3:$A$19</cx:f>
        <cx:nf>Arkusz2!$A$2</cx:nf>
        <cx:lvl ptCount="17" name="Województwo">
          <cx:pt idx="0">DOLNOŚLĄSKIE</cx:pt>
          <cx:pt idx="1">KUJAWSKO-POMORSKIE</cx:pt>
          <cx:pt idx="2">LUBELSKIE</cx:pt>
          <cx:pt idx="3">LUBUSKIE</cx:pt>
          <cx:pt idx="4">ŁÓDZKIE</cx:pt>
          <cx:pt idx="5">MAŁOPOLSKIE</cx:pt>
          <cx:pt idx="6">MAZOWIECKIE</cx:pt>
          <cx:pt idx="7">OPOLSKIE</cx:pt>
          <cx:pt idx="8">PODKARPACKIE</cx:pt>
          <cx:pt idx="9">PODLASKIE</cx:pt>
          <cx:pt idx="10">POMORSKIE</cx:pt>
          <cx:pt idx="11">ŚLĄSKIE</cx:pt>
          <cx:pt idx="12">ŚWIĘTOKRZYSKIE</cx:pt>
          <cx:pt idx="13">WARMIŃSKO-MAZURSKIE</cx:pt>
          <cx:pt idx="14">WIELKOPOLSKIE</cx:pt>
          <cx:pt idx="15">ZACHODNIOPOMORSKIE</cx:pt>
          <cx:pt idx="16">Ogółem</cx:pt>
        </cx:lvl>
      </cx:strDim>
      <cx:numDim type="colorVal">
        <cx:f>Arkusz2!$B$3:$B$19</cx:f>
        <cx:nf>Arkusz2!$B$2</cx:nf>
        <cx:lvl ptCount="17" formatCode="###0,0" name="Procent">
          <cx:pt idx="0">7.8498293515358366</cx:pt>
          <cx:pt idx="1">5.3676698727893264</cx:pt>
          <cx:pt idx="2">5.6469128141483091</cx:pt>
          <cx:pt idx="3">2.6683214396524977</cx:pt>
          <cx:pt idx="4">6.3295066708035987</cx:pt>
          <cx:pt idx="5">8.7806391560657779</cx:pt>
          <cx:pt idx="6">14.024201054917778</cx:pt>
          <cx:pt idx="7">2.5752404591995037</cx:pt>
          <cx:pt idx="8">5.5228048402109833</cx:pt>
          <cx:pt idx="9">2.5442134657151723</cx:pt>
          <cx:pt idx="10">5.9571827489916229</cx:pt>
          <cx:pt idx="11">12.286689419795222</cx:pt>
          <cx:pt idx="12">3.3198883028234563</cx:pt>
          <cx:pt idx="13">3.5060502637294446</cx:pt>
          <cx:pt idx="14">9.0909090909090917</cx:pt>
          <cx:pt idx="15">4.5299410487123799</cx:pt>
          <cx:pt idx="16">100</cx:pt>
        </cx:lvl>
      </cx:numDim>
    </cx:data>
  </cx:chartData>
  <cx:chart>
    <cx:title pos="t" align="ctr" overlay="0">
      <cx:tx>
        <cx:txData>
          <cx:v>Wybierz województwo lub przejdź do następnego slajdu, by zobaczyć wyniki ogółem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24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defRPr>
          </a:pPr>
          <a:r>
            <a:rPr lang="pl-PL" sz="2400" b="0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rPr>
            <a:t>Wybierz województwo lub przejdź do następnego slajdu, </a:t>
          </a:r>
          <a:br>
            <a:rPr lang="pl-PL" sz="2400" b="0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2400" b="0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rPr>
            <a:t>by zobaczyć wyniki ogółem</a:t>
          </a:r>
        </a:p>
      </cx:txPr>
    </cx:title>
    <cx:plotArea>
      <cx:plotAreaRegion>
        <cx:series layoutId="regionMap" uniqueId="{9052F0CC-6CF9-4813-996F-EBD9E2EC50A0}">
          <cx:tx>
            <cx:txData>
              <cx:f>Arkusz2!$B$2</cx:f>
              <cx:v>Procent</cx:v>
            </cx:txData>
          </cx:tx>
          <cx:dataPt idx="0">
            <cx:spPr>
              <a:solidFill>
                <a:srgbClr val="9F8351">
                  <a:lumMod val="60000"/>
                  <a:lumOff val="40000"/>
                </a:srgbClr>
              </a:solidFill>
            </cx:spPr>
          </cx:dataPt>
          <cx:dataPt idx="1">
            <cx:spPr>
              <a:solidFill>
                <a:srgbClr val="00B0F0"/>
              </a:solidFill>
            </cx:spPr>
          </cx:dataPt>
          <cx:dataPt idx="2">
            <cx:spPr>
              <a:solidFill>
                <a:srgbClr val="839943"/>
              </a:solidFill>
            </cx:spPr>
          </cx:dataPt>
          <cx:dataPt idx="3">
            <cx:spPr>
              <a:solidFill>
                <a:srgbClr val="C00000">
                  <a:lumMod val="60000"/>
                  <a:lumOff val="40000"/>
                </a:srgbClr>
              </a:solidFill>
            </cx:spPr>
          </cx:dataPt>
          <cx:dataPt idx="4">
            <cx:spPr>
              <a:solidFill>
                <a:prstClr val="black">
                  <a:lumMod val="50000"/>
                  <a:lumOff val="50000"/>
                </a:prstClr>
              </a:solidFill>
            </cx:spPr>
          </cx:dataPt>
          <cx:dataPt idx="5">
            <cx:spPr>
              <a:solidFill>
                <a:srgbClr val="345288"/>
              </a:solidFill>
            </cx:spPr>
          </cx:dataPt>
          <cx:dataPt idx="6">
            <cx:spPr>
              <a:solidFill>
                <a:srgbClr val="8F3D7B"/>
              </a:solidFill>
            </cx:spPr>
          </cx:dataPt>
          <cx:dataPt idx="8">
            <cx:spPr>
              <a:solidFill>
                <a:srgbClr val="C00000"/>
              </a:solidFill>
            </cx:spPr>
          </cx:dataPt>
          <cx:dataPt idx="9">
            <cx:spPr>
              <a:solidFill>
                <a:srgbClr val="FB9318"/>
              </a:solidFill>
            </cx:spPr>
          </cx:dataPt>
          <cx:dataPt idx="10">
            <cx:spPr>
              <a:solidFill>
                <a:srgbClr val="FF0000"/>
              </a:solidFill>
            </cx:spPr>
          </cx:dataPt>
          <cx:dataPt idx="11">
            <cx:spPr>
              <a:solidFill>
                <a:srgbClr val="CCCCFF"/>
              </a:solidFill>
            </cx:spPr>
          </cx:dataPt>
          <cx:dataPt idx="12">
            <cx:spPr>
              <a:solidFill>
                <a:srgbClr val="FB9318">
                  <a:lumMod val="60000"/>
                  <a:lumOff val="40000"/>
                </a:srgbClr>
              </a:solidFill>
            </cx:spPr>
          </cx:dataPt>
          <cx:dataPt idx="13">
            <cx:spPr>
              <a:solidFill>
                <a:srgbClr val="FFFF00"/>
              </a:solidFill>
            </cx:spPr>
          </cx:dataPt>
          <cx:dataPt idx="14">
            <cx:spPr>
              <a:solidFill>
                <a:srgbClr val="00B050"/>
              </a:solidFill>
            </cx:spPr>
          </cx:dataPt>
          <cx:dataPt idx="15">
            <cx:spPr>
              <a:solidFill>
                <a:srgbClr val="8F3D7B">
                  <a:lumMod val="60000"/>
                  <a:lumOff val="40000"/>
                </a:srgbClr>
              </a:solidFill>
            </cx:spPr>
          </cx:dataPt>
          <cx:dataId val="0"/>
          <cx:layoutPr>
            <cx:regionLabelLayout val="none"/>
            <cx:geography cultureLanguage="pl-PL" cultureRegion="PL" attribution="Obsługiwane przez usługę Bing">
              <cx:geoCache provider="{E9337A44-BEBE-4D9F-B70C-5C5E7DAFC167}">
                <cx:binary>1JvbctzItaZfRaHrATsTiaPDdkQnUCdWFY8iqeYNgiKpzATyBCBxvNuHeYK5mfE8xn6E7X6vWVBb
bYkte8KWfKEbKVgooACsXGv9/7eA3z+Ov3uUzw/Nq1FJ3f7ucfzDa+6c/d0PP7SP/Fk9tCdKPDam
Ne/dyaNRP5j378Xj8w9PzcMgNPvBRzj44ZE/NO55fP3H38PR2LM5mMcHJ4y+7J6b6eq57aRr/862
L2569fCkhM5F6xrx6PAfXh9u6M31frd6/epZO+GmN5N9/sPrz771+tUPL4/1m999JeHUXPcE+4b+
CU4jREgQx3FCfERev5JGs79sxuEJCfwo8ROSBCRNEf7402cPCna/M+XJq0P3rmsr8fxx05fO6sM5
PTw9Nc9tC5f14f/f7P7ZhcDV0tevHk2n3XIDGdzLP7y+MLKtHl6/Eq3JftmSmeUyLg4frvuHz+/9
H3//4gO4Ey8++SQ8L2/b/2/Tb6KTnx/Ozn/+0+HP//mNY4RPUJIGAUQnipMYI//zGEUnAUYxioOY
xGHw5RjlRmrz8/+Vf/6fXxGplwd5Ea/8+vuK1/7m9Me76/25d3F+PL/6xjEjJyj2Y4RChIIkIS/z
KjmBT32CozBJSRh+Ma/2XfkwtJXxLowyzVfE7UsHehG7/cX3Fbvjjz//2/nF+eHbRi1IT5IwhYil
cUCiEKfpZ5nmoxOohakP2QjVMA4/FrxPauHx4ed/N3apUv90Pfz8EC/idPzO4gQda/WNgxTiE99H
oU8SaE1+8iF3PmlZvn8CEYSUSj5s/RDDX7rlJ2GClvX8NTH6ZP8XATrcfF+J9PO//ff/yu+/rabA
JxEUPShuaRiGUZgmn2URTqFfxRGGygfV0f9yv4LT+q+n+Z9Pok/2fxmg/PsK0MV5vv/x6uLH7JvG
CCpdGpIgTZIAxJ+PXvQnSCIMlY6kUA2DEOQFSI7fJNGFeaoeGvvw+M+H6fNDvIjUxf77itTxx/vz
u93q2wYKBDoJwogEAeRUkOI0/iyZfNCGaRT50I4CkkC4oGP9JlDHh9kM4vkr4vTZEV6E6fjj9xWm
by8bQnQSBTEOQ6hqMU5elLt46UcIJxEIBxxFX0yl86+TDH/d/UVszr8zuQDF7vDjt9V0IQHRFkQk
SlMSoOSlw13kgp8SBIoOVB+C7PpN+kCRkg9fIeg+2f9FeC6+u1707Y1ScILDAIFMAOca+2RxQp+o
OQzZk4CxDcEuJSn+cvZ8rT/6ZP+XATp+X7XtX0Ef0AmB9AiAPIRp/Fs1l5ykaYD8BKU4IF/Mn5//
9HXY4ZP9X4TnGrDP90SIfv7T3e7P//vN+f7q/qdvXOXQSRwRAu0HJZBP/kuZsGwGvY0TP0hD/CU1
9/OfBvHn/+NM1czTVxS73x7mZczuvq+Y3f14ddz9/B8LJwKBd/PtOVESxqDvIDQxqPHPih/wBogX
aHN/YbTQn74k7u4eGiV+/s+FE4FK676GE335UC/id/edlURQ5If9v0DzgS4nKAL/BDUx8oEFfd61
QJGD6EtJnIA6/4KouBPPsvpKUvTiGC8D9Z1pv/sfs+15fraDWH17lUFOQoiUH8Awwwcs8cLuwpgj
DKB4otQHDxWiLyba/cMjN09aQNC+Dsd+6UAvYnf/ncXunP33f/3878/q40L/0ghoGUx9w+nL3+j7
v6j3X37/s6/8E4MxYFMEJE8QoN80VIBYBJIbgemD2VkQv3R1HwdVf/t0vjwR+7jfZ6f+r557/e2o
/Do6zB/cw+rDzPGTsdjf3/pxnvZi17/4qy+ukF/u1u7pD6+BOMGtXfLw13HmcpzPzNnLcdSX9n5+
aB0cLT6Jwf6BKgKLDkQLhpzD84cNwUkCoAsQCmgmAiXi9SttGsdhMIphlySBCQ4UcPCOPhTx1nQf
NqGFuQCQgXkosJcYtNbHa4XwTczoX2/MX/5+pTt1YYR2LZxLiKLXr+wvX1wuFdYOMAPwpwB5Ugw8
DkEzsY8PVzBbXr7/P5TVosRcjllBpKCJ7A1VDZk3QcRcXirvLhBkOuikyudwlusg4R5tymGghkx7
OUTlRVtnoywcncYCr92ox43t1da29d5zSZl7M0LZHDmew8HgLGwe9uHWYb41nrxr/amhKGnyehbj
phRw4JDMeUlil4W6y3uh57VVQZXBhJhn3Cm2arydlVad9ije+AkP86jzKhpOQxZGHaJNx0VetISq
eAioqSe+LmvS0m5Gj7bpKEce38H5eBTp5rpwdUE9bVqKXZJxO/MLJGPazAOnzAscBb0aUJsUVA1N
stLVuJ49Nuwm4e3neXw/6V7RsWuTNUyy+R5h70KWITvOY5+zsLwbUkHWlSCCosByWrPzrmLFtm6n
fGgCvppqlsOtrrJ47sWmE2zVBjzORTCXNOV8PFiciAy2XfGhc3SM5uq2LODUh41q9biaydiuGzuu
dT3QofdaygL/WASuzLXfrj0yw/2tkpiGrh9OxRXWkT4tQnaQdc+zHv7JazaE+Vj6gqYieBunqKVG
hYwW3XtVqSOJ7biJw3lLWp5j1UTrLkS5kIJlnohd3iZTQV2jfpJBWGVsDP2Mm0hRV/rdgaubous5
HUhn8y5xV3gOhk1kgvjU8jbJRw+f2caMN3B1pwGvD2k3hGssCKciCoettvVxJA0+jCZicA1sWhde
o7aFp65RE8GdMW1Ii2HriIcujVR50dlL3w3xkbQyPUVj+NZrGpGjeTiEnpB5F+kzU8TNSrgoykTR
XBDsWjpCCILG1rTEwbEUhdqMoRiyPplcFkRReOnFt1Pcp0dGindNpFraCvm24bBrQNTwJkhYugrT
Ye15DK1tbfh6GlCXT123NnqKC5omxX5MOrbGlatpV9qGsuppQo2jvBc41014naZdvVel3BLkGQqm
a8oKZFZTPxOaCJHQcUCPjcQ06rGiVYFlFo1kl+pJrlqidI6G8NzvuckIycYhSLOgQDZDBT73G41W
vdfv2NDfu6aXmfT0dTAmfEvm8F0rk0thpsepu2L9xLM5GIuNMf2KDc2YJ9zkcxTualTUK+OIoWIo
xtMBr4T0nhoZ7Cd2Xtv5DZd9uCpMROeoQad+W9Ck8ksatmG6bmp/o8s5ysNKY2oQv5RJ5XI8kodS
icPspwF1PTM0LqSipAwbikkhsjDoRSYUQZB59U3SEUa9iiFapeaUtDrdYoXLjJVDC7sTmzXKDms0
n+uLManrrIk1W0U9u8GtPqaxtBnzMXzsM05bOZ2XNRpWKq62JRqHQ8FhRXe8XLPSjlTPKa0LDwpY
7VWZjPUdC5e60flHj2BEtSgumO6TvC66LivGDlMvLE02RZg2Jq2obNV82rthhwZ+MQ0Rz0Q7mjys
k56aamabyoqtpxu+jhHkYzOirQ2GMU9rzulYVXwfhGRdOP98jMil5xc6496kNtrEEtK9Pp/8lNG0
4UXGx2qm5TSFeU8QX3dklNTCSl2n03SR+uxd0qIKsqfP3FTlIizwbaEjlZdzdzMiY47SRXuvhrs+
ua7cq4I/4jFssxp1LkNOZiaobJ6SrGlHtcUsvR3lHKyN7HZxN74vw3HK5r1LUUFrjGc6aiJzUYdZ
OGuTp1HcQbKuXOjhTBdlkA2KvBlqeeEOPPaTQ1sPmMYS+kTt5scxKq/aWXUUhWrcjntvqp4K09rc
jN2YB+N04M2cOTmfShWnFLGJreYSJ1RFIqZVpHFWD+qm7ab7uU11nggTZVW1CVz61k1FRNOOs3z0
3TapdZSFCq5vqMTphKJrT4yXvrX+biiwOvUwXg0eqyk3uNnKKtrzqQvgn/hYt8O4ckNgToXX0La2
yZX1MRRpL3MqmzAkrSl4ksFS3na6y8y8rQkqruI2PONJanZppzT1riM+jLQM+EQlHJoWtlRHHO5s
0t6r0puyMq55jorutPDZuK988xBBhpexf9+S0mVDnDT7Z9JVp7GTZlMnEc6MQ9A+gpmSqgrzTiX6
1O6tZ6EE2CqlePL36dTMeRinHbV6p8Nk3JdtfQXLyQsy1HGyjjUuae2x6jgr8zjM9fRmlv5VFxeG
QkfZubkVtEUD3ExenTrmDQeVChrJ8qZxBOcyjjM/din1Al7lsc36qqBmnCxNJ8FXsVDhijTsPTxw
dWUQO+s8WeR+E6zQUvBT9eRCZja6KoOVz0GA9EF0lBXp6OAl0RoTQtMRl6si8BRV8AXKmfBWhUcg
AIE6zmIn20bSqU0Pdor9tSj9PEjaZo3i9lx6/EKOIsq8iqscojKvBsdtFpIS00AFb31PiI1inX9q
o9lmQ22DfBEFTWPKXTyBbIEq1tC+mCQNw6DKFWqHFTzYcSMqSX3RJTkZmDwNRXHXd9X1yHrKu9gd
TBQMOTx3VlPCjE9L4DP7D/+kcmYZSrS3SJVzm6qV7PVaJgqfpjMsrzNUuYHK2i8zLuJ3LB53qe+Z
PChmRKe+ugtTfQiG6Llyt2PSWlpLEWYifd+1bqS4r6qcq/odk9FBVRcoGuDEu45Rhj1O172Avp+a
Pl1ZMsQr7cmlnBaroe6HM910h0SZm6umN36GtK8zIuuzofb2LqweY9FXW4ZJe1q0OfYUPvQTOTZB
k6xldDkntgEFWEERqNfllGhYNBXKQx5R0XvntWFPrinfWXDJFCTqG1Ucu17Ayak5awUoM9drnbc1
6EhPb+LAVzsb/qQ6EJkWHmIssqBn3U9VOZyzQMu1Fm47RDLKYjWvEEpzCX28HEEriBnrnI/4nNnJ
roJW79Oop15PVii9kSKCeh6ZXfk+idl2Csc73/Q691wlsrKZBR2EPTRBkp6VupBrzJPTiSUz7Qy5
to4GzvqbZori0yrqBRXcvSumEe1EWoPM6J3d+B7IC1GPP0Vpsa/nOddTG+2b8byKywZyeyhyk3iQ
LhXkLSp7t54LskpRdwt6qs67akwzOaTZzI3eJFH4PqoIjUlw5lj9CL+o2GWd6kvWmjEzjX9o49LR
nluzClxzhUIPxI0BpQz5ciyjcVdwssXillRkU9r4rhAVOvViFmx76zMaJPUxMeWbOuQPCbYSlrs9
t4OoqDFqpNHc30Sd2CSlzItYH0xhq31idmFTl1SISlAVqD6behfQdG5BbUyLGhcOrQKTOooUsRtv
VG+iXmfDwKpT68UJdXUGzncXoGZ4alF9DEWwa4IuotBDG+g1E6ehjfmK9A0csadxP3OKZJ3mpNok
g7ooVHM2GYWzOJGOQlDpMCUHz3fnifYHyuP6XDD/XS9akqlB7+ekCOkUdeHaWTut2r55qrG777x5
VaC4P21iJDPoEy4rgkfZ3yDjVyBLOM/iIGjXvSn6bJ4UozGzLOvGdVXadFXEpKSz7Z6D0JszmaA2
506KnDUMbeYAZYhr0G+1cFTHoqYJn679Wa9SXOM8NYnbmDbJNCrhKD2fqYmgQyLJx1UdxQ9y8k4n
J5J1aVtHY4E3aRNiqrUHycyiaTt6UF3C+hghTVlZNBRuezaH+II1ob2Eeb29nOLhSs1vCe7tplZ9
D1Ko7q5lgS9k3fqXQ9XcViqMaMmDx5mPS87ybSQc3hDCJBXIy+q2ZFQYybKEhHcBRxBe3lOJxmDN
pR5oXL2d9PQwVF5H2WEK543gbZZyg/LSzfUWHoaD8lJ7mXbl7YDltbXdWkzF+Qhal4JCnQK/zVSn
N7YrN07Ht0WP8TpcGgeTEAf+MIAmoLpCB1T7u6nvik3qy2Mk+wt4ABIUi3y0ur5jhd+B0+omWpRd
QWM1gogrL2RUnpuxlnBt2tKWO07n8hJq4m3rUU81mvpeGNOYR+8sWTo8G6+iJL7APpgFzOAKGfbX
UwdSLZaevwJx2Z+CxkkEHDMtNDgHDcuzIQzKA6/o5Ev4BXCEdPS9IufSD/YdxlDVbElllMJKUkm6
kjy6dz32t2UsxA43ZU2HargtKlVtU5uaTZemeBUPqcxsJP3TsVd11vk2zBKlMtkXkhLDIAGxuIwL
8tNoYXG4ErJFB90KW309NCQrPZ11gCW3mD8xPj4qgycKZr9ZBWGTaV1OkGlmzhCuH9IWLgNqwOWs
plON0KbUWrwRSQ8SaYY1AAhA6EFmpIDKoOWgwUD2tw7H6Y7HDaF9WPSQ8YpT7pfgeaeoz8Ik2eMS
srCqy3ys5E2gm62t5D1CV4Oz11brIYtIE2Sg+LPZjybqq4jlzTSd9iaRWVEEW1Tzft0VxuRD2VwG
Jf8pqVJEw2gEfwb1XTaDWinxMOkqWhHSgoWcxkskZpr6kLiBB25kNHOzicFzDf2UySocaAOVB0gG
3KQ6DjZodNBGojn3UvNs4upaiwBWp3Ib1PVQTVEqdyoN1qEXXVnb2iwp22dRTLTDHc/QVOeTtAwM
XymAbeDoFLWXg9S00M0EkrR+lOUUraHIdbQsrlVc0k6Ox0rHbd51bbStByjEsr8s+cy3zXL/+tiA
Ex+nlPK0PEWp93bG0RuehIfKwTJtxu59rZoij3B/mhT6seqh58JT+ABqUM0oIsGd7ztC9aR5Nlr/
qXPywozW7WNQ3MXE2VlFQCObuTwnFqmMs3DtsegOThKqWVe+hTqsMpaCLJmC+diTvoLWhVXWOtxv
ZovzuMFZZbS/j9M1G0VJh0asBCuBgAxhlFs3ZRYgAHUxrzdlh6E54wlnXULOJtBHGQGJn5m4jqHb
IJ/GLafWkzYPBm2zyobQxNBdn1oAIAzDQm7qeAcjj520pNl7VQ/Le97MWh4sLCcAYMO2GrtDWjSX
4I5poOO3uOj2lvT7jqXvp6iMtkU0XoEwAMHoB9dg4HE2cfIeB9X9DKOvDVPuTDbxXRUbve71pjTv
mGePyor7OmUrzUO+0UUhdhWCbhBatE+Yf5Rld5jYcKELv17xxF1Xug/B4Jb9Cq7c5H0cJjRsBMn7
vkuyrmYREKcom+MhoanFIH7a9J4EE3TcHutzj0SPQ2sf+imhibLTmujWpyY4j0s2nCq1M2FCKGru
pjqCLJyjBzAPjPpz0OZjh7LJ61dQcFoQVHMiydlAGqhIeFPN0ZQz27IMrrykNhqjrAv6N3Nrbybb
qFwD5sk5rsFWzIk7bdMuc7O9T+uJZIgFaj0Pstsnbpwp3IA3LZy9KtMLRXhuBuBCQ2KjvPLjK68c
WIaVBeomprvUUj8ExSDd+eCT2wjaF8Wt2ADkmejccQBukOF140352Hgr4ytoeF15NbUkyLkHkgZZ
9BQfwrmJ157sdF5WMSQQuNh8lkG9N768a8Z+zRpcrUxsb3TQr23J7bYC1QAWulnHEsRmT1y8qtr9
7Pnv5nDKXMBaikTVgoJSPZ0DVq/YO+TqK+WBb/JiqTPPr2MIANitErpIFoEWWrGC8RzKTYY8RCA7
QkM9G22h6l9h3olV5MVzNrQhhx9LS/Bp7XXF6hSaKXSEBghPlRYq8+G1Gdr2KfjF4mwKPJfzrvSh
jSd3Cl8OcTFCOpQRRWnVU9bcJbYeV35f3LZtd9/VVgHg7MArmHVF3BZLct2Scb7sYCyYaQx7T07t
AduMm7F1XRbSUkb+WSOqfVGMIivcxPNqDM8twwVwJAQEtJGPeCBQTRO2GhJ5Bz0DFjJL8cbzRliM
TbSPu65eBWl07tcd4LfbsCL4VJo+T8shMzpRa9aL+74G46GxuSpI6a+KMj52AzhFI8Zm7QXs2pmJ
5akkAw2hbWdTiw5tNWRFWatNyvxhHSl8X876SpPY36keinln8Q6SEMpK6WcFj54sNwV0AYBE8Ki2
gBxiGyaQv7IuOJVJ0uVF1IBSKTy4w2Ff0yJsbGZJHWfJLK+snkc6p8CiPWnedKbwNxOREgSdWkzb
owLElwdTYjKOizf16J8bQvoNEu4YzBVezwyK49jYTeIrCULDTVQ3fbOBCrtOvTRde+kEFts0Gy8A
YlSMQ3VstTq2aQ3Qr1X2vBxtC9AMGF8ibLgtS0Ili+QpB36Nm8FQLGaPToSvSaXRtqjZhnSmgmXa
PZSmcpm8rMu+zypvAhZBsFkxH5COWDAxqfKBPWhUVEdsODV+AZhiHqGCD0Zs08IH484c+O5JUayc
tx5VwvNiXjeK3UrT0apKBuhe3aWCJs1kbgGGmoAXZ/UA1CitQES7JoOhwhudkG2rXEMH3x4HpNcA
ufccA3Io4rakKNIXrvKekLJeVnbxmLHEXs6eObgB33c9AH9TiImWKb748FcCjjnXkgugfWTK46kG
ACEGuWVQMguCHE1irbN2KgRlkkFJj+BGF8Paj8BLwtDAZgSV710LqJDx4aoFtF4L/l6EVQnZnMw5
sOZt34K3AT11mqJRb6N0FHkZen7mW1B0XATdGkX2GiF90YkxzBgKm3wqy/VsbAnAQ5nTHic7trQr
gSByHUxSsA6GtendGRb9Ka7Qrveq8UJM4/vaER90AcnglR7oma2TtCiszmw87qcKUEvoBnA3dgLJ
2SgQv9CYluWRKWXj1dQW28A4QYl096Jz49prq7MmGHHmqv69mPVdXwRqRbyVK6IB0nSYgcN7D9aP
wRoFM14Fsjr0ZZQXaQF41OkzPxFHI7w4m6Es9u4ZIXarYIxyaGd9L201gW5yl8kYVfuo0Yciqe1G
+SYTVaOOYdDe1cjALIbzMpce/fTluc9GWI/GTo1g/C/vLv765x+PH1+I/DDS/evny9uPf/1ru7pa
/d0vHK/Xb15+YZlG/nqIv76xt4z/fh0gv5gp/vJ+5cch3D+y8R+YRkYI/b1p5Mu3IH+dYn7Y7y9z
SHhVj4Twrh6C50LgJYjlKa1fB5GwvmCWmEYw+PzlKdWPk0hyguEpIAIPEIPDTFEE08uPk0h8QiIf
nl2NUng/c3kQ5R+aRJIQHrb8bBKJk4jAm4bLAf0QRipwxZ9OIm0RlpAlwGo6XF2WalHLI1cULe3Q
dWHmQoD5EgGQIz6oz45X/ipsK+AqYMe2QTfdjjPUZ53UYhfWqb8dp+Se9KJYWbsQIA0Vx+990K9e
sE9r6eW6ZyWNJiiCBNxZvdg0shg20MwuA1su6disksXURYu9Gxej5yF/jRbrhxYTGIIbbMAVmsUe
RuAT8WIYgUFo2ngUJP3tVF7CkAhM4GIx9WI2K3Cdc3nRKwygD9wunRdjyheLmk7tnXHmsRj9LIL6
EHb6OC+mNgnJDh4APwx9byl+ZCqsgNW14crXCV7bKb1NcbUkIcAFsMwNh+EOQL0SvDTu+nUQ6msD
HhuIjJchEq60iOttsRjxCAh/BAQhOJpJ9ADtp4eoessW+14tRl4vlt74CFRpclcbYBxCg76FeUru
LyAgXJBAA2xgWiCB50ePMAiDytK522oBCTCjumgWtGAXyOAvuEHOb0egD3rBEDBvABYBZIIDoWBh
BKii1DRlR0mgLQdqmrZqwRrJB8DR+hsP9Y4Ka5N1CMOR2hUPrYIx6DCx9OBxCROQWYHb0Gk2dmW3
seWAcx9GaIlC12UJ6wNh4EKoqmHCBIbDqwHIiAXNqAXShAuu8fj4DNWxhB8FGqrgHnDHMiB4jM4E
VpJuvHYdBhLMnYU48ORGmSfw1y7zWAi+tKmG04LDaEwN95XqnroFLM0LYup94FEw+duXwQDmEgXv
gJmepwuYYsSdB7Y4hARYlwGeWCc1+CHuzlKgWkG1wQvkShbcpcDJwxvjmWRcrJjAEGfPb9YEbDUM
EMIdatvjwOLhKQYmEnaAn7yEMmGr00gbGFKpN/MC3wxmHTVyRqsRzoTaEAx8pMcAKAGAO74gvGCB
eTCnsAvcC31zaJnKgT/DjGG80QsGBJZU0RLIYLwgQtFUD0kn3zAMZ7BARJYATvQWsFgBYQyANPri
tuvgMzPvAmKOvQXtjUQJEmFwV03SmVWzYEsN/NKDuXBmgWhyIJswqwPKCY8xnIGqpFCO3k8LBq2A
h7oFjLIFkSbASidgpvMCT4sFo+oFqKYLWi0XyKqT8xIeythHI/BnoLAcaKxPYFUIUF0bIRXICGPR
jgO9LReMWy9Alyxo1zjqgPSOC/LlKD0VCwSuFxzcC3sQCyAuFlSMF2g8Aj1uFUz2QF8BUlYLW0b1
bTwFUEUg2MzugyqwK9eRc+FHQJlnGHRCVmQtKnINY5oBDFwWu24byE6uKzadm77rfvLTIsPBkwr1
1ul7nRRqV4LyhKekMz61MOdqG3iSgaGsGECwduYs8fw32MUYxLR8B7roSTh+4WCRJaxGuSaeBppZ
+/tJwBlyw7NCQ1FI5hsbxEc8ts8x9j0Q/O7m/7FzZsu14srWfiIiQAgEt3Sz93Tf3RC21zIgEI0E
QuLpz5i1/x1R/8V5g3OxqqKi7GVPGmXmGN9IaCFD5qvmc9PVWQj1srRLqtZ9NcsDm51LvPE2AVsh
cXfAckxodt0JrbZf4UTCcI+W52Ri92iyidnnBs1oivd1D2f1Dzp6noV+K2CVi6Qa4+DIOnFvglDs
lAvD0m1M0jiWwLhyfqKQfvaD8845Hu340gXOqeyWi6rjT5er6lDTaD2EQ0MgR1CVlnHz4K2YCiNa
hsU6sJtmGWD6lFVKSs8Cuuj/VBWti24dv2HrVjtK7L2gOIW8mWZ4w64i2C6+7x+pCXe94TmvUIv6
fg5yscWHTa06j5vwe3A1TYdRdXuSVovnZ80mcLeF/9Jq7SV2nZaCNH9KkBUzX1+j0nw7Wx9CqqXf
ZqgfKaa5QVWQHEOvT1ppefJBDc4zKw/gwJ6HUC3pMjRvtcbQY/vfIWwe0H5XyUTq7w7/Lqt4TqMW
5lM0l2lPUYgcYsbEVormAV8+oC0dicMuUd8T2PrNB6Pr07yxg9oUzP+gKwQJHpg2JzXDK1jJeq9r
54EHvUoaT7Cjw2E1r+vBmPLgc1oIBw6lGw+/bCQoiF4LlGKjiWhOvK7Mmfgz5JlG3vdYgJGgNKQM
qFcyh/ZqIxE9QsJJJnQDJ+lVRbixLt2qKUiqqbwLtDUHl9Od0PhfPn+5HRwQk++Yic6+HK4ixgkW
jajdI5TkynnS1friBuwFls6Y8pB+rBP58OLVHoOo/yyXPqE2HAsHAEJa49NOUcIMNMVqIyjY7tvS
djAVdTjsJXV/qgXSf+d4P9pihAE3EmcQwn59tl3xQ/JtW/826FJ49zWV/nksd5taLh3BiOajYqTj
6O5jXo2pXRyCAaFyT3NYHwWcOSiH/pTo2EtBk0A1C0FE6XUM8tbiyLNlf+c4NJugeEDHWrudP7dj
0rWej7cY/lvpYUirXHWOdJvLmpTJSB2eaqk+POl+zlODZoSsF8Yj6I7kVp/i79hzUb+k+SLHrhOY
M8ee5NsUvZPZvvpxl8zCPfkd+vjeHY585bB12BHH2iPFSJrHDupMF4bXEPaMnvnFwpUMz7ED6Yhc
Va2fy3K9L/ogEOlcBh281+U8DG2h1RwVUT90kJAwc8u9q+N+p+AjZnoaGcZ1SIXMFlaL9jUgLstV
78wJoUP90C8gePjyGErnruJ4fkJj7tk6foTUvw9hYme2BWlwgwMqGb5GIvQK0kUnsy17z6me0PPB
HeTz8eYTh1ymodvtcIMMgIGxSWM13dWVjnFZ+q/or/Rg2oydwEjI9ouFfzdEv02IJqefopT53Yfb
B/c+W2BrtZChqB6/RZDNVvqFEBDiYUf/CeN+KJoxrM4SzeOkhujYkbLJRqribOo3tJj+sBbMvE3O
/B0v/WmYCeZ50ZAk4s2VtMNLP7ZQHCo8fXNU+rtJlsCWxvnDiZb9I5Jk950Wv4NkIhmH9jippbz0
ck0bo16aZvk7mvswKNHQ0i1K0M1fhz74olHYF9Va77xSvmx+eM8Uu8463JJwwcOf8cF7C1qoDssI
+d8BHJWG1N23w6bTRbh39QAloYE6R3pxWrvhoa3HZzAf8KY8foD+6iaLY8qEmHWFZ3BRs/iMFgi/
Ae+3fIDp6jnfY8AeunAGONTMx37eXkM9PRHmtnkzea+oQ17S9PWWLja3njsmpVyePSWvbmsffTSS
c4ijzDCVrCXE762R52gNM2+ZsrKtSDLV5Llb7kjKg1/ZTl6hMf7K0p3zd8cZIBUoTPJh1+ZeYDFX
CzCGzcrSkZsTlfV978cvKyEYIZb+bo3oqeHmdW62BpyIZwtm8WEN+BlYQ4fIAaixeEQlW0lIQgbR
3i3qKjb0XwEpv1u/GpNqdRjqDMR3p/eLeK7kPqoCOB56Gg79hItDvO5VabJbVs+5BrNI+pXQDHVF
orJOJ4xkxwAjiyu6Jzh37zqYXpdeQsV16syx/hun7XQn1jda9bfP8zgwsWfu+Oo6cSrwwK1O8xDa
6M5a9EqdT0GR2eh16vS1wrsYVN7DsLEdfXIIen9d4QVsvIclRHOKOYWibi7tr3AEanKnvqS3a4R9
sozejd1rRL5m5l5jHKgJD+qnuIdSWZnjpsovM3RQ+/sPVrIom9kwJjSsX9G0+EmDjg33FQKM0tNu
CpdfTalMygmNSOcPLxjrTmsD/zZotZN3nIpzozDeLP1+mEiIBoRhmFqt2nt9f2wV9DN8IQfgg0Mv
rj/YBt+KtgOUixuJ45nfjocPtVpeHLAgDfi6u3/+ISyXd1EDwCHy0H5LOHMDoc2lnm6Wqk/Ernat
TeY+ZAfG9JraHn7MAPKJz+RRLVuQiFX7t4oG1yQa8LPns23tWbPYHB2UraQn1itKS6d8XdvPzvfA
SshDG3V/Rlnm3rzhT9cUZLFmBwWT38dulQYOyDC5eC8M/UsbwoVZJEgXS2tMrj1S8a5bFrMGhSbs
Aq9i7vKWubTgrThYp+rPSjowUAPh7Jaww7MM5gsP9f3mu8NeV8FDK2Lv2CAWeWUYdi8MHYUBOXVd
ofCccPufShm5BzLGlzKq7riifcLx8QNRjkkUsgq+LO3yJYxBSHbNpTPlxdkOfBvfwkoXUWfPsfHx
7LcsrUrdnHUI+VNXDRoXzP+JaZ6NMrlxqmwDmYUiCAZn4vOb3lcu+enBjdQDhWfq/BGGDhDP8rnR
mELaGLMbd7eCkeZEhmsYvtBwMSmL9WlbogCX271q6+7t1H/qOT43dvsibEE/4vh/RLxDNgP+L3RK
jHJACAFlZU1MCsBE156Rba+c6YgDqkyZDPEIjP6L59YmWbe/3GnGjCzNOyktDBnpuZmS0SEcm+A8
0NcKJzEqmLgOHORxF65wB2aah2tMUmcAqEWgplc1g2klnxX13kKnAZk7r/cxhMI8dGsfEmes0nmq
+qMg0J6lOHQh8zGvhLCHgvm79jF9LzwDRiaSZoG7qMIJR/zgPuqF3QktzxPgr5TOdVV0Oj4I37H7
6Jk3wjm2S3x2R4jJU0CvA1TQXekbXBdFD6JzcFEsbivXwzcaenQ3417Haw9GEU1mPKaldV+30cfZ
RGmZzjr+MmWEJp8TkcgJHVgNSBVI7hrhts8axRXGEJrtANqv/fGsnGHPiUdWhktKrR8lNF4jUM4e
ZEo+gfYzy44q9s0GGpxc82eLgt082iN0URAiDftA40IymHvBxV0CQLwWO4fWjxmyQOZO3B4ji2pp
BuewEDom7ir/OqXTouNymjRSQzHXDxusbBw9qBwoFjrrYmAWfNJPhrXbzlmineXLvduOJOk88V5b
At+PQXPno58JIsCSA7sVIMP8su/AqgeYreLpLaoZz+LZgxvTCXNassXvLKYr/qaAW+czn6ash6r0
J7b3vep+YEbtF9a18GCYQRkJeCoCT+aSYzDvBNo9j02FS6QLd270UTbMaw0GJDRTn7Kw/STMgsHn
H0iTV7t1UX1Kl+kSC4gNzjykcb846aic57Fd62zm3fsS3OihKqstHHMakCe1wVMMVe4uqTt087sr
yV9PrN157iEpkRoXsIK3R3WHB2/sdsHkLycbRRmOJBHQMq/bTubzFBSB5k0OfqSYWf+wLf1HHUQj
rH4Os6/CAxW5YeFHk07dzpEQhwFXzvwRzWoph9+KOSVg4IlCj5nTMK7+Yvp7b6wti6geJ7grYl8v
tMrHmG+5japfuhIDgtAdYP16f4fwJg2u5stjzku/9kE+9BoUHCjykNSYDjhOlpXe+cY0IDeHP1S9
03A1hQ2m7yk2BA/9jb305Kctt6zzVJiHC2ZDDwcAbOFb/XDpnoWgmzooZMBv5jE8DLbu8zZ26hwD
e2E8fdcLzH9TMjw7oeMli7u8tL16D0pfpreOaWH+YyeiMnsIev4FIYwWSwVWu+8h84fre1WXPFUL
+1sNxt9Bdks8PvX4ZMOcytZ79JqftgqfZxbuqN5ebQszd1LCvywE2psHOXGiGA2B9s2hxpvO6xen
hbJvZu7t5fAVLDXL5SCrxETBFbxQgtkB4pUB6wYznEOJxfM07ZpGgbWN1JrFrBWJ6gFacc9FssCN
0nW5/V4gsdi42jTqxjo3tf9KN9UnYWCyNvyRLUbDGGqRu40oxskM0h1F1QVNoqZXTu0AZKvaYfvf
qTQmk22ZrQ1OhsZX066Vu8YfIdZUGHBGvys62qjED5ujx2y7H4m4RB6o1QY9UUaq4YkbdqrC4U5H
25DM5Twmo47P3IUFPFm3gOv1Mk7dmMgacBJf8QOjcDvHruUZ4g0Gxp/8ofjiHj2Mp0UmJvbZ+gfN
WJ8HBi6gNw+HBhGWnSibd6PnZ+s6WzLP4T6qXRjBC9sBRN6FYkC3cQNTRohlvbhvQ3YZTJ329cMK
wGiJ4j6NBtxr3hOdiLH600m8JAsbDypyz5NZU9nD10N8B1pTyfal9xhI4aa6nHadalJ1w3YwGYL4
B8nzf17KP0spf/6znvE/ixv/Gwv8xxOJYTr876Eu2E//bHj8V5jr9g3/8U8IlkXQAIsq4XS4boBd
bf/yTzxC4ugW5LrtK/KQsfqvf4KMF9JVWEPlR2iO/tnPgonrluTCFiTXJe7NiKGQ7wN8139NpP/P
BsM+z//33/9OcjEvgBUz/jvJRbF0LPJY4GJfBebfCL/fv/0T5sE8Rw4/RqZlvjpmPrVyLHjkQll5
0uMk4Nr5KYFt2q+sKImCEd4kXgsQ28dUWHFUaajY0Ov89oDMRuoEIsHYgGPK7MOFFrr74OGlMg9d
c2iiOeHKS33IBa5001bs+9bP7PbJvC/q3JWhLrwOBA10WArtc+nA0C4gkuevsQbntPyDoH+Jd3TB
ALSdpAUwstKfKVQJF2UOoijR9rXe4NO26tzqg8JP8BvQuFDiMe9x8WlmP118W0Tj4zi99YBCPkX1
DE8xicyFxE9ND93k5Ns2YSDlGg+DXvTQK4xLOLQweqmdo9bUIzetBFVcXpzxIRj2DByBwzIWBEnp
fPbdJSYWv8QIgBORKmaTgb3DjE3IctXhY0zbBDLf+DVAHqG8KJf9jGl/CNRxkinp4XTHbhqhai31
RToQzo++jNKpOyj3o2Un3oLkko/jFqcrCr1Gm0Uo/ONfpiDwQpUfzV8t48J3/MelDY60vtRS5nYZ
kl6dFyAYINhuzBpG3byH3MPpsqtKNzEUWhxuWuAhu4F+luIz8gkekf/WS+TbyAepFESNQ1khqFRm
flTMjToRdtE4qVr61ogfrK7BlHYMGHIcMeAC5BeEs14n59BsE0h5dsP5wKCg4zOogiVLFax5Yl1M
RSB3mhKCERJa4C5K2V0IeRAUgn5kMqBt0kXTS4FHYyaoAMx39QSEjGd6b/2nNa4RI4gOsqxSqboL
VLu0X7YjlHrY+ZcoxBBaomHaMh3oS7w4yQ2FhlYJ6/wxXoAueQuAeZHU7bmn2ewkEz944C559BzH
MPlfsPcKuubysPnXGFphDcPdrXGplquBqMD1/VbJpB4RrmgEVLLriIkBY+VZbFsCGikZou2A3Nof
jeAOK0AYM4pY3gP6/6YqpDw4886PPilPRNQcdW8S2SPdgVdkhWIYacBAfM4NiAhLop1CizN2L1GL
hwakCzcmdxEFWEwJGR99ROyc3L4C39vfpOuk5jKHVpGi+T44zV6O9b0vFwAXG8Yyk7kCSj5ogbb6
Yv4uXDK1s6W+zG42Ra9IQiZ0hKK8mHoPlWEbXreQ5dO5HyHtfERVeVcbk5JmxMOL9xW4h4nFqYND
2JEvuf365GXq8Dfa+1WueanaYpo8KLTBKZJiF9A0hK3ZKGiyta+KTU4ganJktBo/Oqlx2s/r+rzO
f3wVJlVv9rp5iyK0e6bbsbrdDUy+IbuRCPRy2j3Wo5c75tr0XxTRBnd6XhSA8zUBr4EZqUu1Wj85
oifjT719M3eAno+uqMSjF393/sNmu0cN/NQCKCzxSI243uHwUkJ4kZ1NJ0MhNdiidcHsV08BjB2I
K8XodXkdkD3WNXM8olqlztV6l4i3EW6BBNDUQAf51TiJmHsDRhAybPNekMIfg0M7fivmp7XuiojC
CKI6x67PY6VfVqqPBOkylzxwd0pi/yrCujAgMLZly2nQHSmOi0pOO6T9LqVihVsCw2/loeFusjkn
JNbCpG1WjiFa7Uu5fXOBkYO9b3U4nKUCMWjm+gtxhhBGZ851r5O5q0g+M7QhvQeEVc8tHIiNgoEO
PZooH5HUtaReoiRM8LitMjGq4+axC6KM4g7L4Z5Xg3nRK+EYBYO9l7I99CNwTaoj4MrbH4pIUEJs
aHZx4MjLcHScFBNsRN7dqflBjAPAvhMVVWzYkQTNK2Ek3vHK+YlrCCcBAjLGIScVlpgu0Af2TPZZ
KLtg3wckcfVN1HiyLW/STsU6BwCEWCsvyC3o2o2Rk1Hl2zyEK+sZjtEpWv56CtoMAqxrCnfWHNo4
AnUXN8DszMPUaLwfPmB+pcP3AbBnjN4t6WcIR5MHisaNkCQemt+Ku/EeR7sAk9nC9O6D6Z5u8PP0
Bu5VQ6tC2O8A37DpMJQvQ6on0M0grTE4bHDcwfyZhD4QjD55LbMYUFDdg7FiAF/R4HlZPTW/wKaX
GC4gdlV2mekG9zCF/K/K7YwrOCEYOCA9CnWbgFKySAnM804Fb3P5YTwwQ9HcJsva3VMMu+Cv2nIf
G/nH5kxiPNlqfr9Zs8AQjsUB0d9DzWERIg/5Q5r5YbX0u6YVfYjh6mLQcJbdIpsGUTKzHJfR/Ws8
VD14XPVY2rvSbYp5VgzIKrwxWQQdG++Wif3icJuS0IMWEjXQ3TogVV0zscdFdndY2WQQPgLf2c3L
1SuZ3vnq0rmd3TVk83B6RzofMO/RZltyaeKX1vTTsWP2E3rTN7HC5OMW4cbqMB3hnkUzsNIVIt7t
yZAEySu80bN4VSV52dzWg2ARPdbyfTYcbwDkFNL4/d64OJNBGdu9xUkSrNBlOK3fJjFjsAdGrbdt
3mmuI5hGPWzyCu9HLNcD8/xjXbvLiTedKtaIvFaM1UgGs3Jfao4DcP6ZEA87EoRhFS4OcPueH5c1
cyvJUw/5iWAYOuiJ3tsK1h30OMTxxYOwo+S0X/PJ/mPXQe2uiZ6zFaH/XWS6OxTDu5JW9bXceHDH
oZLMkZdM4kbUGvEVTGDno2j4E0wLXGJKcGjhGTW+k8rgHw55OANGRKi8s30+t/56dQV9slUb7MN+
RAXBSJw3HNEqPFOHuAufIIm1Oy7daOdO9G5FgJa40GdLPrrZrNwgWRGyPwbWp+ky32LS47o3JYzW
xaAe48ts5spGn0tevYa36XE+R5JFKHkhIkx6RXqez3cSX4yKGumCz/6U49OhB5yGIz4dLzj7E2/k
ia5uCL9GQBHQM5Qefy5UvJ5jPuiLHqYDmJtCNPa55fGXXKI7QvXOkf499t9n/syHwkOejuypAvau
sxWt4DhAwUMxImRAL3QKuj2X594/RKTaGR6lRBpYfJC9kM25pXhVioB2B0S8EtvBm7+2MV+9U7hc
1bSlfu9ihsOBtrKsGqYr7Y5d/Vl7P+Fw8r2/fnyN651E09DhE9TqKRLIkrICE8VVKoIPeRXVARJt
7Do7p/0N+V07j9DuBN6TOlctkp8E+fR77R1nMLDjWB+64ThW4M2jpxLU59r3exfJjtmjXxaIs4He
rv1gT/w1a/tyb5H3EfGpm5vPfhZfDuDuQODhbQucM1hnMBeejtBTLOnovcnmw3ZtIXD3NGb17QQB
FMRBm+qhOrXTI1potsq3Ab3rHG+FE37eIOMyvJs8dVQJkfdqbJ/DeQO7zJDuOPpTmC/6AxGqx5pf
DUgVwIlhJwr0OfC2kEWtHYhS0HzRUkH1R0t8vyxuEVKTqbU+s9XPB3X0tscBWtTKSA7I/0TdU+gN
z9Sb4SXF8T12YOQ1RfrbuwtsnKvpIx5F5npItARlFge7zYFpCHpca3vHkTxqvLMSzn7Di43eZ9hB
5LNu8I5MZmrQToi+ABoO3Nc76f54QK9toj0d5/vGDMAW0FXHWybLSz2PqdiuJYE8Gmx5xQ6w3GvD
8LxuiRRQ89bEGGjUeKg0P0TuA/TEfFnqpNQkk+FP3Rb+AuUb96ozt90alyi22Wb+tNhgoG4AKmzz
evm7wPiyG4Yk2eUGVSxkaxZScOE5l6eq+gKxbsp7oEdJg7azu2g4lhEdLizateGb2klPorV52OrH
ZQVhBuODQBz3Apxyr2XoQJWvinibc4TvQardXhjv0DUQbUiZbs11Kud00PpOyRbkedYIYPEs2ivI
HDieIA+y6loLXN6R7krKkNHn2yvoXOjvmDBolaoOQbAyRLAkytlwgK1w3yD6x6ubRB+gTQ3zGaIc
WpcGTAgS8ch8VMG9N9yPFNXOuXerx4je6xUBFHjNdXxEMvwcNx/EiNRtEN/1d7FA6iDkx9XQTLtt
BjgtQ2IwbM4lC1MhHyIEWZTGTy0/W4SPCa7nyNaimRS63jaNt77wsdzDOiX43fFRt/YpHO80NUff
w2xYs32vxpz7/cGNIPYpAwOXwI69LMPyFjnDzjcn3zkxLAqYaohr8zuqF5CMDdjBfdtjQpsR8T7Q
BrsKeHjsXP/okgteRh5u8P+w7wRAshB83whk5O6Qlz9g3hnYQ4N4+y2BEVefwNcPSMucxvJr4XGK
aVOHV1+W+P1cbJFgL1NVQ4+figbTFwAQinzAfQMqXXXvgdQvFPwT9MdisFfirZm1TgJy8tqPy2HE
eNH6R9lDjnQvFWI2cOTwAMIzwgaNaN9o/UzYs0Hn49drHkPv9sO9v/C9Ay13G2JYsPSwzEc79s9K
APRFFBD7P5KtN6liTQ76/Wl2KKAAmIbbt5mCO4IJ3hQxVjvYzSt6c2L4VX0sIbghzPWNCYEd1LM5
98J9C0nCjE5mzElgiUalHy0YSu38ALXJOzgGGDEQoMMEu8bT3sgl6yFBlM1+9MYd56yQN+8r6Opr
5YsUyYN7QwHH1Apa8LUXH2sU7cJqPDh4B6aKXMXKv4cGR7tXgamu2HmCy20OPg4vj18r8jRF257V
y46p87aV/2SXR/dlNPbgyOpgg+BMDjKUu5huR8awGiYs01g4sOyAwugFI+TwhGMB+qR66sFVYyNH
JhRSM7Z7devqQEP5MKIwQzA/i6nPYMVaKApmOFlvwIYWBNMfA/YcKHAlCD7aBnCdte07AJNTV8vr
0hbMd0GSwNtpAZLWqLoDeWDu2YuBm9gSnjyAvobRT4GkP6NXWTsXREfPXgXAEYYVZkZ70c2QIbmQ
cxrvppjnzE2bIHjBKhQ8rDO6SWhCFfikUPh/DBRotuAWq1fSodBU06kunT82cnITI3vUY6EI2x4i
jJBCDLkTfXD3oYplHgx/TPistnfJ/SOPWvS/L2H52zUjdAeK0z7GuaFgy+vCn5o+HZbhQTf05Nnf
SQcFqSBaYEqoAvMzYjdAZAEowpRDOZFFyNDIdjmJzJwIueRYL3SpO5QcT2Z1qwoFMM9G4D9MsVbY
AtD0DRL9UCT0ewQHbwt2MRgJg2Db1oOo6a8kqHJXswMA6cynj43Yu6ubhrfHfbvDGpJsRs+h/Q5r
CI4d0LlXj9qHlvSF13/w2ElrtMpBM6L3/WviN9u5p8r1U01/ZyhH4CYHfy3EzQMwh9AcsZslmSkI
ndbiUtWF9M+QU7LJvZR21yKGAVsGXOm325d5J+uzQ4MPr47vympNWwZK8lbJjMob/9GdADcrercF
+wCZwsCgbyHwKTsMphUWM/TLIegv7q9Ei92APV7RZlQCm2fm0zS8RN1y5DCqpFt4gdwPNa5CKxNn
QPA/xFtMpiMrsR6HmfPAoMxHFDTNnRM9hDfuKoVM2/X+O/IkHo+P7RDvhno8uwPNOKaxsTwpLPjp
x/qhtPd+LXHA4nD1r2MgTggNPg0rZsV7fxueRiwY4MdBKGj0PQb4x6akiXFRfuR3XC/PlCAwvtps
Hn20ir9Lva+QLBtq+62HAE9EmZWiTZqqRGJZFA4hT830gjoq+VsZfy/sG4Ati58FWfPN2lT03lEs
h1hgw4o6gyj1kK2c6rcb5yU3xPXcLfMns6/8obBbl2mhit7PJu+49tUeZmsaP2E3RUUTYNkgiFXN
07g80/tQXQe4oj1y5H0FeVSkA0G43D51LeQOBbsVJMsO1jUMKDgeDfZr1eteBHcehju2rPsbyacB
9fiaX27553AABw+wG/MVUiMwXFocHmBXxrp51RCrsJhGLCR52JAy6hAzH8fnuYsuHN6a3G4O3ZNL
TlG9YM/NO9Y+5WYjB7WsxeirA2uWC94GANJ/qhgtG/V2I17OTeIPzkHs4028/jBw3BTwVW5VFuty
67yKTT0YQiEooycMAbi1wL9NQdCq9G780y5+FihkekAK26AtNvfNK5u8W+3PVP92rZMT/4ixMp/l
iUsMt0oX3XDqV33C2iuQRc+qQRhlSfG6ITQlMa1jl1A8JAYUhwCFU5F7A0tqqGGg9RtKBE2d8IMF
CC7G0ABwrFoojDM2AE322oLGsQhfAiPBkRpjoOMPj1tXH5pe5RX4IAqzrLQco3+XSr0cRQeds71y
f0hNE8BIrlOO122ohwfwgY+hwrdgJBWivKs0T3/mecPSMJednF4VWAwFGQSzuYuoeIz1KVOKMDGO
PpQlZQOsPCmgDaFnVQeNL188J8VesTFuigqzcgwFYOkglgbyqLpds7Z5oHfhiB6nQhPXX4MBG5fY
yW8Olagvt/Uc0XJdbXlEGIhiL5WOM1oVGsErM0FWoXMuIf9QD6IOvdxgtqnV+//h6ryWG2eSbvtE
iIA3tyRAB1KkvLlBSC0J3hdQAJ7+LGj+E3POf8OR9HVPd9NUZe7ce+U6Hexl6MkcBEF3WEPDcr5r
yFglCSqk++2CCJshrI2VRIFu99jz991aRTW/BX7nZDlkyeAro74bUHizgmrOSw9YgBsVhw+fUoyQ
QScGysX3hfdyN//LOy+wm/4w6p+YxvlsLChTeJjaA14fh7tazTfl3ihIsbWvikXKraCE6jd4bCkQ
LnJREeGw4sqdhCORkcCbsms6f0Ik2QIW2ayir6dxXLicN5zqY1RSfed07afKXLCrHDTrIrt6E88n
Kc6LUmxd582aMLXj46jjg1dchX1UmGXIFGvkhJmnGv3hJWMSinsIcf1cUmK0ddjYF72Yeeq4gt0r
uW9OzpNLJd2ICKjTS9VfI0scdNgDonpqrA9mltuCv5ua3hUKElPcMR8ZsQJebBymcLRwHsa0TkPx
z0xfFjkfHUMeZny9CbCpsR/eDe8+XlQiiVlAK0Mxs8c1gpOj2+jOOVujyHdENgIGOosKFaLADYqk
yPQsmD3lWF7mmfrOWfzZfhytU4M8G0/YG9SwVT60DjcJp39zEjaVeIb/IffzLP42xE/hPfW0UUP5
wEB4X2ifSfu4dF/SG/YypxDSjMBEVnNH46BOb7YHqUmkhzYN2+SkxvYO4s8Rh9xWSzEXKcp5jvSg
J+LNyp2t1fg9Z49wUGrcRyHbDRedzrmX8r4rsepaW3TxxLoYGmPV2g6L5UebuQXMGeTSp9MdDZMT
WJkQxzbSwmCij/t0ip5FPe4qpwnwhX3U1KKr3KvgX0b9XJZHi3NrcDGpOv8qjnEDGKCiIwOo837J
q4udF+uLv9Gs/DF1rFOmtceRsRmcu4S6K7aJLMN8GuXOSz5LWV/wN4MUsst8p2sNY4pl60o/ZQbk
TsEQYxgBJVQumV9m31Y2B55bhXjom/ZpopIx5sGfYrIE6YdikeUZQsNtdghDMyXqON96Q+4jtdsv
wJWQVLgz2teRkPVY9/6oYd0emwup7W3pMb0pMVrPz45od1GLNRlegxNnBwTGATqc15xwfcKmUzaJ
9p4kE3XaY5Izb4+BUaQvgveSE0V+Ud032q1qnszpa3Uv9i5RynT2W0Xiybe3XRxWZr1VxG/TQNqQ
8QaR58zsc1Pq95EseRFx4MYkansv0Oa3ZXydHehTB+0tGv7hZPXGCXhStYfTVtfmY/G2dNeeM2tS
9c1ijhjoM97O6q1pxq3WCuTe5STNV5vUdpcPPg6wh3j5lCUfrtoNWWl2HlEwc6XwO00EyLjzqPKM
49hryL8kTaAtaY0bsnuf1OWlSFDHbO50kt+y6g8tYhB4A4Tt96UmLQyjb+aqbXTl4Eq8JtPXQrto
Zi+zvHq4kDXbn/Xy1BK0jYgXYQ0yMqZQdvEuEeacxCN1NZ7dGEPh2D8WlhZSpZ/cFoBUY6s7eIW+
Xty5TnaKMTFUeXoU1lkRoefGLxiotxbnohm9drQEw9Tt81Zwb2U8+x2XdhxMToXOrTxZtN4ZbBjo
AtXk+XSVflVmzyaTOLKpNIOYErEcCF3uq+qW5U8ucKDeQ6qT/S6OwFHAXZmAGGw69ymprA08U3yQ
Zaghe2tefhD2mzklFJDJQTruRWr52QLwJOiAa+RLmj+1i3ZJTLbOfQJzFGTue9G+Dpn9PHfTv6HE
UXZXaebWGFocbKFR6wECqz+OJ+gTS+kgU1fbQsf92AS5ePZC0STXIWl2envTVbzxdkh+nAAO4+3o
sdavqbYiZ4znaIEpaI0Jn0oKOsTg8Re717XPqz3cjH02jq8Rf7rV2/eSGK3DHAyu3XEmpAFgx2/a
777Pgs7tw47eZ+kyzPp+4qZnp8rCxGScvB7/14z7pLWmLRr/1pvPALKO2PM2Mku2uomWjT0HoRtx
88jrsMy7EZ6K7o4nEzU/1t65CA/jP04Cu3+Ih7MKEWe8Tt5Taj4mO40LVxu/uYmV5JqnL05n+hC0
lvY1K+7d7DbPWOtvZa2HLQG7h0Yc4uQovF3/rJnHfLzo0SFX9nBbei/ftrjlXfQP+7Mtln95qe0m
hcouMXe9buBv6QEbkFtO7NSfB7TwqtwrjcX9/lNq5slO24NW97BtstesJeZF7cTkDknXuZfuTSBw
lPYjfL5QkeU+bneS810s2aVafQTN/JBiIIAP9OnNhJtbPHjMZMxS9x1oeiNZ6ka7A+kSrIOPesl3
k6yCjEl8OzbHnGKDueFJZeDQcsPqFmXUVPDaPFa8MeBD6mZ8Sk2GulzwVTftIRb5EF8O/VQcjehd
WX7tirACIX5c2NteT95KghJL7/h1y1BU4xhY4Zk2qa0YxY30YM3IcRoQ9UBGKp+x86h41YOp35sC
oJrr54y4+xrl09ZRc19JcFAR9Pg0iaXoD86g+Pk87y3nS9cOA2q9qDS/j37U+Y1qPigz59Wo222s
fairC3341OV44SwwGSY3C51bfieyK7E7hB1QQrzxFnLf4Pe2Tt/Qs9PGNvKjyT/tFOhFMey1hrPe
E35ciL3zJfSEJnjkH/s+mg5qx+rH0HlV7lP3udZcrOSbMRgBBlh1AZCGz64eph9g/K4QP338CVkh
7uryq7beK9zZokx+lJbLsoxuXjzikf+ylJM3WH6ivySOehF1tBe8txX9R3p3yaK9Un1jL+m3vZJ+
O0MRuGN7yBjSKhmS5sT0O+FWN4nBJ5QTyl7lQmeeus0S+6VynuPytzKBX0bXEjksN2ByaqSluCUJ
RAWysDdJ2dObP9RASiJ12Cz9scNlpYE76golUIsFXuk/t+nvXOnt7Sh5qi18oaZ3hKN9UGHXjc8E
cJAO0FKo7aT3ape/VsVzcHJXjhYacF/somrZWtyuLbKaWTDQjPAh4+6g1iZrEpiJ8oQTgxOAI5KX
hXZONlAmhksN2KNxNH8o7IMs7pwGW1hjZ4ekSPANT0cyVqe4GA+DkjyyXdYtCFUJ5Z8uvKB1htOi
glmyBa7X4rRgVNVU1D4GraLsgtiF3rZa1Yqnsct+nGRBuMBWMIMCWH6KcZ+075kz0VePV7UHGtL8
6EQAXXoDl5GRMKcrSTdKqRfLZcoNoLcgLoTpomrbi+FFr7MO2tbcpVod8htDCEyMZPhXvA7L09ow
MJJ/FzbPXT4fHB1raAX2SaEVrBO6+l/KqEOpN8+lZ4BZ3kQPw4CUF5nN0fK+tUVsPSBxnehxIp36
yTjIpschiVqF+SAbXotc3bNd4sdRjH7reo91w5BJzbauZl7TSL3WEtt/fTQjMqGIBJsST56YxkCd
yzPCe6hZygP+6mPf1cc4KUC7UjqiCdQNqeRhr/byrnaGo0yuxneN6CvV4tNh5MHTgn9Q7ajAde3R
iAdoKPO5HbrfCeRijPFisfeNax6THv60Jfexm4S1jdoDWSJpLskY6hxnMdHkRnMQ/plLWtI+GuDF
4jysZ3OjdfqOBNGaCvJVh5PG8kY/HbCY9kxjy0UBiYLg2IlHdxr+GZHww9zujhJIZpM9LB0XTAER
LmlJ4yXH2UCSl1+R2TPb1EKAeeRokwcvH1KiCWB2ST9g/BjK4QG/SNARYFApJQxD+Iplb3VEakXX
3sQiTxmXlqYsT44F+CPHraOonwwE/DJygOxoxwbvENPJbRHdS1AtQ9rchNadHQdflqodh7Gno3h3
JfTPFcjldjWRGH0Kirk+NDPVtB0RS6bhLurAyu17cquY9qcb5J9NdGsJ0MwUzFiUxsc88d47N6bu
lYChnrXCRHfDnzVIYFHfCWngnjd/ran4m/WgNcOSuWKlmGcQbB9TCe2zf+4oNtPMOGKM5QgYDorF
lDkKbKZzy/wzLd+DohypmMBwRbsFfFSiEzjJx+oH0DaVD0kkvT/2lGRKElKWyK5/qdZPXkJR1w/H
xfl1sS9V9QTecfFrnEdVjvG1I/qEOWilnC6j/oLJzzciiNZVwceTkJY2jhAeqUH3ktYkqsWHyOtD
kmm+LRi1ZvuG8GwG7kNW767gbuoQo+NYOYwVvuF6N6FZlFQCDEokb44KaKjS7uf+Xojkks+TH/G8
myZzX5rrHrUFq0Vkgw6Py6ABbBJp7UFZh3Cx8sKh6dc5kbl17ix3eXdnmUto4TrDeRHyhNxpEW/u
2c9zBWjicAVR3mPtjqQT6jDJLT0+sB5w2/fghpDo0UNIlON4E83OJFhQAurpavvU6NU1KoG0fbm8
IQecgeuoCKUdW1D9VtUvitSvhVgvd2SFVN4T/w4k/i3PcR8qevOIBHVJZ1jZnV/ft13MPBTKY7cc
FQtOYN48ZsO87esKAeHdNN/ThULUoRVRfUfyllrSLdAxhgwvDsVvNzpoc5ec6EUxjE+NqE6dFf3T
TT7F8M4OqTk+KLnxrveUSoCc9jAAkWzUoJsFqe983w7K3TRTFRFLHvPloKYqZl++kbEa9CtPVuOJ
1+nC0S9afec0C7JGK+9Sd94YkLmVGDHHTXY5XWS2q8jz8ZFDQ4i+02jYlTRlRR4/K4W3bZ0F90vj
32B47pvE2LpiOWXLd46BberJQNfGW5ThUbbBIr6ayk+DkDLhYPSqN5cUc5wx6W6/Z2Nv6HQHyVVw
f5JX8RsPE53+pEzaYW4M9HwiwzHW9iHbOFtB+saroyM5jm3G2FvHRyegD4/G1k6yo5mXfoc3zowf
DetjqY6lCo1r4H9BBHT9V+M96plyaCyL3DicfXG3qEDUHvTpU1aIQmaQefQdZubPPLNSw/Bl9PfD
4v44JUIKNwOlrJj4kFSfNTEYY7Qek1KGiWJhc89WDE0gYRXM7oIeJraGlZ3nsf9KVfkO9XujSWC9
Ss0Axj4oDEo0KkHH2yvKZarhR40YRTjMmkXcTwO1i82p75gWSg8oDRJvniScUbvej3SS9w5pvbZy
DhNjuHQcfsM80idMH0vEsdB/1WVMKVVBTVoecqO740C1rEdVKUnBa/p2mQQelTF6K0wNAD5u7zvM
obwb4pF0yHwblvYRKvzFmgwARTDyezVc7YzYwaUQKMv/RvTarjktCxsBiWRtGij+sO5Wvbvjptmx
xG5ba+V5zPWS/IFlviLu3mxrSMM8IQ+ywC+U9qS+SM/8jnP1LJLkfezj+tWNp4Cg30vltXD3FAv0
ZpKg3oJpMjN73kfdjDZKwns1UsUPluKR39ApfPkQUyNs6k4BeCSZjGL9N6AUVNhBR0NYH4OEPGAB
jIAVYBKG7zsCUOTScmbFqArFe+UWO6cm2zYO6Q7eD2N6jrmlAb5eLah3E2OpPUaNAkrvfQQOfooM
hxZLfLsDRLQewMJDlGJN8oDGmlnF2680v+pcTU7ZMES+O2g94T/nl2vYPlgazAmMWK5paiEZGbTV
ChTksnSQ1ovmNeHzC3eNPnBWAx0rggefyaacXJI8ULXlJKIX5awlyH/mt6ffCUBdWgIO5X6qp5DK
J1jtF3reHO1oDgpgjy2z03Kt0PHw8H+IExJ6dnZ1uS+9+KA7I4NvuMVmBrtOx3uWHfvoVUzTzk6a
o0o9S6qkUnnHoPwxyWcab4RaPD9Go4zCMpbFk+liStGl+lKmNIvlC1DUF7PLsrt2EgARM+ZVwvk3
Co4wezLla2H3VcBgi4SbvSZAK2wtyQ0CF73hcByn9USoxSkdikPuCWM/jhlhr2QadkoCwWHCiQjW
gyEX69r8MSMfGOWMdyYDOEY80wVPPfIjHlSD8pKZul10u9h4bLEkt9qAvRFtfML5qONK0m6JCnZD
a6evDEHqIOsOPW0aARSbufKkkdipIR0saeMwx8hVmr3KCCz72mt4F5qkeppwvszxXcro1oCsJ8Z/
C5pbmanM+3E7A+rRuP889LVomQN3TaBMl7WwQizcmmTU53FLUG/TjUwFJYtBKIQczgWDcFttqoFj
cZORO0GMZTrua+MvCX76XBx95jNEoIMU3Mwmrr6HHq3Li7/gnwBX4HW1PpWyQOSBXljjj1B91/Tz
xKUq+Ab/i2GG2jC2iP/zu2N3s5rZ67zAQj0d+vQ0WR9lJXZ1PRwj69+IJ1ux8OV4z1qGw54EDyCh
3vQ2dczF36CzH3RO+MzeZ3KH9LmdCIiwG0UzaL6JJxYSnYw5n4Jg7ppvJL4zk9mTuOOC7Zqnsnl1
EY1GtT+uPtalPtWRyfjuvk6mjQdA3SAfVkMBsHC7pCONZLQt24Oh888BNJA6Z87thqFdaWR+rn5I
dUZpfK0RbY1cRYTEvhI92WrHxOZtrJB2uRx7wCYCLso0caGbxabkWeuZnqdVqDe/tBAKxUE6c7pL
TAdsTLCvDteF4eTHLmGiT+IG6bnqTw02nDmFLkG2vHhEcZrpgcVZTUMkDCsiC4rtLp93iYj2k7mX
dPqO9TFqDw2JvymziCjubEbb9RIkhGlbaLRudvSUKKCI33ou/LLe2yrcjuTONsk3sui2FGf8Dhz4
3RZtNk+/k6xGpBswvjBJ/gBg6Vv1NWrv1gGSwoAD+3HbftYlwQOmF3AqG7UIjAH2iTIy98KOkLa7
iaeGtSgRyilxSMV585BwSZY2PDWTxa/hVakxP9ftDga672KyXZ2Y8BEG93VBlLbYl9JnYU3WEj4N
tm0UxOYt649tmQNeOEFJ3CJCNVoYjz96dGtuEXPbkctO6pdJpY5khDRPWxaB9FYoSQoIevRmeVAE
3u2k8JUudKInHbOIw3lf5fjkiqcyG085LXrSPM4yMLt/CzCiSb+1yXebnnpMTviMcnmZvZ9oRFuN
G/DfMKNl4HLDGhKgx6LuLFy288HGPFlhNP7x+m6dAR8LPsQdnbliiZ3t/doFpwtIXviTW8v+UUFG
uzIQC/8KWvi2OmUmKTbzWZ32EdfZkECdz4IkIq7/XAG6t2hDc2j/zS9OUABAtE2H2sRYQ1YOhyBx
9Yh1RyVHt3aqkdwSwB0WDmVTOU4cJYN6r7SBo+Cm0a4GLUtPOhRjWvemxTbkg38x1ewg3E1Uv0wy
JOTozqAf+2B96yxM2TNaIBW2jt18Qg6sATNNqxx38lA245gg122cKygrb13+y0UL/xQ6Kaelkda0
J7wbsn5TtpR22haOp5E/LfZPTzq6+LAwfLbfdQqq0dviP7VL01eiZ6PBSGK1nXpwQBeySKiad8gF
fTo1N7d+cGaVsHxPV9K1479ZNrFf65p91GYoHY7L5hnQSZvWqWi21pVBgIISojGZ4nere45cKZlx
/onMWQzVfLcXeC/WnMKVGqzo0bOukibJIR74oqSe30i0dr2Np61s5+/EKl0AB3RSUdy+dQNjyrSu
GQgMKlINU/PaRUF2iJJP7h2jbet5EB96lbF/oNBLX05IU65yD8s2foDl7UUjaJ2Jo4rNTCSVbJ1d
H9X4Cwj31YZqwihtfQXZA4SzKLUfe7Ls+2Swd3YMGoXB6lfZJiy4olMwGWfRWDZobgMHvpKoWpDo
Mt4RvhskrplrrLFdZXhW+dib/EUMJ2UScq+lfBiwT3j8OYwrEG51JtIukSj1a8rVQwWXND8P3ozd
kwGT++tme0e9zXX+NBMisqvl1Om/kVj3SUFrk7/COXTyqVXOcAGguNyDOdriiXYo5l9yidXVJvg0
BIOBEIeVRtqj7wxiY5sPPUaSmJhSUrT4jS9khb3RvPO8D4XcjjL+DRbXy9EoJDqyGeSJZH8B/5qk
POUT9hN83PIGs6jydRpZkarvRaffLSXzc8GSrXyJvK1ltQ3W2JpjnoC624MFYbdNobjaN3Lr3rQG
6JHglqNkubVpf0wUSh4g1tyPdpns4tqywmLKwI1186tQ/L5o5dUaIK24Cy9O3NuHLFe8PZVyTG7p
nFb5XTquPJiV3FVrkolVbj8WxKlVp7X8WiG/qTcNuy/go+H/pl/RWwv/AsQaSQT0VijZOWLM2cwc
znwWtI2O1rhr2aVUyH7asUXtxW3G+qIPHSztFWY6LMXZNUBJLIzGHyITkmn8kBbCIRdHJBZOAvDX
Ek9pDZ5jowj72pVo5WUroV6mNr7Ck1bpky8llIbVdtyz5eRSLNjPsUcfkjb/8nQMChTE2p6a7ug5
/cIrBVBCeQIVxPKSaxeX9daiKwsyRTBhKj+0eYxpMr9mS52QX3Nf6UHo93nLODsvfpBwVj8Otkw+
tgxU+AvxbBDy0V7q1JK8h2784yDPeO6E4J/uuoj7veswz9gDBr5UqU8lY0/YUXBRS2O2qBi1fcSK
BPK/CBJpcoC+Bm2vZYeNxxql7dLDFYkzFudUIwSxDjl5TX4polm7EyrFWGUbGR11Hzh5ggMjKR4J
YhzwS1BHYPxcWqwJdcnV32n1O9j/I8nAU2xy88XJeJtZcnReM9dSNoESZx5rc0p89PmGPtVhNotH
Gt4343pg2Cl2hwlgbjNGafj3vQnHDjkif5xZhYQ3lIe8UHq69fXLvx/+PRSWM58yXcJb+fvy74ei
VRilGOPVaz3vRPMhre3flzN2G9YoaEQY7Tpj7QQtYilqZpqsDVBPw/owOdHyn4e/n/3327//+r9+
9vdfhZD/728DOZyc3O5UG7wFwfAJ5zSPEWYWrc/YoaegaziGuHkaZN4xpeDbNJNRs65Jzf7nS7V0
8HZ7aieObhtthwXGHM7DOvzPf9A4XlXSCgA6TkojycZZ6jCf/vMwslEuk7AhY52Yzt8Sk7+vmpV+
9/fVf75NreZo4MhTsrEMk/z/PrAbOt/qbgx7QDEBBWK5Qpi1QiZqyx5rdFTNItQVhXjh+mBlzPqM
9eF//QwITHFUyhEtPXO4aoUT/n1FH48MlUMat9EzTPoauCeVoe8oEep9B9VMRga0F6hb4jwULnuv
6qja1XqTHRBAb8lgmaE75WlH+ZpazF6lGSqZ8f99n0zxEiav//0Ff7/r75cOFZ+SSLOrYFEn5YyG
+z8Pw9KweQlwMVwINQv/HqRn0An993uD54D56IBwYJJf2E+R+in0Tg8tqyJW4zothtbCelxG97Uh
YR7SfZm6ea9UpXYXJegfCqSa0QA4xrqEe9MQ6Ymx7YdOLgiXGA51jC3uXgoaEKubikssCa0Ounda
hIZDmYxOICccWaaWJWc70z8x6Fi73lT7DQELhFYUzPDvgYBnjwqkYH0Ymjac0tLlS7AG+lB5IlC2
kdMZYbz0X3keC9zRmGXwSvRRrQRNHD/HkdkyhMvH0GHAhWBFHV+58hJ1oNtBZbNNJCXjpzZj2A0Y
Y1pFfVhGWz2UznIsK4mtgOVoR9uhRvNWDqA9k0TOkeO0pAcNaOwte8EwprZdMMWFw+h4uGaRSVZf
PtmJq7yw7OSDhYwk8hdw/LpOx4bXPDo6XorRN1P2I/PlwFi8naZMfm3gsDYroOuJQW8lFP0a56T7
VFWVmyVRkpNO17tZcoYL7AHciVZdZxnpQ+Uhm/WLKM513FKNlf2tviwOrOxhlEkAXQcLpoankb0N
267t+msCSnn9o60+IvwQqVZYNWQRZLo8VTOxwTliMgUz5MlWiLNgTfn7hfCt00Cj2TxWkKLY6iHs
vVWgtY4eis5MKMmlnwnGNm0Z8tViN5kRZpcOsDwYfxgEGLeo5sv3DopaoA1lu4OlqW0yQ7EPpV2p
t0qhOHXapdyT/1luniNiUraQWmexvKveIu9tkpAOnrZc7+eDjjctWbJflr5gq9a0/AYt8zKCh3nl
tdCDGib1NlkYTZpaE+8paQdftwWWsSJ/yuupx8q5ek2j+LdSZysEqgvu/og4hP6f1/0FrLeCAXt6
scou3/XFOH+k5GOcpupuscgf/piBGgpRA6CaWcLgPAgd9rqOcNTwZCeTbt+bXmvfOzhv6Q2Ncvff
n7XZqkrrFk6qYRquQ69ihFTFbVyY35N7r/cZ0sjt76EvkxYLQv6gGypoCstJrvainyN9TY3WdKx9
xdPUw9rcl43XnafUyHea6JC1TRGHJfy5EIm83NcG+/K4eLGlcxGK5Fw00OGosFXjMua2yWA6hYu0
jkuxrMR7y3OaC86Z5tLGVBF1wz6hoehQVSi0d6zyYh2GXtZ3rXBhdZtWt7dXSa3v2voSRS1uXmfA
EGMRX4kRy/1mGMAwanYKrrG4iPXdyOJB5qkj5g9tcPEqCoO9S/YQfxk5uhn8Fy0kNkkQddKZz1bK
ZRRaf1YIhk/moJ4HYfKgDypjwgFpxr3YXClhoaXOLdGYmoICnA89FnWPQOF9XiTqtuk0crnr/1db
6q5vmeZNtGBWWhiV97oinFvF3s9RUX05mOpRzM705tA7MUl1+Lg8W72LKbWHVW9SANrZ4NyAwPYP
uRO9Qjp1mEwx7uHPUF3BykglUcK0zYgKDa6OkrrEl2xINWzFjHnb7A6WsxqO/QML4tCJSs+9i0m+
hqpw+jCfZhCvdh0Fs6qOd0XdjneTFt/bMXluXmrTL2do90beuoFORei72qj57ARwDqyA3RJRtO9j
w3tpBJC6iKXexFVt/bmXUEJN96iOnM140eWRGcmDMRA0Bbx9YSkWyGopWb/YZgX+ovlpxIp/LizE
j2wwgmQpl8/GbZ6kTgg8ylQW7KZl9uSBrkuRTHjZ82dqpZL9m8Zy1NV89DUDJ0rLvq+GAeoN3k3v
xE+ul+pEs6aOSGpp7YcW99zfIRVZiOZlk2FlSPQHu+3Ng3AlLTC2v4EsIVlDp5tl2LJgMxwmR4aW
mebHAmZjpOEcsjqChKBeEm0z9ry53CQHrWMzAxtjFi/kGBK0LP3P+8shxaPo4HpQHnFgyim5COXc
s/GP35LiA5yitnmXS6ZeDQvbZjU+qiwZVlTB0N9unWubzMrl7w3l5chhap1NvpXGMHfxa8rRy0Ou
rz4AMWm/pXjpV+NUc+g5uK6dpin7yq1xDkutuOZJEl/tx7iGwRdzWO20VFZbrWn5dv2ZS21x0HWi
D16EXKzZXJ+jYTh3Yn1ILPYmJ+mi/ucTPY8ma9P05SgGTPRTfff3gVskY8yMfWNbdxQEQZT+3CgU
djE7DrAQeEg9ZqL3V02WYHt4c24YhJEHUseXKMv1Kw2MfgVQQDVQgS1KWntvA8m5g32T4i9Ns/98
1QsLJXfADInsH8QT+D0UJcf1PSV/NeZewymmG75r2foxBxUQJ52+nQSIuHIkpD5N49s0xPVFppjZ
XFS03AAJQnomXScs+d0kxpYtMe6ezR05gqs13cTs/vZgsPa2W0QhKItRzaLd3Mw/XqLFvtazvZRF
alvbSEtwuAXCj5Oz4lFJdy1e5AMjsJvBmBMXoUq6PYJMasYRA1BJxJ7VTHjbPTdsLcQVwx7esmY3
OlXyq+otDp8mNZ7H0uVCQdGdycFZIsoO5LWzU2FhVu5zi7AWV7/XY0iIsOfuHda/zKW8TnAWvaqH
k0bQJ52tG5Goh3YAAwcgTmo6IFGVrq8R3sOSxk8FTIdpL7FKn9Low7RK79HSbKxIXcESlxb6Lz7N
wejwNJZJdLKjAR4zGTSA9iqnynJdum435kaOWNawFna07su6OSxuReeHd0uah8qqwPUlc71jo+m+
NNZcwKS8lpO40H8OF9a/+XrrEtRRqPltGV0rnmnHWM0i43meXN1PM4h5metezYaeXHWhbLLUigDd
dTZybrhWPZZTzjnc3RCDAZuwV6YFLrDuLWfhRHEdRlhFBgsdNSsOm6VOt/lQMSorX4BeIMIVQUNn
bLuVije4z7Z5F3/qWWFsK7hLG7uKQm/U9YPCrqBmWL7g6x9VFUUSelJ7Hgz5qsW4zxptuWit/HAd
ui0Bb7GPTPzr7oDvVm3ASQqzZdUwo0ETy20+EX7LLOuhSm2PEZNUtqXjXFQ+NYGW2vpprlkkxUQJ
sSE/e54LzZIFMtPywxJOkxWXlHB5MgCCggHKjqDX2YZUglmh26pqb4bxbIQq4YOeM/IeNutdb/b9
OYZPF1de9yKLEesG+2GDubn33MXZcN5Z11gg57HYFhUe59ipwGjKbb1ya8txE6XAAexU3/VQAdAZ
E5jU3bBjzLG6ae3EHyzvPdHBtsx5d/aspL2LUNAxZuhBpbEpm08AJsvuvssK5V1lH5LO6qgi0a9N
17V+UfYnltRi3230xVc9i7+uzK6Uayyohf94HFR5qjQV8kkJVkJay9PEUrZHhyzjmartZTCS+7/y
76/oizSRnxRX/wLgh/1E2hSw4EIZQEy4hIz9sAYNVJYy72dtTnEL4En/P+ydyZLlWppWX6WMMbqo
21tbGDA40um9790nMm/V971m8Eo8AlbvxdKthKwsKzAKgwGYz/JmRHiE+zlH0v7/71tLxD2J1JLb
nkpYYOXl5URskDVV5yX6vDXl0O9Yt7Y4RD70rn6SEeCBAAt2wQF1Ow23QdION8q1trFZlQeo1Ghu
OYDPC6fQQcfMTXTiXY+CVYw8fRARoPcvYVsPVdD4Y1Svw2raaRWAofEXPPgLHiTN+gse/AUPctxX
v+DB/wPgwV9VKBmRX1Xoryr0VxX6qwr9VYX+qkJ/VaG/qtBfVej/VVVoYDFKZWVGQqexlr0tEacm
ufaMlX6+KFTKUmMBf68ijW0KbcTSms/ZKBMaW96UMR2ep8DYdVMx7ashP1QtE/IO4oO26Lq3yC7y
+WIW4T7aoeLQGdGhZBzUwojZ6Aok04K2LIn5wsJa/MRCDyOK3h9iYpZVbqee5WKkjbo83DJjwSab
nwbdYTQTCV/2cDrEjCdDAkhoeqCDAW2s3Bltsnwz0fjawq2z6J8VfqgITRqGZr4PvWjug65Ghl2U
pNoI+EXVEt3oGc2UhYp4SNCJMWZMRI/qQD42CiP2tFu0cDzOMZyhZfqZ2Xhupr5VO8n+4awb2k2W
iPCSnC2QnOR5dGNrl8ZWDPiB/ngdQgui31G3sz82dkRdG1ogyzWSY0OMDY3QCc0YP7bJoLtUwi8q
gzoJv3YXjSSPYHGksG75p4/EJnEvLhahj6Za3cKkddIq588nlA3r8AYWfXywZf0gS8NiJxbt0Znt
3X52rrI8vMkzAi026z4wHjDyazBbfZhkgIrLY1O/VcmbXncCjufku4uriBeYH3MpPuyA76MtILqM
0UpMFOnWso23SaR3bQErPS/6x0bSKF8KKLEVEAvyQ0ieySKmGfE5131XKiBlaF7JNP0kf/+k4YYb
yuRttgl8Tqa6HjFtbcKJZuhcFNh5ddILbT2eZhN2ojEQyCp6bEN4xsqORSFh9d3cLv3jZLfgnMsZ
DVB4SWSfQH9fdtu0WKTXFcR7mTwDrwvoyoEb3JkB7BLe914SSk8Qmh8dZuxxSK2+LROQg/R5B0oL
22wJSaz3wz5jNehZbZKDsW7WcNL6OxQdyzS8Mwb97PQkQZ11ZKuaM+uqaUNxEAF0SmzS7KA9dcZP
1cTkXLPgLY+ji6WmYwCA85O6AsFS+K16/8oOwiemAO1Y743tmMqPOZvuCfTQjax3dUuk1ZzvM/b4
vqPdutqptRiRZgHD3iIryFyXVbmKRUHfZbDy2mE45kEgzitrrAhi+xThHiaZhSglJ4q95Mxnjabw
5hDug2hhQ7KZcXEI5TpDUwxsGsSx4bSMavZKTYxbEwxKha6wTtWhJpCvJ0Wyd/XkjXkxzjUDjm0n
hi+nAqshKfWBtMz3UMCDzQBBY8rhsOUFYfuaShFxcr4lJvnk3+sYlV0WuDC8g2XvjOlTTQh5zBuc
3gXgJPI423iIiFYDFRqVy6C3u0lLKoM0MvxcltgdNEbXsqLZaPLCa65xGA0Fw41IHC+YqfOSpDKl
xprSuCF9+B5TF2nb4iaLHGQXjX2tF+YzOjcwOrXJj8Jxmw1R65AJ8rJtWkPSl/pTM0bpYCZZiaLd
KMEcpxi6wCTKQFDTqigSDgIxBfJOL4pIjZkhIRlNrbX4yPjKsvKxhiVWmFpy7k3QAjR9eBXyloTI
hCKTXLdtT69ZkdKDsdMXaddoCNvwXY9pVmrN3unbbanDwmm6ajiYQr/CJHMom+bBMBlJszoEoBBe
9kJbS0YF2iNioZGjXq3cfS9THIxzda2r5AHNKUwcrS5AKGXeCHSgtUBvjdA6WCuxlRd+whXC46Oh
0yKiXMnCc9wNsqE9pFJaMVVCgAENhU4cpko1irsAe9WKRASFfLQ7+svDqCGIr/3ZZUtMUW3getdY
cBOm60WWYuV/32opTayUpLBh209Nh/ZtgX6Op/JDC76zVJI2cqiYsETKgATS/m10B4TjQGMlIpMV
DuW5my2kccNnNxA4jKqp9/Bf7dgokop29y3ETanZb2wA30N9CHjbQToHZpw7xGJD6jFFEEJdrz+0
uD9pVukeyfNcy7CpznNHEK6whlttoMbXafhhwm9CIOdkgjLnhvEHFaanxYw1ekgacXbnlTTZvgjm
+phz5YDZbBPNZcvS0ArxhimDjDU8ua/DaH9LaXJfGhTGQQoz2STfgxGuzUC+J11A8dKuQI2ogn2q
L5FXFayGRmLT1L6mnd3ywa2aATmGY2+6aPrzuvWY5yuB/ZjxIQgGiuaLFV6S6dnxQog94QMqd/rM
BYzGww/UDLiF/cSOMbfuk4BFUs5oH5M1vmOBJClr3qaMvvwodMM3ILNIvoXWKOk+JsDcXBvMmfgp
3NnyuwB7WNufs2SkFDUHD71SuLf6wwTv8NSa1Q4UVHQU3fQZNjJhqeY6lEMLz3Wi4X61vubWmF5k
XJlnN2n24CevUShRwatIZzZkc5EzjycNdFnX3feUm7mchL5tC5c1iQcFfJMQICLJclOk5KyVAqRX
Q/7u9Xbth8Ksi7Px0W3oDnba+JT1Rg+Pzb3GlHCb2nB3mkB9cFWGJW0tBGNmbl6t1hNYCifNDyq/
a3nbLAGUgaqqWj8m0pleA0id3y24+n7S11wJgHt7hdYHHnv77sBjB7EJ0458yy0+ioovEGVP+JMT
FppEtNCneT1OKnDg9QF6Ygq6PD3FAyXPFFCxFdcEJ4b6uwNRNo7G96jBVSu4ivItsLduuZ+0M4kb
s+E9Pi3QJqiYyKX3ZhHLbd3gAmqoSo5s0XMKWkYNjG+Sh7qcMDhkYDLbgUcK2OpbtnQXleIK28tL
je9xYzUulblw2ou8LLdjPgnf5EkrHgjOF3EHfm/U33I5AesHgWETGiushvhg0gOAq5WfTGrfLOB0
yjbvtkWiPY0zF61FwsGgfgP5AbOzImpRdiC+xiV/XpZ9kpbf3eiczJC/LRPWfgZlxV+0L6fQZvFn
sMrSFjZlXXAsNPdsxJS/MsLZbqjLox7OtwhPF+5ikJQdwKWlXjzz7IFsWdFAItGRE7Xv0Dmzm1es
FAXb9/axi+v7hjgR8ApATt087Jfeui9SJLUWZamlzld+RHFGYtOT2hFbbQQqUVF0SyZCVzBWLoJl
eeBK027SGXdAwhW9jaUOkhizQJDSRDBltps1rgKiEceBqJpnBwp+LRwcLBHlbTaekZk9tTK+1hPK
HMPyUkavk2Ye7YGUnKnbMRz8nk+fbV3GzZjzgAXCv6DOIlAvaBbdwSlm+86efufqa0a4StV2fXNU
dGWIRuITdKcJz9urzh3Ss1Fdcd+vX0zaW5WkJ1gm81Oc9Z039VxZRruE0+8hIt+KZPriX3GRxc71
WgIep/YCCPdj3YWwnZptGrvDYSk0mqDIdDIbYPMSjq9Og/qNyNtcOPSyGjbQgVOu3rybxr0eIhdo
UNw+RQquqHtfRONHCl1/V70sCU8rVQeQ16nklZlFLzx0VqD7GmPb2y9cQQ0ykePN0mk3GuhQwi4U
4usrPoRnZxIHIuw9QUC67p3LZn4skq/KoO1MziIUTeVp9bSLjJjneYvIkeGGPKGZ0FMdQH6Gbr3j
6vK1KGYjGhcHa2Wzph/TDIS9LUqes0YacEOEzaBwuXpp4yHuawu41p5DE5QsU6p9LQQ43w5EMYrb
xZer4qzTnoyscmnPwHMO2zI6atVjlk2rc44/xSMTD1FQRiyi7+ij9mxswdouXEl0h+b8YnRnA7EZ
wlZi52OYeXM9XbhhdoeW/idfzhWdFJc3ebzQFG0iVwEDgqwuR4cMeDJ6PGHT7atle8hy96I1uv5M
tTQmrQZw0WqI6ir7WV/4iKdFPWwT+anZoPxcUV+NBpZgXvAHfHjWoRqKJwLwVJsCrjGLg6ymyQNf
R/THvb2tfMJKyK8cEtIjbGr4aO92OkONN5YPFfLYJNT0kAlkutE4JLAL6HMKg608j1mp3ztwbXmx
m/pmoJa1EQrvtjQu1OSqnZWBWtIaGs8t0IVosf2lFu8ypJtIBRcVqeCwhP1qTmOK4FSh4gI40lSn
IP9VxrV34f/XuGRvxgMC5e/Iap6TSOw52NxNmEMqM6Aba8NCJvtEW93NIwW8LRJULqkPqqD3MUkN
BFf55BnmIRR8kBxsMwVQ8zDOMcEXgbZHV6Jgn1r+lA83VmrWN1pPz9GOmmOOXE3mbb/PwuHKqLt4
W5cchMcxOCpRfU4KANVM1C6JHELBPaVHrKElxSxUbhP4gELzeX7hOzVS46jbIQytrD/y9Oib7oxX
uTU/SdNJfkhcD1AYbNsFjR8wRc0vi+QzmrRbpMD3iT08LwGxAaKEn6VrltuOB7OqEwdyF59J46ZH
ouzbjK6daTWdT5moPbhSbs0JiFcVvWMFcuDNFBcYKjFjiEARhaS5blBzhJo/k9WnvdLWgKZdovxe
b1yG+qKdelt7JJTzEUGr3Ibj8DLHU3ZRRY864FuUt7QzjPtlZlAgCHksaQ4CumMkAMCEmpdDISTL
gP0Rn02r9DlIeURvCNdiXzJezWY+uXrxxv3dcb6KqXm0Gh7VtQBlSdLeVFp/6lIOIOVUvCUK3mJu
vKopSflIUr5Nm8ja1iK+G6znUs8wpMfpBaF8r8caSgXaSyl0dS3ofG18HyzjtWi6a3TyT63Bg+QQ
Wyei1pBCSx+39YZz+zuV6XsDpgE/PVy/bMq3Vklm1ogt35E9B0lDvxpmNfgmM5dtzA9W7+2SYEVx
3XDL1abiae5EdXJG/kcgx5Mhx+u4Jv/dh3DxFxHc/CkID1enegMcFTxbet/risxWhdWgewzcAVOE
Q/bYzdKXusRdAYqUB7GdS+8vov9d7foGNg71Fppl88qUgAw8ZPGFjEmw0wHiAolSGf6GE+zEtSqQ
gg5rKcOsTWCTdvni2gw+5vk5FKA4zTI6A4Qp+PsQsJr9jXQwHPUuaTtq1n4SAIpRhsFJfoaImPbr
HdTOt2NEs701t2htn7CmwM2NGRrlL0Qe692g8zcxFSG9TnKUz48t+WXZTj/FnF65OYZSM5+vBiJg
ftwkACqNDwKN+dl0V0XyxHt2Dce2lthFKbX3oJDXepw9OfdzQtcFrCkE5ITwIuooVY7X1dTdLJms
dopHcov7HY+XC9V/TRytnDBunVyPzfpwM4cPg5Xuu2GwrgScJklacaN67vF6RE5OxM3RqJMfo0wP
bfuUpdWbE3URlK3+pgz4J+Wjj1b6tbK43NRENf0s6sAQxRUvsOUeAtP4CcbMujLrxjfGhNlWDgUp
JCtOsG4ne3EPgP6p6uEwgYn2C8nhqqi17RD3bzLNGaiM00XXZcWu6DvTXzoCyc7WSEBgKCWIJxrW
S2Vofs+jmk/I8DHRU5g16J98DQfaph9mCHAj6S3in9RunIJ2df6VoAf0Y+WYO5sEU7pG8Yx8/kKF
woNHNz308cLPjiHChgjnOTPFsgJdaSyvaDAHpNiMFXUDbV4aj7EiB7dw5vUtB02QOQMJAJuwuoO0
YwcHnYLjlmLdR4hKKg6cV2FDUxwUs4RBrb5ld19J2tAl9KwTveeilJWHDKOBi9I+VaWbk2gFGRH2
se+sdIeMhDOtWNLJswuhVasfRQ21hCpnb8NA6ZPglEfct/VE464kaYMrHkYCi9RqEFP07tr+kFjm
RzgicBUW3MGa0i0gDgfsOXOD6TaOx8MIYIZSORSvObZrGuLVG4lYXpACe6yZiu9wlG+LwpVTyngD
Y5RwqZFzixDpxSXoJ0TQHTeB0hKfs/uagL0wKdP4YLXWApn5AK438SbUpL5Fht+fNJ0SprMWtkzI
cTnGo67J/Qk8mo/QgdJfRB1LRdFzbzvS53Z55K43+1aoHZfGvdMsZrwUMNzG3sOZ0DZhkl5Uq9cs
rvjW5kw9FhkNzqRbeGsaGujjsUZQwrNC22eAEAGaJtH6OFk73xNIeHw9uHoMqnVQAP10epyygkeY
BO5/C7STSWAnbjvrS5T9DzoJdzfkUvlG+lmpqThgLfIy3ElxQNaRg2HvuQPMLoRb9iAzLkoF9bNS
33EPCXiuJVOpjInDki0VLTcJqKZA/RQaPAIsibXrIBJ6OJq13WyFEtyAvtfL1oAy4dwsQ23ujRC6
QrlYXofY2LbyGxG+OGN7CRrlLAHqJfWjFvwwWLxBUH3PATaGOcFsWWZim4jksUeazRQn/qZT8mKi
TYKX2KNbMAwBUgUAgjssuzmCBBfHlXnQNesRNVkp87NT0mOpoorrq1nhbODtnHYr77R+K3qu2jMx
5UGi7XUM4FYk0pfwvQ6JULazLHDARI9F3x769YKi8rPW9F+hOcO/5odeJvBoFJc28aUq7d2oLGc3
xMmPSMxqP5g6rTE7BY+xcObm1nGZN728Ysh5FPQCTwRHKSFjIPJim+FzLSm0MiK5XKAcuVBsL9os
AJ4dvdpCe5k4QezkUD4R97xvXb2jIXbnGm2zW8z+x5zogtYpVg67gIJa8WbLVjDHmDR4R+VROU53
HF0uT+n6l093E2Dz3MAnAK8xx0RoTUdmMF+iR24XfnD5AiO+YnDW9uT7srr+Rme9Md+tbZcomZ8X
I9vnwWtnjxtmX77Sq2MMOcnO5T4K5bGs3LPrggXvwurEcz7/nPLUU7ak1wKGFCix7eEQWPr0xuVC
0kMMyGFKW+sFntrnEhyaPkXWnL/WPBXEU3iel/TVWLgkadOuVK+NybF8DKBgWNFHqnEf+qwLea7i
2/pVVOGNYTyH1hufuNPIXTCDAQSfEdyqe6qK4ooHIz+pmg8JTKLF7Dg+U5hF4NcPj9BaL0fFgU4V
aCP5J8JN7sfipa75KfQcB0TbnEE5pHaGhx7ZrkCr3ev7qSM9bGytwt251+xGtkKAlMiMWx483prB
3qrgJmCU6aKmEpBKCosHBgeegZxYQfTBOcjAGcf5/cp6cvqf0KIAOrjWvBkx+IyucZRJcujN6FlU
YBx4UO35yXAifS1JXfMYv7F6cx8500PYpqci9fW6vunN4cs0Hg10R1xNNkWcbpOUjyfUUVvezXrI
GWXeRJq66oureeYI9C/3sB62d9t/928+p3/7WWKojMOo+1MG+tf/urzfPfzT3/A3v7/9D3/+MrpQ
/717/5v/2GKP7ebb/ruZ7765Dv7D1/7L7/xf/cW/+/7zqzz8aVh9/8rjwo9b6kyf3d8YVnWTZqeL
AfV/rFm9fP/7/8T0H9dq/P3P/9nv97b79//KNP6wLdM1Xdc1pSMchYt1/F5/xcCd6iphusoQ0rGU
qf5qXNX/oLMshS4ci+y7LdGgtv/duAoDyETHahmm+JfYVvntq031H9tWTZvKlCstXZimrgxrtbF+
vt/FRdjy7/vXOVM9kykqOKPfE8/vief3xPN74vk98fxvn3i6MX7vc3QHU2Gh/7QySH9swZPKuu0U
cC59sGPfep7Lnmdzw6Mry5ioqb84k+JLiLXEizm0ajgZUS0vL4MTTT6rN+3GSuZsp8dzei7iZJu3
3TMExoBlCmVbWdo3hjue8oYZuTVyZjFUlO0bDn6JKlOO2FPit0pG2zTQdfhShzjJxFVUAZtSCHA2
bAKxCEVL6CfzhMJN1fAFZiTbfVjQuWdUzFiioojJgVlziDcM2bPD4z9PnjTLhnq4bqdOO2rFAqWy
dqZ12VZBks7TC7SNs59ZtN4B/38VS57eAXHb1KrvdiH8v43N1nOc6wyTGWeGPi3OmZ4Ir4+BHxgh
T7fpGD72gWkftFC9uwNsj+bBtgP4GbpPMVYR/eDgnTKNwgf1XGvFvB05DnuUoF8qDMFe6jBDjgrx
mi+5tu+hgp9TEFGQBKhNalrkhTwbKJ0aUNHHEO6m+SWbKmanNHQHTh56hT4o0tKT25EiyPqQAywZ
A8MCTz3MRuxPCr8u5/VtJ6TmCcuyeNGplXOz/Wq/x5ijEwNegjtWSu2H1cfZ0icwKcR2mOkn/jAD
3uFJCrYQC0/NhagFtJbOltjMjqXRToK3WQ0XWr/c1iFPbVPFg2Qd6a1XVqiUNAIxMHqNHRRgkKhj
fjSz9HsIPxjEHSdVM1msnIuqk1TEJhIvJshCbUldshXOLhQBrdRs3RZD3KV8ek8dddprLrDOwLhK
I2GTKXL6Q+ukpV8V8qtz2TIaaX+B8g5BX1vEPssYOYQHB3WQ09C4kraLSzfQZo5dgTzVnLx9zs8t
PHHtYDVITjrmjnEttF2sgje8nl9RKb/kUN/LDFWyOZbvcQSPbjEKgkQhPtMaZLop6SYuSdDtReeI
myF87dRr0SuPYaw8R3ha/DQEz1ZrlIXbIIPSi6doM0zqcgI+t+iO8phpo2EZOcVlVNCYMSiGrwCm
KEAX6cluR85SJgqZdRyewcLzqsQ4GpxlGcQ578zQ4XqwPOokZ7hQ0p4fBv2jyOMHu13yQ+jodzwC
tmSGBMOcRIFBlMcB0IrbxNGpYX/lRim+g5SzjLn+1OvlKhfsTJpyhT0QGwkEY4bQDUmJgEHvcqrE
0z2rWUIDhWISOE4nizTDqZ6dl9YR8spljkO98GxDVUAICR8B7u7OngwdWqroNk1d7Ra9Ho5VG/ts
MZCHZ9W7pS3PJatEx7idknE/U+Y+SAHSN4WG6Jrs0ZohR9vARjYRDABG5lQnoPlz0n41gmkhUBO4
qKjeDS1wtrQULxkiYKdY8AQEJlpnrAmccsOPNNfuzVh4dd/mvpvqIJ8q/TFOkLdF2aXe2ZcIv3VO
R3y2I4mbHmdRx1GfvcTAPrOc5W1hYA3PsXraJRznwNaAdvdBvgNq2Khul9UESYZRnVmXVEbyTQSB
TWQGEDDrcsyVbHYwy6T7BheTSRDrxOAINnWUX9YWBiB4F19TP5zroiVk4BavtbCfrIkwmVU6D7z3
yUmYwt6OWn2a49UbzWG91SBjVPA96ix4xAsGEjMFNRk7A5k+g3Y0WOAwB/ln59QXe5zgngsTgthD
sdVYkHl6DiKfsukRlD6s3wVKWhowmetq5+SknN5SAbpUMo+BoIG3yxq3aapu0px1dc/oAFw5o/VP
U3dZ+Cidj1MElXth52DDwYsawPtZJD8x9q5YUrQguqpeBkwdHI+5sERsADRVFj4Ny9RUJ6OxEcAO
BjNw8RGFzUOgsUZNtOgnrYyDSBKkRynTusjN37HYaiAxeC93sns1U3BJVqgOLq5GEKmKcra7Y8GU
+FIHOFesjP8gfILWBUQXprqImclWHR8KaZ1UUmenxNGADxQ1podQ+knhfDtO2W/bUL/tTPayZRGI
k4UdNe3aDxrUe4ASGrxga6tPE6xk+AViiUIkhda2h0fsNWrFAbdiS1gx953111qMZwHwGi9bgF3W
gWCoEwy8Dlx3GRigeF7gbkLeuYwcrrwIANjU5d+lDOOdGEtQcbpkVZvicRgRNakWh4XR1js7Kw0g
hA5OSgBtcMcB/5fFOwm/J14IZ2N1vDnbiQ1lbuCuGCbgwKJ7aJpg3nUx8liHqi587ZRoDT4n1OAD
B7GJmxMH4IgkC1u9UiU9MFa99IsJ8uEsBzjUDWzG6aCvtiVjHS8MQ8BHLwN/HVqEDmw0D42psfB0
uf+5ZnaOoW6BxtZzvw+Wnwg0085ppA/kA3Zfy729iEjroaWlhKwbP07HRNQqAG5nYw68O84gLNal
x8DeYjTSFui2yQ3gjznkYUvkq34MWzFCiISIv1wZycpEKEDYpwj8kMdJv85Sx4Oq4CKExz5iThBn
jbLyWZBsAOwtj8VAGqCsb+Mc3GiAq+p4P9nkvUoBH3Ho8KtEeE20ymSO1Qvwfy1T75mrKFs8AGZG
ddkbvKWjqv9Zinpv8oGDszYCxGOdspE1XFMzU+UBwMRzkxoHjUQYX2D91mN0m5WNdWjG0tD1d6mL
9Xtcf+4F6BU23jrwC5bX+qjdqNyGk6vLe1he+1yC+opUNazI8W0DGGUr0wmAuHGuDUI/QufjDUeW
2F/RvvF4dmdliJaCmaRYnhvzjizSg0M3mLBn+hlXxZubkUmA/B35eI6YR4fLRT5WYt8mOB7BnEsP
LEbk5aGzD4gNGYPdH/QhNW4T6Wynqr0cQxOtQxI3mzCo/dHuAAN0r63b39jxUB+jCWxoouW7KmhX
3gS6nKRuFl90xG9nO3/Qa5I/DRMxBUjJz3WWmjCJ3F2Vku8tx/7GqK1jrdhSwmGLahis7vqVQib3
m0ADc442TpA95iegu+SoBA47sM+UpMla9UsBlB/aX9vaP2EGiQSV3rFOp1eXXNW+MQAip0dDDgeA
RkdnirfJ3E3vQs0PMfEwP4hzzF7Mycdp2ZtjxWM2ih3ZuT4gnh5Mhga5joAjEtgo2uUvoz5MO4UF
xJ3UK4oWCEbcaFqzR8HFSDnUrgfFpJ43TrZps646yWi8tmfB5i3noYIrCe5dktxZWl4Sunxs24o9
CiAqLt71yU6sQ9sRbVwgNIUlFNJFLpUXDA6rMbA6rFsBwPYyveh0+TqYPLixknI80GHEpdf2fYT4
NzUcL03IiIdEC1oVGTtImrm1AgHMq2GBcGjGManrYZXQND9tEn1Olo74cCSrzfCvnvRg18Qj6NqU
bEI6Xs8ZQPVFsoCpkFCQAvFbFw7DTAqRc4LF7bUPz10gb5Nmxtq9KiAz5eobHV0D14joLNF8ePlK
x7CsTdgYBbKvFr9NzFy0CLNnofpv3bb0jXBGrEBLP2LjQquVmWyx61HuloUHENDasc/jjY9TLzzY
uY0AIyO1vm6bilZdN24xbEh034VRQv4FKFs/Ppc2HMhg6ABZR8V2gofFzR2BLNxArWQ8TdKpgw5M
ZOHOHU3Y8DFm81px2Qi401cL4MvZMvdmy4WMrRx2m86qfD0ePvQ6vhOGdWOWbeYvWJ0MUCqnqeUy
0kzajI67v5xjMFtuHOMKKR6LwL63w/lSwIBINYwlrrgPxGIDbpQ3gAIDrwQZluicFeQUbYmG2Htw
Z7e/eZffvMv/W3mXf/km4DL+ZCNc/nT/dNr/N8uB/8/2Bc7/bF/w9//xv/znr+WfXxbwB/+yLND/
kFK3dKUshyuuZMD/35YF6g9dSZh9tk0E3eY3/HVZYP5hucpSjqtzFxXC5sv9ZVkg9D+UMGzpGJYp
pLJYAPy5kWFrcvMPewAWLrwkf/3vvyv6/KaMi25dAFg6y4q/XRjoruHaLmMMR/BlBSuSf7wwAOcU
QaWcJAt1su50FE5E04+jGTKrKVmkLimXxQAlXuaOW1bGMbHJNQ/SW8eyM9UOLNdVIZo7pilc5tV9
XScffZIYu8qIrI05oEOfnzObYJQV0daJiWCIEoAoFiu1a1MmC4Ce7hyk38K51s38DbItzO1Fv3Ob
/JynBPah1Fkuumriu6qUTzGFBiYkENjGn5B2ShW3h3nCBj8MH1qdI+GoGcNpEdzH/D6qO84PIGuy
Mse1pl0vEw9OMs+3qWw/p7TqtswYDu3CbGqJ9ZQkGBrsPmRMUnGHbcziu4xitS+s+7Cq+EnkAO2t
oL0rsCFuTAsFcTdGqO2TlKCa/pC1C/ifyK7u06Br/a4WiReM4kZB9/O0bLyLq+QzMUne6VWQ+vFY
X/c1TiexJFeqXwtXcfrSNFAFlwrPWF7gJEqVRYQX0p4G63gBSZTzVLXp5+Q5xyy7a+jpgBun1BQo
nNaGOlWHRGDHi3F3uWsOYzKJq2VTsVoPeMSo52RHqBDPW/tpl0iLe1d8T5q8QXQIWDOatwgT7G2b
4VsK+2S3TOuTYNfxnB9pq2+RPJsuYXgqohVRjIOxKgkuWB1NkL4tmRf1RE7zhB1rd9ZdAm9JCoBY
bzxriTtPVmgbbFGCkm0Jw5qEQAo4oggwM7aqFFU8fW2tRQE+RqFVIJ2inmHK7MuMgcvI93EqeFon
FwxvtcaaLGqGHEZG3J0/s03qdb5EjEQ502Nl8yRT082pMkDjjkvqwg3royHiKzI1RIN7PQK3hMZF
YKf2TDm8M9yA5NPQshrTfq/IuniLruk4Ez411Cdn0rKbwWFamHTrYcea81PE8wPaEOOiDcCYSalI
vHDsiJxmX41j6ukBtYRusi9KZaY3ufbT6JxNxDq3zKJ2AhqKMk8DFp0gy3CUBi0KFF6eQ+N0MzSe
Y/lamjRJZNRtcKLwj2o3zSp519T43Fn5t0maxskJMXcDqlSo+ISr0P4YWVgzQ1ph8l2OFLAzZyz3
D+jhthVhIy8Plonzb/LKiOcJarTjK/NUGrXG0ycOlgWTEOdZdH9WnhyWUUeW5xC6z0ztVlFKZF7p
4L8ZMalU803vgiSzInNTwi/1BsGIK1WPqhqJNZdluVOoBpZiis9BXPJDcpG9hhg0b5iwjhsFFdQc
XLjCwEob1tpzg9dHJWRD6BERwBd3jjOrPdS5LVgoiPXCRDHeJLXX4ZvjWH8IrODR0NzkakwA3TYE
3aie8aLrGeMZcynsw1y7uCFDjcw8hc6gKgBdC0X+z+K9TM8umyVOTT0JiTNlsyezoqQb4VUYlsFX
YyzrcdtaNqCope1Bwcdp7pFugthvTaiW7MYPAuy2oaWXF0t7PZL8vjZIvIwLVsvUUJu4J4HKkS/E
3Ih9mjC6x8V78UYr9E1BpWExSSYHfNIjO8KLqy2d79RavYlNTA80fZry/r+ydyY5sivZtZ2L+kyQ
NJJGa6jjde3hER7V7RBRsq5rzkQaj/68/uL7+IlMQBCkvjoPmYmXt/CgG+2cvffak8U3oWflvCis
qLqPnsWJaR2dhH3MOOQe7ikTxpp+TSVhsc6X2janM7cqp2sMrW+Z5JCu/fBazj1ZXVWeiVriubd7
j20e/GGRPKYl1hGl14qLenPxWkzGfp9uMED8ML5j+k3YFgA3o3uqLsaXIaM8vZtcHgFBX3IW9ae6
IvAp5y7PPGoPoqOZp2zyNeXTOCpNynAD7DKmQRBB12Jrq5uCASIZ6UFrfQJaHsdh5mxss8XYwpbe
wUKmY/9YRnVAbUfNoppFBckyentI3vCz9PtHq+n3oijtTSOIBLk4PxhsMDPbjOew17+kNdymADh7
gsVkiRHa9OXGM4sdvVGsjx0D447EhKVYwS3jZ7+h+5pI3qMlkk9QhDetIG7EtMfqnDMpqDh00QHG
TQIrrJ9Tj7VVsvvQaKP2YED7A0FD24KFHEXQNxuHmUvzUqxm1bCETj9rO8gtPYQ6BrJco5oo3Acu
/1OlBha5xD0pfPaWFoYbdi7Gc29hImoJs7B+4jUgKSoCw1cL2tR8iuZ1nqt5iPaJMOnPOW78ZefY
znZycKjEmcuSO8MaFmZ33SnrpeyVD7TRelJpnywT3eTnQifIiN/Ton5qx/aJeKMgfCU6quxzIhfr
uHutNd06jO5Lm8IDBD9RrRz622we9VWnIRKZmGr0gp0mxG1eqFn7XoPX2xbgAw+Wb61GyLfryCAl
4PW8sxLeGhVxEb3AxR8kt9inQyHDyNuX7G0HoljWAHx3dLAstST5bBd66vTV2D2lnw3v58jDH94l
2Sk37O2QYfmqucpkBdrBwB9v5Rl0yJh9AFzctm6Floo9iaoOYuC9dqNfhA3GV997qDVkLFUmLjU9
4A4jYX9O4Pq2RjPSQODb6TIIqYCrHPUhYeEv7ELXNwRcg2Q2+QKAW2kDhFZPHF09bXaKZYkbipRs
GYnkYKRHs+Mv7lbs5gYcsi5ccPxTGHMzC6elqXUgKcccLc54SXK2iBE0fXDjMUnwFFwqSeXG6d94
P6SnCQkiJsbEgx9fMS+GvFjHckWS6JBNLsEPqq/Yd5JTKjA8cVLdeo9Akqo4joVchqVUK+HGOCgn
GLbLGhv+dqjDMyomMlo60Y1jGG/xZMh9HMPKNcMoOmhkJkOFkJrKQOw6GRn8hMNfL8W+nvjbIN97
0dc0WmS52Byu7TH+tKs5JhlQQdqx56WijzrsKqi2bYux0rBStYqNlUud+KEM6Pasiw/qSKsNN2gM
/vGPyVpr61eTfYkwZnl4/tK5YIED1Gk5d7sGx5lPvQnlVjX9ggVUxSXQ24mmUUTUfORsqYNvsiIa
PTkD+U5+JI7OzK+ReBFUHxySOsDXLWz9FHRtssEVjQXOsV8zgwc1i2FCxxAkA7/YFG35Cwv0oPnY
7WJsgIE/PjgqzU+SL8fW69itBwbSh11f3Cpw9yFXoENZscavJgzdhLBzDl30BLMsgWviVgtMXkMF
L7IkBZSZKgfpzTs0pDUJx7mfaWFexOBvhO9/JBMPXBpp38nQYKfrAn1lOXdTmjVvLZSu2CIh3vP0
uTH9OXB2fZ9iwb4hO9oXtLh6OXn9pqXHK6w21Nt/MCqwClFvaTm+KZGCkRSq31ns0KjL5qGPSAZX
EYdkNYfWoayTXeg9K1wPWXNRdYCflrZtzHwddbBcndBXA6zU0baJiTSw5+MgmsTKHkoaG/B4a6Xt
gx11cUdLY36E5K1wiQQM9sCV0PU2rKXJJVpofWHBVW+amwZp9nGi8sFKwmiZJo5YyLje+q1RbQys
4IuO3EMofRRYNb52hp9snfpuj9EXUoGDuIdjNOiw7OcprnqbXeIGi+hTXKb2gRDNtnfifRRxXmjE
fcKAOsEOauSCg3xTCKJ7U0WdgB5jtJ6GFz3Ljno2HAJp3hMJzhXzZ8ZmXdNYMYpqifJHD9e45+Cr
KKTImz2WyFOa6eYy9rlRF7JhORuWANnNL7ufflr8h7RyCUErFfHHXtV7r22ipdWm9CrnEfWh5VcS
gbEk1ErwQqd8w7OvnuQmU481npYM0ZKdvaTLKj3KqrIpnOPnEqTim96rlcLAdjJz/WxatHHA2jQK
YglTZzsrKcVrFQ43reK6ZzORUGasSti7EUJCg/RdD1W/1EVkblQxt6jZp5LA/2gV/QNH07hQ0Va3
uB3TW5AvAjf8rMcEomoieIOEn3ARLkYbA1BP1r7ZslalB3FJHG/lmaG7CsH7UnthkBsQsP77DxFR
jViF5etItItjy1vgX09Xoz6VzAJca1UXc8Hyx5aOmqXDf1vHWHUhRvMLlQ6vtTa9mJPzHIjwNzYg
lociAlJxbU2BjTKNf7kbUGPFv+3JYV+F7lsPF5tYsP1MRn9FljJeeeiupRUanB1juS20klQVfulQ
b+USvijYAmnsIsPUVx29ZKtClveu1JzNzKilOSs8GRlfB0Js5HtZWtNO/kfT0mynMHw2Kchba5zQ
jYfpIBzP2nDB21tRdGu60VskaWjQvxQ9Ym3HRUIAfGuK8UnEyLCeBHube+Ef0+GyH+dc2TVT8N5v
/FVTddpaNcG95fCfFEKbXertdtIxpeNz4OqmoZANVDHVLu1PnqI0yR2z60iKwPD5iBDOZr2faKkz
P1dlH6B5EoHVTCAW0H1RZ0J85qS8hl3MuQhs1u8vZBakJhc6QhUzBOyQyKb7AstvZwQE/hz7RLxa
4vP33zHQpytLfraudaKXiAK1QufyMo8+HtUQi5zeAWsYtphzL4P/prlWutNkXa5Dyg7WGPLhEYe/
6BwIlthnlha2BZgVEL9b0PtoZO0qtS3araV6cnqG8daAeZxbLeWDKfVj+vCiDR3PnM4NkTRUQ1yy
c2uYA/DPZV+uC1JtBHswOvuWs3Sj0dyM1ksSKm+DkD5+w1+IuC9rfPQhuO1AfykN3TgGVqodCoOu
3bqn18vtxmmbYrW50sG4ZM43NnY44YpvvfeO6N66jDyfbCbyFraQmLux9e56QbtqgpYEYGez6Ih/
yzF9CEYyk0PTooVaGV8KO1mzZVCU7vDRDqlfHTvX0raMZcEC4zcKjvLe4oFmUzUbPho9XPT8sPyS
ImmvQMEA5HEVGjeVOqCnunBdwAnMy4FODtulns2Lx9sU9QOrkyleFw1TUehCcnYlu5zG756irnmF
uf0auzXXh7EDOUA10NL5w99LX9HKRfkNTegBBh2rLduVL5nnOod5s+UOK+Jv3yOmYKQ9Fzlp/qkZ
z1UjDaYBr8MuRdGlGRCIlw7t7hmCsBeTLKHucZElzr7CW70oWPAvdcPz11iYVkFWnxrtSTnWj/R+
Q8XPgNi1tdKz8tkpCGbmJK0nOTAjAsyvKV4fPHSlBhEjniuga5N7qrT3Oh1LK2asJ19AeoEb8QC6
I1pzpNEGiwi1cGn8zL3CWFa6Tl+jc/NbXgDTtRrK6qjrzQ31cgHlnFiECnaB01EDUi6JL3/1U/g2
JkZ70NrdvI5bNDqSjK7VAzoZznOX7HmdkjbJuzg7pF5Ne7XQtCOWIFxAEV/axPOJ3BPjSuiSWPol
t0SsVRo+CxswT1xeLUmQCO2aoFajwz0nh+l1XbyQSFXTED2H+YQtzfOdbWs2BwAMP5PllWc923ue
6b6D5/Hce879du1iPVuAH4dboQ9r15b4S6iiCETRbwV61OLFmRLgNC3isvgugs4/y/mZyrp262eX
zpuFKsW4HsKNGWtCAYNoKgpIETtxnuDoV89OS3kEpVdPrFII4NEJvJTkyelUkbTN0ktKGsMoF0Fq
w8P2DVIHGZD2rj1A8r+kUTk8KIDsC8nb9YBpx34ALeCcJlAMTUoPW5VVt8BmJtf8hNJlcN3BMU1N
/6KQrBdtMnLAdMV2cMezn+tfiEc7jPoGboRUEuNBEBWtutYTtJ3aWzTS/cwHh8hkzLciguUg5tcl
7oDEZ++DqZroA7GMNhL6GuE/pr4VjAQVzJVv4txnimjpQFlZ9EewWRHyZHbOvvHah9IP7iqzOMEd
dlOetPlFOFS9dkj2hWV7q2KUclfqhLKptzFvWi8OltYzbQ3ld+N0F8s1sqXUHnGqsS7quz2v0nzl
TdjspgCeAbYIZmiOGpLqO7IKzLr+vr+pesPJ2U0EgfNXPc51PEqorJRUzHQeDkyrflIu9ryIioOl
I+N3Nej6DiIJ64yi3fL4BIwauVxqY7iPa+2jr4Jxqxc8cHwaE/kp7+ZYkobWKBJETZpDY7n2uh7L
YJVQzjWy95P5vXOIqxgxdaZKdY9GaT1qFgYlCtC/ItZYJKOCZB3b9dJOnSdbTz80DJaZ1k80Emu/
LCN61hvYGYvpjZA/bjdgGGsMYHOVA/Udp7jIrn7S6sRk0Nudox+NVJMYPq1/veAihRK+/F9V5L+R
onB0879SRY5t9NHXcU4AMs2r/zRL8dev8P/kERIT0sY6oGzSD8JRhvV3eUT+zSTDICigkyYChcnv
muVVE/zrv9jib2gpYEtMEy2EUgg0lf8vj6CcoGQ4Dkm/eR3wP5RHLGuWP/4pT0EvMOsny0Ie0XUl
+FP8ozxS8SeLmKpdXofBDvcRxiKm7V3OJjrNI1AJJsfW2LBEH/ugO+h24e6t+uLP06Ca50JBveJ2
bPr85DM0RgyP3jxFtl10oMTuN5zHy3nOzBk4sRdYpNDdV2VaIB+wgW3oKjNOAQCSZTWNOBrxuywQ
nDZNJY5VLD96x5AHA9CZFfY30deLTPovlac/xVX7JjT8krW9Ipd+TQO5q05WVjokEcMPPt1kZUxC
kZn0yAHGI7Zm4CEEinlJ4WijeC07alx31ww6gkpY3t3GNNpLS2v3yvJwbRURRrtxaWohWyR5JQH5
hWeKe3PabzvxMgYYRrnM1Lh68yZ/tdvhN7Xdb01XhLHYUNZN5+yCwL0IB8hc1MvpONEpyc2Jt6OK
hyNmVJyWrPO7EC8ikXJaAvrXCX8RCv5AwMr6zXP/eeqyR3vyXlut3kHc2MtABVz1wovWg+dPMRhY
mReva53O5aZ41ZUplykJx1VKZWBlgUuCewYaIPPohOOd3o6CtR552UarKGBNzdcmphuE6o8vUcF3
GkN+oVYvGBwoYaX1TsBb4lab6YzmhlXe4w7wUa+pdFO7fPoZ6UZX9Nd5dy7z3F1VDTNF7mSX0mjc
FTeLexGzkBlLV2cWKRnvk9U4I8jalhtq1rECbRuVrh1VVGsrd+F21HpwIRvXRXp5obTnRcqs2/Hp
LPoCWF3CFFGV9Uvutw+24ytW6tmZLyFMFXqVVqLvn8M+7TakCwO3JPQWOfcOM9oKJxc7kUY8t4Hn
ULhO00hdhp9DdbPMgm1VQUO48km6yiZ/zOO3iXmYW3/1PAZNuxj5JLjU0VZ+80S9M7vmofCnP2lJ
CUZY/XCfYVvUiDet57eqTY8iW2/YxFHub61JxVR41vXuHjPUFAbPIuS2L4tNArda7T6xdWYzwD+y
3LrXziX1AYElNj2mbH3jBbNG2hDW54oO6aM8Oln+XOfiO4xWjdt++toiDZNpLzP1I0V7yC1aTpIz
NVW3tJVPnl6xAZXq3Kgi5H4GmVBa7WMQgKcSPi9Tn10OLd5XDiWwdvMIJIT/NFoj3r5yvI81fZ9D
a2/DkDatRIEp0r4655TE7KFChxejnh9J2F5a9g3YgM82GI47jrzSdds/9FCCpomvceJsOZ2i3RhL
qh2n2TjWx9vE7l/Dgrp3kV8U5v8MEpsa2PJ1AXFjSkmNM4kvMreTTfzSDM52Ni9Q9IoGH8qqW1Bu
q8ngT9v1J72Nca3K+oolccMSapfY2o4D8DzU2Pd7I90Io+OLAW+nlefILr5zaDNLgDFfdUsFLE+L
h4dtONBJ/IApmDNRHI0CpkzZvqj5Ho/AiWue69kUf+LF+QYdcXMDVy36LvloBwrRDYvCe+/SVP6j
W4QXTJh706cyfG5Bs+ziQhi92nj9N7p58+C16TVR9Bqz3WVo7Wx14s74oSYmVQqDiFsi4apc/NRR
cfHb5KxijdKqwqUsfRyZQa62p5ptNJavqYaTr+6ilyx5Tyx/x836lz3CZ1VwTUlpwR1Ymptcq7ZV
Lph8a3OuXcYGDNWo2IZyeATPcMM0GWxCgxtWidhD4sDdVGP+Z9DaB7cMd2NPrTZizsTY5u/LKchp
rVL12tMUbVS09uk6WB/OTHQMw71YTkz/KxntbUeLSOQOJIup1CU8i9+2AiBazAmNMUDQwxyojb6P
p3E3kk6um546U0Oeokl766pUHaLMClh/0DpFwY3gBrbIKa9hFmueKrTHNLjZnfs7eVW5jnqOSLui
cxuc5rqi+HjnTzVNikIZ26rQzzJtzr2YeO8Rp9UlGlwxUZkJzbRZ96b5FlfsEQrG93US7SuAdYs4
zjeiSLKtHUF0zBu+wCG7cqCZhX/sRqZR/v9jVvHYOpheyw4wTBDtlEf/IqQztpCR91Q8aYwGVLmc
6rTFBczoEGXiNLEDznT1Cmvow9aaW2j61yarj4NjL0U6vjtBdlZu/JqFAgelK+4OYLUQC3zcbrry
nWIaVAXNYutKZbrv34refcldbVVW5BwK6FueBY1D8VE7NnK0kah35bQvCNIErttLkJf7pFLvWgXr
LNBY+E5/xgcASD+DtQFiOe2yWPvJNIPOerP9CjSBXy6GUOZmZzOtcYGP9+TXmNXWsQbDqExeHwCQ
Ij+4UEV3cfH1Qus8d1b0JMUu0uwH2zR+PG+8WIY8UiPNOz7ccJbka1nJs67XEohjjk+xCl/iXuyl
/6X73d1LJdsE4zUOilvFlUOqfV9PiJ6QSEkisDjU9G3ypdPzKAP/3QQ9i0DrbX0nCnbZhI8/pYMZ
nGJqBd/8+sDxmvDNadWJOP0PiaDnGLTMsrFksnY89ztym0Ob6U9Fl4D/2ADRCam2bdnaQU2EpwAC
goF3rmj/pu4P5GyY3oOSW3wfN9XOx5JHNgH3he6SIG8rkBVNsazC9NLqtXggOpLwp95WYXKvijiV
66ArDq1syr2jtem5E+F3HTghy1ULIaOJ2MlHb13QfnbRW+ME99wMvvoiOTq0iRbeBmzTqXcTyor0
16YjWMUO5TFCrd/+VQ371z/QreIjv8PJZi21G8fSI8Gkn7gACCqVB3stCuZuzDArqfi7hOKPX5Yf
GFhpjSpouefQLUzHeuobk369fuiuel20m1ixusdmsHdcSEt66++jz9qkilHDJU+PJc3oTXodClrJ
OhspCAk1kuXZqd+8QUi+A2hCWiP8RQVTCmofX5liGjailvfRsC+0d3dNU+/Ssb7mnboH9rHKynDT
KeMhcNp35KT3iG28D26TvQvGh6Qlju9Eo3tLfVWtkcKHkm4kJxxe3InFYVkl+zFuz9Qh/RTzfeld
iboDZEGUJKTj9zBE2P1LY2w3wHZf4M31R7dwFOM0sQirsINVPWBFNim2O//1D8zDzL0qey7b5upR
ceYxZLMTpOfRLm99Wt753H7MYKfnQbBOlP5t2t7LEKP4xtVI1TwbRct44K4ICaeEOebVobtRrH/z
mrp0N2IHXBZfTpb+9KwRsT7TRRo1vnNkgwxxt8x3ocXx3RUfJfifi5tXtMdhRUA1q/dgIsU2j14A
djEMJFcc/rwTMntv6MOykkgojUU1W5SlW2cYLvMGrSHatmjz5FRaI8WwPSXoWvniK+s0aP59Iv60
MEzqHuHPxv3w7WcOdVUlWvPY3ZHY7Bdid5n5R0+Ka9qDGgr96GXs3vGA7Ip8eM1D+WcS+W7KU6oG
i7swC43PLzrGuEAymrBBwiJ9aSkCjjCTASgRIpkagGfarrNJg2LVmurXzM8VV/oRwQe6lzjZdvvW
yvjH5V6FIMhNW4v5vYV6Re3bovPew/ZpKr0N6uRdixALoesZmzLkweX7tBhKKDdFWGkrw55zGL53
rHXQ02OJ4zoZ+n4LF4swik8yCUvIn8AZjc1ksHIdVLcd6W9jN4edZ+ILwbPMXjPDqjNfI3WB06wy
XSTSZt7uuPMdtnhwquzBDrntJ9MHHwFZwpF3qwampZmy+gEw0lHrkms/X7J9sQs7cLPsor/L2SVj
jQYiTYWXGsHKyn2XD6KmoM55bA0fhCcF8DbL8Mf5Pzh+QVP7Y8mRu5xqrklKRl8xsxefOP+oRrY6
pCRpzgxXRQnxlZf4pjXY+/XS2EiJq9ybDfBW/wqmAskG3uUGt8PW9IIV4YqXUh/NVWRiZqjZ+OGh
wlIyOLw6B8B8+yL7dUb3pzbSG/PFC8tYhK+eznu2fNVGayNtYeoCgk3Z00LZls/VBGbLzHB5N/Z3
acnNFHi3oB+3kf7uxig5RRf4B01OFx23DI4krPxhaZ76Inqt/XqXyZGrqryLCb+EA9Z1ZDd7mVwH
KdDmGNaNXV02uBb05C4ym5257bzUicvFYejmsm0aaacWOgydlApxsNMvth8+5qyJV7nyiDTYA42D
XbgZogHYMb9jlP7R7S5+aDovWaXpaFHmPmI5y1V71F0CMZIkbVlH/T6roLzy3pA8pOpZGt7JcGvt
Ed5QtZKoFH6KrNRHxns8OPW6a6ueGO3RlhDFssDV75Eo3qAcOefKqe2zsvWdFQxnCiwd1lEjF4w1
YVzyekNcIZ3bqGC+gd7gwC5lpMROgVqFNqntDJzm20Sjp7UZ/YvMuLqExAbMEvs6v9ykQr5n+FLQ
HNNdkxu7qRzAJdp8pwxRH+IW9uBcm2eZXnLJuSHiscpm+gn3AyLCd7tIn0z2kICftkVb/FZujF/F
TZIjqhT+tsKmdr3gDBzqfW/I9NSkY3pyjO6jGPt3XFgvJG9AnP/aXkflduxw0cLJ6U5FfeT6c/Qr
Gha7uj7oLasb7Ul0zbMGZJxncdyLivv4UCKe5F2uNpmVnmSt3S1/fnrs+ObqxmfpF2Lr2NbJBRi8
wlSRryoneSSxNTblS9CDotciO1gH3sw57NWw1rrW2PhFfvDwKmZOfWsMWNl6jcgkteZsa+2a1Cpi
ePoIA14t+SKA/Y2YKrsuv/ctYSI/I38Rw7rz6b480uvobwwBmtBxOU1CNI8lilDAlEn4q2i5MtIC
iwLEqqUxUndNwhiOXIqJLgMeNCNVKVVkYe7zSMDaCvO1PbhyPUbUEidxPR2scD6gC9hNbf3sDymB
pDI6w7++uQ1JRDDVj43ojkyj0NVC/THzmnuTR0fdM7/Y8MxEu+e8RSqYcoyX8H8VY6qBWTFamnaU
HEZDjfytMIPiq7o1Vn1wRnGQNYEWVf6UyNu+nj/lQl47U2uJmMxxO0ptId+RF249o39srEk+FGnM
WJDbB9knbyxRb7UW7RJcgy6Nyax/qUCc9ChfuDWlyU7A7OjFz1pK8Xr8kTbBtewQgjosidngJEgp
FtrkYIk1DO2YkkMuSnk4VDvHdJ+aNnlXna+Oemu+uP6EpuTWEr9v4qwHXTWMau4C9HRAQC16Kkzr
alQaVi7eWJOdbYKiJufilUy86PEC1VPwPLui/klhlfCOQmBsPf3TIUS+DwzVbWrBY86vhSFXqwFo
uf4mIaK2wM14A+RztTIuU3n7XvTOIYk7pH2MHo1X/ZgzLg2G5ZsovcOQ9YR43VO9Iwa/VxriZLKu
Cmx+ZlAU59FnOhuC9pJU44Us/K7PmTpF5T5lSuf9vE9Ud7Hn38kjs5aCCBoBiBYEkFUwwBbEyKyX
1jnoqz+ZGb903aOFbskCaYZuZ9lD3ZwyQRXuUCfVpSTdQ6A0OUZa9YJaam3cydqaAEO7qZ7BadRk
jkR/Ntj0CM7oXkR6NbB2kVtyaZ6mI14Gro0Sp+4AqlOrnwxVcq5S944EdJWR+1VkKYXCxDA77CCT
0EBrKxJ+dDH4uXOFa/tZJP2DnecM5+OTD4qTe3u/UHuu2+cwaJE1byXF142dnkE9vVf2E/4ctGr/
j8UmqWmsnNMIX19Z9Uy99hr6+CXV74D49lgpP9uej9Fpih1O1XvMy2wZpnXMIzHchiAwjl0liUM6
6UdryntSCL5CvPwNp72MDq9weIFnw5QHXQYHWRa3ITMe4oYPIzfoK2VeqqwGp63O99di2cboOBOP
KrFxYkVeuf4Utb6B2wa+2LqWDdsywyXKg6c3QMWOzVvjhdEWWyq+u+Ex1/PqXNszKLhFsa885Bpp
xjvdY6WYhmrm9QGphcagAeJDgyhAmW3xcOAiVWpAbJFrW3RX/gpty40mrwqxHrzWRYqy4U+Xnliq
0Bi2NTkziNB4nNouv/SwGfc5GK+F1mpyZ9lJfrBr5zmva1yQTvYW5WKvbMK7FYAt42MwMtrqR3DL
6eTcNDl2m4pg70QmMYshIuPvi8Lp5vd9ujDqmLetXLQi5+xOrEPWQpRi4MN5hOFKJv2X7VTBwrW1
Y4Sfb91bibMKzb6+1t3gXUC4CdYE/WcSDc9JxZ6h0SPeO7iV1gOAsjHPTmpyvgLRbr0egyY48XVQ
6cdhyLDtwYklxo6tiZ757uDXzdGdqq9Gx7TGUkM/OxEg8zLVzqP5YIQ5kbZWfKW+aBe2ERzjyi2O
HXS7RA1bHgxy0Dm+RiGnZm0a46dBT8XaYV9Mnh7fo0lNgDFq+rIGDQZrjxmfrQobT9Uukc36yvxT
pbwERz1U2yZz4o2cBV0F6XXHeOChzxYsvSsTirZ2TfP4fYzDP1pvsl3TzwNw+sXUD3IPjr3CH9Ps
0zpSSMlcqXubOnacAnepBS+4ra4crrgg2BpPLbqwCG8T0beS6hEo0uvO1uQGyZWjBwqhZZw6mTyl
lXzMgvAzp/R9CUSd16hpvrohf2tb6Y9O71J5EhlPvi33o9P4u0DgmNWtCzzkRzY7L4jbOOC6vNnU
BRRov9kKLTlq2yBWD54mDraQR/APe+Gwy0wr8uNwPILj/4pe/w3RC3nqvxK9/s+/9+F//Bs9B4gw
/6nk9df//+/4MJfgjmTJ4hj2LC39XfJCDDPQwGZt6y8U2N8FL+NvwsYOhkqmHEQo+Q+Cl/43/n3H
4kGwDYQfw/kf5YF0YwaE/ZPgJZRULv4Cl4JmXkkgzP5R8KqTTnSTb6MSFWfE1Xjf9/WBi7C1jjEk
otKou2yxq4axfInq8n3sJx2DxTCv+L5H0XCDgMQAotNbGDpwho6jlfVhzFgYz/aRbI11BpTDX1CH
Jv0ZxLKiod2OuR3gJuTh3mUzDII7cQkrGEBEAikinZERBeyICYwC73F9Di43a8MeYWEbE+Yk3FkL
N3XOghdZSAHTOJrPAW6ERTWDKlplL3Fm3scm+vRsCo5wLmD8M+q161NuZJfGecgSdx30OLSHzPvt
LA8UDHSMVN66GZYRztgMdwZolJA0QMOwzAwk86RlrhwO1l1TD9sueMQOhiI2vcL6/9A01rxcEwGN
j90+68qNCLk4iRnm0UL1GGa8Rx/hwYBKd6TYAH09lug63hslS+PBmskgwlVHIN3usvampyhCR8yi
98bVoNmzHFthCihn2Ag4Q4zyClmkVIBBU/PAzRcajW6Q9i6DwwRDVySIk9zakshn0TTXe2iO/ihm
1EkK86SFfaLZQFDqGYeCVx2rnl3tTak+Ci7Ji2Y094OmgOr4cA4DrEYWMbVVqqYfS2KayUlZRxBN
jnaFU61y+yPbeoztWBf7oPyQeYd5t/DXtrSbFQZgb+MemoZLXzrBgOnlt1sXCPuu3WHe5oGicWQ9
5MOhKu2L3ZEZYxHFSQ7qcwiRlyyoEqib5KsUDpaoZfYXpoPawrCpAWTY5SN+mahxH8ewjVa9GRBd
4brq8VU6Jll9t4qHMfI+cp+Nud8DdHGHEpUw7ZdNMBVbCUDkFttkwJOg3Zspf0NsNiWW9AEygEXP
Sd7xTrZ6ZLNQtbSM5CxLgGWMvWNfGhCvxNgKwj15tPGTPtjit300hsZYxJOuThVmplUsAKX3tjdg
hmb/VwpqsuIb58YGWr1FXgpsgZ4lpHuKHEoJbw5wsgp5oLwFbfrjlMFDEjbbRNeaRUCcEBmMsEU7
EnzLaX/RabBBjGhekJtIHeBTX9RZqa/GAsBBa/P2YFWfTdGmkt47LRzRiiHPIm9t/KlcIl1t5r6n
vVIkfcZ3f0bqjEG+S5lHkKMnDgjVHXr/LbWAIsRmci5ikKJpvg6F/eF7DHQ+i4oFMjiIz+xFS3GJ
MNgHO8dLabVQD/ysOmz3PsICd4TegHLqpOE1YXhcxVpy8qpOP/jc3cMaDz38p2bjRCGUipTlHKYU
Zj++4QNBO2NkMss9C8Yojm9HSyQ/Ig+yEdcrT0d96HuX/Zcrl7grfzAc/PEqvEbGlMySTwvWwnsN
IlxWIpAPHSMxCQtgTkFrvU/db+TU+g6YQ7USLU+RZnZHExyGGdpzFAehY6w+euIkaRO39Pz8X+rO
Y0d2ZTuiX0SB3kzLkOWruqv9hGhL78mk+XqtvHgCBEGQoKEGb3LNu6erWcmdsSNWCK69hnKB+IET
RTx5qc42Kblpo6ls7DmXsBrONEqOJF4WlAGMgs2SwgxvMC8CmAJokPDhpXnxp7lEMyB+gc8qaDha
AMjEMoDQAd9aJcI2tm0e6Eocbq3W3JB8Udd2B121mrFcV9kB6jLSOIcA3y28/DPxS2UC0jWI9le4
6UsKmjmY1Oyvil2xdZyGEOhS9yvV7lad+BuoQwDtkR41I322NGg/i0d+MRuxNg/tK5UWeGJJKW6s
onZ9hZ2krrJq14ArI1FM24Rjqph1HYkIE45lE8MkVtTRAbChUO/Qz9NHVDRINzK4sMA3UM3UwXOJ
YTm6wll4FBqqdG/2TZBCwaibmsIOLznYksFbg5c5dOw8UccHirZ6AnD//LVW/g2rR1HhsHh3pNib
JV8L4PeD4G6WNTFVZ0n6s8REz3Rr/JiTm8l7fWXm2qF3TME1DFJ9g42bJMYAXjhl9ekAHRH52RAO
SCsF6xTIFTXAfM0bhXFfDNkUlLQsQRj4Vss0Oi1aMl/knQRSAqQHlrWbVBs3vejoKOjFwxi7waha
L/XQg4guCQDGUAu8Mh+3fVMUrESgFM3kXHFCblDtStJi/LE6O0LI0+E2RxPGJnMaNlbFng/LakBu
2NvGNKl5pvlZEuJZDVb6yEoy5tdu4K2DvJPVyQ/TsXHmIsQ6vku4s3iHTAOxGzGrmvGjV6jzBvc2
c6pAyFIcyB0d76u6sLai/0ztiMIpnHS8I8jt1JTibG01xyGqORKpBh7OTqeX3sYU6FTRceob1gt1
PayaKrrZXUUXCdy2VaS5+3HiMlVrA2dVIctUWsybXtOpvLEBlgAg3vUp1/xZCfeoSg9Rq4r9lNfh
Brv1Vo06IESk4vaDmr5z4Lk84SSUNQ9YFRmXVS0LERLckPai52tdQ7RN4YhsWgvdKO+mE9zUR7Oy
vG1OlBdU1YQXG+TIPrUCjRahjUEWZB2PCotr62xFdBmOYXEu9bKltqMOcZW+5120L0RRbznvHrJc
eZkHlA8RkapzFeuMAbG4OKnggS9Sa+uyLBnVWeV6+TkTKfKzNZyRfuN2nOKFrtPMoREGnFP6B1XM
efOZ1oU1rhRsBJWTAXO3jmyDteNIvCOz9fGEmeMcM1Ec8i8HxdsjH0qpBPLMkAR2XLyz4tSRPIwj
IV2wQnl48hq2SQQ6rC1Kdx0Ra+sHTv1Gelhy5a+UIdWOtCrJEZ4NPF7r2FsI7lCqsViI10CPNou7
nDwHuE75TwDWAQOSViZZXVmwEwHla9hIytisJwO0E0naSUZqDRmuNUjZMjJFa/ojsQPICO6YsZPC
p31xSeeW5MmYiMhu1rJVzyTCS6r6mSg1O7CUqC/xKh7yVi6xuIDJCDB5AXvlDOzduLAe+HOpa2BB
VkyaxOtylYbDyWRDyCNhaYyh2hTDk14WiEUyfowYs7NkINn5J5osQ8oayRTBoUTa2V2VPZZS4sxJ
WTtws9hLgLja9jJx5wmKJsqlHjejjESz4yJnIWPSHnnpWQan7aVMIdYYvAkqc+so41Z0urv2FPOm
Z8avIQPYBknsSiayZTQ7+iekPee3nFlgXwv2+PPUBYmMdFc7UiHuIZRR7z6+NTL6ncsQeE8afCCV
Q34c9ypu7TiurFVkqUZgcgytzaSYVkZX3wgjvqljERLAjy+h19rBvFTX5Z8wuoylNyr1Junw6Oky
sE5yfZARdvb+FKjIWHshA+4tSff+n8i7DL8bhhYwG3B8kotXZECeCR2WinGvY6LzHRl6TYbpRxmr
r8jXqzJo38vIfUz2vi/Snjad7tvi6mz083Az1Gs9RpRnKtUDLSnD2rSyu2UoT42VVfR6pl8uWf9J
Zv51vHg5prTvGiMFQByOFQdGgAkrQIcZoBDNQeA9ubAEnHF+HKu22pAs+Chd62po556RzO3ZjsSh
QQ8HJtJVieDPUSErVZG7NDpUBJUrIaAC3lKqnxjRlz7yk4lmvej1Y1+NF9a8ru+GmAXg16/GeeAK
IHEJljTi4/VjMD67PMZ72/DuVmymT1X+RgOAthqpWTqT3Uo1VpiVh7BZTLdknE9mjTYUp1z/rYUQ
1kzUhAdI54Jg40halnMnNatmAFgZe/0jDoUGxYcDfYysYUu4x1eVUaxTp/WOYOXrjWJv+JVyA1F6
bDQJzlt3ApBO+8qq5Su+iitZj7e0mOaKyc87JubZ7vwwg+5WNFoK/iryITdUmyjOPofO209T7GEf
4CcuCLB7qsq6XoAEK9TunrYo4F1N+U+OLbn5h7E4861odYI8KUEgnOu63yuCKcPlNjY1/txMu8kY
JgD/s7Ux3SsdaPOmC+e3yRlXFcu7FdjUFK59RA+Em3wuKikq0tLvg8YuZdAt14/HtXvW6gfSUljK
2o5uml1n7Er9wNicbAtwodsFYBPuQNmgMCuHMu+/4ctndt5tjGx4qhVmA5JV0QZ9qKWGpdmN2Pr4
WjA+hRNEvUIbefPo9t2mW5OjTqzzFpnIgsClapxXM4WknFNYcWbR7U2nQ5nJs2HfcORQ2jiQ++St
Rd4gvrbGRU16wXtsIDpkas/E8FSnCEwlhPjgInrmbXZGfZX5P7kpYm+fS+8zvgWjaM8sAqgAVRAW
vdp6yez6UzOrNwcdfwOyillWwuw6ibVj07DWJOiulcg7E/adKSF4IA3Zzum/qoZd3YOdtyokMU+i
8zIJ0Vug6bUSq1dLwB6FiyAdlpbwyKxyt2F0bix2JfFobxuJ6KMKRazjxtx68u9pzuhuVa5mFn+F
CmCFGFQRgOL80ol6lBIC2EkcYBupD7YEBCaSFBgRUZPoQKxEtABJnCDCokaceZV7NA9yf06Y0eFA
wiAsYBFaEkpIepsLnufbElfoSnAh4V13B9aUGcLu3x2s7YpZKgGf5yeBSdAAQzRvXKiLSq78ehKO
GEXtEyCzrzxuQfna2oebOvS6HkKJVbQHpSfMZ60GF+Ti4tZvk4QwQnVBH4bLGElAo/0PqhFmY5NC
2bMpzYW4Jc18nKjjvCuY6CXuMYX7GEsApAkJUrOZ6IsMVcOGEhlKXGQKN7KQAEm1YInapMverTnY
U40UZasXW+LEM0EFEJSGhFEqXGUPjgRUkm2PJbBSnVo0cwmxrKFZAgZmNSEBl/93JXD3v9UDvDLC
1L8/yef/SA36f1MiwNfa1P5H+/tp+Pr9bxoE/uNf/JcEaP6bZlqO4xLARwaULvV/QYHoFrB1R7M8
jT3Fv8TB/3C96/+muzY+dNIYuqv9Z9O7ilWefwcakKuBFPCc/4sGaGCw/y8aIFESl24jlxe3brim
itz4nzVA3CqeI4O3GzVq6S7K2hcWSPkZeMLrCIF0ozBek7ajmK9rOR+3zYyzOYxishp4fjejbZq0
a8kG7PwSmlF8DZdU5rgvbe9SdcJ7FJ9K8Wk1vMtcl+aSZlBZTCBgscQcJqqeWws8QRlXJ8NAa7Rz
ml164NNX2ML3mWLtHTtxNmIG/sOE+bIDS7H3cvtuxiEbnFZ1A7Z0lxEXg65iig9T4mp4pjGe0Yp+
sGbDXA891eKkWndTyAQ/TAX4orSeWcIk4hSm0QtZmGLVMzpwrWhLu/cXQV+Km/aXln+YGccVQOuM
hg5agmxaQ/GZq6V+6vx4i35HFrLXBBHh3Yj+ZCkGyqY3njxoq2eBn1DVe79I5qcs9T7bwb3opghY
bN24kG2MPq18TYc2vGNT7IZiI3cjmIKYF1iq4iwT1tHKd2nLsnHvEtmGDLDWAUvkLJBwAke4KMIO
4Lefg4KJimWv9Z9oUZD17OHaMbISuV4VrMiQ3TZR1VzN/JDHIGO/7epoaL+Gd/VijKC8v/kJ4u7u
FjgzHZ+H9tp2Oj/ktYj2EbshVQmU7M9OL1lfX7gHrRMv3jJPhLW+Geyb4EI9R/TBUrhbHeqo9IV7
D0dZOlnuCEyues38nLlkTniKhWHtdGNkzRVicSXb5x3zPvnAGvepYOy06FV3M4xJXB2V3tcENb/j
ACOYhNb7TIMx45ZKj027HKm6Xjv8fgXXz6x51L27M7av7P9ovFwo6fqoIbiGpH617oBbo711dfZk
0yfZsJdVi4NBL+Mg3jvRPsYpXukYuuzOzgskW8KBuDWMWNn0/NpFsV0E1yn4S8Og+rY5bboxPjmj
sa26g7Y8MhivoDRsTUU9murR1qonU/YrIvXfgLMCKVTZHl8oedqipnu8GdHs1ymBMM8KFsU7qC2y
g5gvKQHeBMRQoZCC9YkBm1VQ09KlWm9ID2tuCG5RYvRn++exdy0P+9bzJ3eHaHZLJpJ3fIdKb+F9
fo5xWRbLVcJPhEXLoLPX4694cnheQVezYSzG1YSZDFumLtK9qz6oWOgG7C6hoDidbWDmM6ltJ35X
QAk2aXF2pVd0+sk6tCso68oCtHj4JSSxmhdElDbfTtZIvAzUK9qLt03bI2gD0fpTeFPhkyYu28sz
FXhrKtvODgXZ9msXtFzDaAxb4sdhVNi5PhO3WZWgPkT6EkJnj8LI91gW5szCclmf6tpenluuTu05
jBvCHJUQl67NLtJrhIM0c9ydlIw4nmDKONE1RjsXtRlgIcU6nC4vAxG1klrJ1MTdBrW6gtA61e7W
qeifihnOoXMwCJS6hc2MEqsJ/RrVTtsDUF+7xiWyblp1Azy1UhR6Mh9d8yZGe1U56j72Ds2onbzk
Xad6VwXHwPXMK7gQ2elhnECHci/qiIG344+dnELHXhftg1sQjCcmmYYfWZzh8kdidFjGN93OYhaD
aeUbJqxw9NpIrR9FNt9RvIRcHWg0nZP7KUkhp0a5V1kxEkTd1KaOr/tMlvrVVarAmI6SgBSnfsOY
NfVkikvwYrCG7VuG0jH3F5gWZoLwmXJDUY2Dqp/5MqZURWaiRcyR/XrpLine5vKiacuePUPlPCRU
Q8MOgLj1YUfqvhmtYx1+Din6tf0o7KvRwpzVpbXHeSYeue5ZkCSTt2+4aK4SnlqXLEr+xjj3bJq8
GxzDr+arjoQ2o+wbenwt62FfI4pnxoGlrT+o56gh/D9SZ7YEg/SIuhgCxRPeA8qU10bMjZEmS8Pe
GUNKwSmMqwoP5Wjuh/4w1+VTh+2e7cgqNyliphm1o/UWqOgdp8xTGGpBsnxNbCP0Yke/OFBfnm7N
LydQaNXa0F5I8+IzY0LtUTlLhwWVvcuMOJhqZTNNxwL6ciQe5z5eCeV76cZtTmgEcRtIXtStsQLt
phb3DwVxYbKrNSDGqePjtmpgOMTXCEtc6Ra3CbROiNQTV9eyeB9dV1oX94q8D0Y6XtL0qyIuQt8C
DqfIOTVYRKa9weGlpddIvzdMvU48BE53WpYQkcQmK/9cT/NeaSMssdZJ37d2G3jmcnAc5bhImYNo
b06oqRDDliDpnWPBV5ruXsIrUkNtQ6DZX+b8RY2jvWm3D+SEtobbnIqm3ETZy6xhHK2OswZIK+Kq
82g5T1bXr2sdaQ8z/2qeszcvjY4M39eBvT0ydkdFZ5gNWy/mrVvpD4560rw6UGe8axpiQ+KYH3RE
HB3z2sbgAzkbEev8UiHErM7zmczYJprabWp6QeNRdQ5+xbKeJ4sWw4KwUm4VzPwOSXrjZ9JzqR49
hd2LnvOiiZpjHCo/s6sAP0eLKt2HxFkekCJWBesNxX1P1Qfpm7aqn8l+6pa3NjUOKc2gnvpsh385
l+LMhMqFGuuQ+4dm4hsNSJFqqB5EYh61+Q9plSWngQ2aj8iavmv619252td9q/E6gYTjBAPnpk5P
Ket8ENVze45zXjka2XVqyjtrep0BYFAzP0bdNU9Iy7UkFBzx5s7FdbECj6XTRG8ICtRalFfdiraq
cPa2h7BpPiYF+GtUBfm4LxeJk+uZOWj7JA1xyGkJedHM+SHT4UWU72DHuVwAYUzqAA/X5L3OuXqM
VGCJ5l8P0risr5Ux+pTdrrtpb08HIsrSM41Va+ajiv3WOOlcGxv1HM5BRtGFYN+aFF9qGW4xnpyI
A79rsUc8khy/Ez3E8k02geU3HlWQ46vOvCyU3uLFsbgNWXqxdvIcyy8bnXLYW+VZxTtJ/brOSpUx
A2rkzuiPTfXs5sMhJXDXqr5mtbsq5lPA8qwAQjNsvsV6c3CgUQlnOlWOx5uIq3B3UdwHduA2y7D6
FxD9W5XsNKJtdAMEVVyf1AozOKp/jf3ZAMVVY0acb0aMLtxxuBrX2iqOVanfq/GgWzfaSe41If/0
UIGD51vBV+4xAaw2sVAW7ZcXD08mcHWDfpWeFEDn/Q3xLqoBdMfzl0DKI5BHvSnm7oh1k1pwwdXv
SfPMe7RNX0Pva3C+4v7ieE+FTgcCyaei1A4FUc2iCKAmUGGtKW9LE9M9wGOyVLxrlo2B5kKqDOdf
vhFF55cGBKrDSPFHSiWxd8dHjmTnauj50JQk9v1kIuBfK5gZdHFAWLuENkB/XRza+Z5niHzdSO3h
iKrIz6gBsKoTxJt43BVwYRSsAAOkoZayXypfDIHFkpWCXekHwzeRlnVaE9xVT/beoMgG9fAFmRi4
wK1AfH5YqjZg27mqa8RH90xRL9Zd+maiu6of3Xjwo/TNow51WvR9N4yQfLq9kwxnvg3EcH8ij5HN
BNjJl3Np+R/noE6WUiv3VcovBfe5GoX+OMjJy1+6h0lHrzWYCW1JYHjIyCrqjCoEkb6zAb4R2Luq
JvhrZf6ivmoEM/Jx/m7ivxx0vG4chsahDuiY0lMxdALWz7EcBZklykempy75VdG8+bohK+FAVAG4
AFqbQLmxBlhF+m1i413h/1bhrSdwBxT73QGdFeO1tjlWZ5dkI9J3M1+zqN3N7PWx+3GkesE8pw+P
bK33SdltoxkmU80dCO2MZpV1C1qhQKLqs2tKP5jMHmpDvE75ulVsMADuPbKiQcuFAlOEF+Dv6+9e
0rYK1TkqZefTSmMpzEMkuRyOo0wGA34rjj5eS90MzM3wdfYPAvVL8I8PGj3xxQqLuB8tGtUFFCbm
6p5FwKHLSc9mW0sENsuhLmKIK69WZdMHezSSfVTEctWydgccd+Ghyy4mOhtqrBmRbBmwfAKbM/tt
i+hrUstgmec5IxaRiV3KD9yNR9KTdGG3O+HizpsvNSJJDDywcn9c9hTzQBaNxpB5aAKzmAO8hqu5
xlb4Ct98l4JoUYTuDw6EN9hEipfsXKiNJHxCvqUD+Iy2HxgX3xee5Xb+zlpva9fdTuifkUbgLMLT
bRc7p9npaFq8q1VMhoGRK+u+eVWswAA6huxNwjZnQDjjo1k7KHTU6YzY6xH1z1N6TeZPB1GNxRlr
D9LQsDaEy3nDqS7Cguk7O/CkwZXwyVFp1nlsWbrPh7E/ye5L13mzJhQnqqGqaOfl197e08OwhmiJ
A7jZjiU2gBfEKbBiPP39qWDEaKpjbZPZmfnoeAW7V7CNnJwHNPdL3Ye72nwhQxFa/U6fiDKWT7X1
UQtvnfNnU5MLXnl+9hYXOh1YxdlerqqwtlGOw5mpkkRv8rKM894xxt0MNz4e+BJ0w7vhgdBUVzS7
4DsMGGaC3Hbw/uKQJOIIeUK9NBUlm9l+UWVuIaJ2njoZ/ES0re6L88zCG+MgovVdsBqum1000Syg
HhvlA1gwmqev1YceM3KVfrfYqLM0+jH639x7QqdeDcVjTXQi1z7j5r60X6M3BGPGIKQZWxMqlyuM
nTq92d6y7vtk1yRHPDVqZPtJV+2BqtHDXNLCoJzmEAamjAOw47EApnL2sFFG/7z3Y7PiRccSTCQ8
dxQWLBbly+vYOpPZXKWVfcyXX23mLWAiI2ufTrs3TE5gzKiswEaC4Q229mQKn/sKoh94PaH1H8QO
aI9ZDYrpF6bcat0tzq3BzTel8w1CEi4vCQuSO5E60xdf4uqCscjtTmOpkjjWIdWavYgDzS4Av6hr
6oeDsIewN/pe/FmM1dmeEXC2dpH5ulZvuDGu8Qgl8bl1J2oEAJGOHBVLSmr4x0pZYLvlsVfOdfM0
MckYCP5A/vh8PihUZ2V3pDoMdORlZkQV860DD0n6OlgILSCp8M5oXoUlb+60d2jTsROYtgnaFlhN
rOI6u/Mz8TyfLg22ZuTpwcgCAhu8tenVBysjiMU+Idbe45gggnuP0c81+KdF8tLzLDlhuMnLh1q7
UW5gTl+iqfadS71YMm8aiEnabKNHH0tcz0r/V+M2aMZohchDlFIuCx9CPLfo/VubbhWlwx06vy3i
dQal5uy0t3D4doqVh/HBtspAkAmozHv+trRXatnRDgDLmeI5406dqeoNE85aa9g1AgYbzVe7x7OC
Z3cZ3Mdo+RzBpPaVewSycRKEzvHDbFqt3xa0MgmVT1wYq7p4WuIaLgMoNndu32Eiv+To0rbNO539
3VhCREAMijxIS/P7Ug2bsOWQ41Vbk/12R4uU8hedLxeT7Nl4RTKeNXsz6wXRvorubtyzzauRskex
8/cRYQ62AnA4cXIjNGjR3XNLOzKlH5DFUagAU+j9SCvLxXXSQ6Q6PmvBfQ/Rsad8KnoRzPwW56IZ
vrZcCYapDQDA8N7CJKy0vLTxQTjlPvPIxXD1TpXDDHe0nFjAacumLNJnM2EkwnY8OCYcNJxa+hhg
u0+zJ7euth1YMW5/fkTyMEsIl4UkzFr3ib44uK5mEKvFUYNXzVZ319tv7EsZIOPd6LiYj7IT/pSl
5wZcIV9y+VPb0I8jBffeE+1X29R9z5vXgZzh3E7fcHtX3qWEUW1gceoApFf6NqXTRohD3R9Bae9j
HBu5/uxQaJL1zx6Ip/gK8djXm5tOqnAmmdiMq1jtAYfeK/2aaLFY5cZzKDeDloj5VjLQYZsRfzR0
XzsWz7SFB6kQryH/dSzkD2Nb+E4DXWDo9zNePIgAZNN+oIZsW7p1Wu4+S5see5uqneTklPCNTe+e
yOP/mvI+YX/DPkqsvflEJmtvWfCv0nitm6FP2I01WYC4uef3sMy+MCgkcmkHqZNdpL3zItyJb04C
u3uMhpO6BIm4Tt5TYt5jX+OFq4kf3sRKfM2SFwdzEiyNpXlNoQGktxkmVn8rKv1IlHV8rPtdFO97
z++eNXOfiTMYr0whtL/qwEI0AOBd9A/7s8mX76ygd0lhsotNv9ONtdZLzjC2ApLAm3noNwUZTaXG
IT7/4jI52EkDDqnzofK9QpNaVcxO/Tgi6ToPo3vrETggDi3FcGTzGUSNP3K+90t6Luk5Gur5MdHB
NHTppzdj4mkqv8duahb6xtG0raCeptYuMFm3qoURf6FTZSyJN/H+E/U+Y9hY2uagdrSo8IYl0cqy
lDwKcRMeDMASuhkdElORzhiscVOQg0O0p27XgYUywndl+bPLmPsZy3suzh3L+wIEIoaFTdVEn47G
MUD6JLRPScs2HU1urAr+EwOi3m1ylc/IuSte+WjqD2Z/MkeqFT3ySZRJNbaOmvuKLYyJoJtW4MEN
/dEZFJoe58ByvnRtN6DW9yTiuvBXnd+Y5kGLO69G1awj7YOiMzqtPvVRnDkLzGWBEMDNLbv06ZUg
GcIO4QoePFwkoFWAiHewLR2usfX4UWefdmJu4nwINNknBj83yvvA+er1mEuw4Id9F2S6S1elyFDn
t/KQuM84H9bduBJbQVO8JTnxM99d/Zh8OGF1TSoGFvZeeX+piq/Kei9Hb9UX8a9CW1BZhDcPp0cy
flnKwRvAB+svsaOe+yoMep5tRf8dvUu8aK9M3zBuANYqyY8z5BR4NeD0M7QvJM1pAg3GW93sN1rM
OEHgiRe6m2ZAdeyX0nmOij+8+kRLrgVyWGbM1xRf1cxb0swg5WGYiYuOu/ljZeMNIHG0dIDuiK3g
92pzhX0puHnz2wVd545eYIek2K354JreHl/4Th1Ornie0wjpAC2F2W70Xu3izyr5DA4ugegUDbjL
/bAEac/blbhQb+YBbQur1jA2CbO2NqNGx8qT5xucAByR/Fq4zhFgsuzhXAHsrR2oirm9G/MLvlP8
WXa6i/N4ow/THkjvgTKh3aDE965au6SLRK986723bRxos4AaVXoHKIk4LOxrNei2gpK9vmi3kbs1
AckpZf4k2vTXiaHxcrEnz+jDcM9FEJNSdybu1cSvAKp0QH1pmXS5G7isjHpzuipJyyj1YlF0EOGc
klZKA6Wtac6GF77OYNMck5hSdeRfPMJVYiXDT/E6LE/ywoAr/b23+eyyeefopEZKVyB6UT8Yc6vH
+LTsCr1+LjzDT1nGPg4DUl5IV6rl/WhLv/awVLV956fuoZuM3Vh3zyRyfIeGtHR4zTM1gIv16yhG
t3a9e1WzZKKuydXMaxKq12rcVYwbZpj2jA7STtIE/cT2nzwnwvtRs5THlFBmh58tirEk64yOaAJV
DZJjCNRuvFTOsMc3YABlKf1RzT8hB2z4WOzqQlsoLxvtbkTDsc3nUzO0f1Pp55gUQvolMDbt447Y
iDUGEYi8ivg03MAors8xZlaOswirZq05CP9tzlrI3hsDhOXsWM2ybUP3w8o9eNJw6HDSWB7thJj2
tG7cx8Wi0OmH4Nj2d3cavg38bEeyYPsx4/eTPi4tL5i8RMlrHhxea7OBJD9+hWYH0QgnGwIhu4VH
L8M3Q04dQvoKByIj+fBYeVitiVCrjBIGcWmFYIL0cSu69taznE95aWnK8iRxelWGrU5RQcPwDsD6
y/S5r7F9sZ3Ev/QwEiUYkvrWa+3JcaAuqtp+EB03ind37BDx7WjjtpXg/xuoyVztJDAS7XMbJVy4
cyKjmf0ghsF39OmmwBYMb40iVpgoyB5N4p7F3jvGU+ZeErjjs5ab6G7jyh6AT0Q/cDO3HQ9/pamY
YonTmceCvWKpmCdN7z+mQgH6+9wybCapsYcEyREw7KR/UA1JZ/Jlmn+n5WdQlD0T0wYTsb+QV411
CmTBTf3KpHQLew8m575jJFPiI2PJ2HYvpfzm4eOYu2G/OH9um5/LCsQNNV6VA3YfhqYNYAo0xzZ3
SL4L/QV+H/xId0Mkgq+n59w0Ieg0ZAYNRq4mYdV/9Fm1i1MKRntWrWlQd+Mu7SXO/t3teTeRYkZc
VXaiJLBf+ROaRcEkwKJk5OEgotkrTTCThO3jczaTrONzN032vlyuO9QWqhJD29kkUbGt4deHGpR7
uYSLlBcOzU2V3WxN7p0pyG0vlrkcrcVDMQ6PfCAXLeThnmWBH0an4RqFu04TAIWco56QPtCjneZh
iu5otkOiRw8BJB6vTOhRJoCeQqcwprKp/CuvYQEg7MvlgRywVMhVEUr7mh3eW1m9EBy75r18uSMr
QF+rk3w7DgrYAJd8sISZojRzMwSPtakemjZiHypWTrvsFUvhc6/v6TCvu6pEQHg3zfcEfCW/AJo4
Nw75immhHUI/smR4cRh+W0Ebs3bOQHvng3iq+/LQWuG3bvItrqYatoV4VDLjXe8YlYzSDjo0mEJV
tzi8Dga5xmZQLtPMVET6XACsxIS30pmVViMxiy7VNyYUTqFzC0e/oDzEqRdkjWa8JC58uMnYKxFi
jhv7GbfIFF6JyySeoSGEP3R0Yn0HdpBFz4pswXWWgOvp5tZIkjf+VbdfDunyk1H4N3VA2CrjLUz3
gv3WbL6aym+NkDJRceeVb/BBg0gmTxrSRIGhczuIrzid0a+6TQ2ouNWflEnbzTVRUyt5qCOTAki6
XdY9DiSvCvd01qxlAwruSt7/Z01gvYwp1QXy3dbl2ozuBt0i5b5QhU/3w74oBKayr9q766myqy1y
v2XMZv9CB1FUP+rT51giCpnb1OPeQUYC1hmkrGknjO4BB+qvUyCk8GZglO0nviTlJ6lKbvnWPS7G
Y6xYGMrSc5Uo29GABQgxXbBUN6z0hEPsK1HHd63QVtqorWBls4CxdwqLEo1J0PECRTlP1ch1QF+1
HGb10j9MA7OLzanvYIIfe+2E7Qr+SESMyPV+Ryd+b5HWK4tK1sQYzsSrHgYypE4zfSwhx0L3VRVw
MbsyO7Ogzoz2woFqWXdVwWDWaToQWUIqrgjfchNLEV/N4uKZGU9DJFZ1Pt+GpblDwTpbhLe6GYpr
px6xT1BJC3a+R1n+Fui1dPEtS/7ZTUsKiZjfAq2U2W6UFQd4vps6j8DbE72RuQOvjdZW5i3nqkuC
OKa8oB2bSy36eqs0WjAbWPB6m5yB0TIBerDVt6riztsO/deCCY99UwA/gCIGuAYyV/7eVtQrIcTO
67getpXacevr4zLwiFKkHS5z+Nfk0ZWpXkdJLi4pnZerscrlDjd5yU14uGNR/lWeGRQZ9EGwLBQg
DmxIKNImbQHRhIwObOWSWBzZAPkGQbYwRMZfUlgSYeUlspKOdxzuL6k13voW7YCLkL7pXSLI3CzM
ornnk4DLA2oa+O/yMAxpdgqTlvgxSia/JuQhDXZd58wRk6hHags6bepNNhJZa9KvQuelOJtq76yr
Fgpu1jxT+zuujKKft1rXXbK0YbLEprVnhsQCSkJKT/Rpxw6wlNYydBT54eF9fYgA3vt9qmHa1rGf
uZgngCAvt5CCVCzoFNU3zL62kZ2iBWeI5bKNXiJ+cIkrIHKl5htFE6DssnI3kClGKe5pXiqT74jX
qBrOEALF8ue4aPti/ESsAHlPe8eG8nl8AGw2x7z9URjqMHj/osbOHIgDzSpMSdfe6h9yvNA7kgVN
Jy2uyYCOSWACBuCm7pjdqoWQsFpkt1r/1N3lg9s4gbOwa7k6Vr9NFOFslOXqClcgpRf1pinND9Ia
YPMBfTd21JzagpvIv7N3JsuRI9t2/RXZm6MEOOBoBpowWkawCfZMTmAkk4m+czQO4Ou1PPXu5Jpk
sjeWBrfMqm5lVpJEwP3ss/faNQMe2jAVFyMVwDVIkkEU+uRrVR/y2fstEu7eKMxwp+f9ijs6kWxo
kdNwGwT6FbDwrmxAd1ps/doB8JTrSzwQml1DDBAvcENx6HJExblcXqasDLY5T/suBR6S+xwJdldR
8FndVwMUpXhSUKZT9t8wunzKvrgc14mFMlEk1GSWT44NcczW3Jmke5CQeE+OjQZtdlOu9eKagob0
1beGdcsmkUtCNpJAjNpXDDgRgIqEudmOTx62zquFTrSDbEhD4WdPO6BQUNiQurn1sQdhN1Oq72JJ
J0IQTOY+n+Yszf9MY0ravOjHrbgXlu/dD2XKvzvh/iQFAT6gnuPz3DgXy30oA+HuEtw5qLDJU0u8
wa2+kmIqTpWY+cotyPY2FSygg4BF53b/y84E/lisViHU/Koup61SCge6InJW5d5jbQcU6iafM63t
W8cLMWPEDN3pgvep8tQmpprLK0iiaEsV26AoHkM/5uNlsZyJ6vshKtd9VfbTlgDuZR68fJ/WBrNG
HchGS31yAziJHWD2yam5BEuqmAid3VT8oLZezX5S1y9pJImK+T5JpVhfBeZJG9PwNuhQ3rQ2/jUM
+ZidD1NPyYAPnWjXqiDatmN/wz6Ajzes9yvRUlgTmDiA9nwEIABqSflFBOJTVo1DDp6P9SwZiDyF
uue58EAhhfv+LIix4UCmyf4rsKqnpRPtfvLwtHVFx/rC3wV93BMN4vYGJJvkQXPtzlhCCgFslVjr
40wR2BaM5L3oUmBwBSayRbCZ4Bu2mg5yJx0LCEFcMSEuniEUcYynFj3NzIRBq8cHhfSfgsDYyuxZ
06i6qcyiyO55wubYA0ySGR4F/n0rPgJGA9sFlinIA0SHFmMdHavhfT3XFHYP8Qt5XjIUaZntWVME
Wxpt9/mMzBSiU+mEnW8aSpAYMrr4NU6OXCesK93pIpd2vR5XZ+ct7ELydD72C/+p0Fu+1tR6mC11
D5wMH9P0wxMLnc3BvuRYJCf7xXmiwJ3244L8TNoemZQYEJySTe4S4ylzvF2bR3ib8XWxITcUBZBL
2cJ6o9DbtpDlg9W4M+MUoU/Kle+mIbW3jQwSCo7V9dD5TDYsZvfQZALM/AMXSlrCtpVwf7g0yW0T
GoxUPF880nR8K5fPKLMJgeYo56kfP0cy4cpYYfoobAwygUf4oAsvtBZh9faANGHL/l12eb+JE9A6
EAr+xMgfRDuX11i96yJ4EMLz74Agvqx5fy0wCSIxlfdB9FPO0j90KybzGJEF4vr1PC6nNaWBKmkG
7q92SWPeqJ68rC35hvxqFHwFMJhwdQMO5yTr0l3jE+WR1m6UuHT4hGI5H8mGFXP2mFTox9rj6fVN
0hO8+pu7RA8cwrQtOWSUC/YCwnGeGt6UqePdkITchn5vHYauecBrTW+CyV8u05+EOOZicpnjTEIz
z+RlyE3IV78Jv+02+PQSAksm10nA0yHomZjEJ28i1F8yoDZh0M6kQhfPwt9HUJRGYAJsEfm7Uqtt
mRFwLE2uNDUJU0nUFE7ssE9N+tQKoKuZPGpOMLUwCVVJVJWzliIjwquh+dp8Rc2OHoILt5ubSpF0
hchY8KepX0dCsJZmJrMiop0S4EVjU/tGu9oxDellG2i2i0lYctQ3ggBrmHNx4aoUm58cUj5OcnUa
yJ4TAWGDWW1hExfXylwHCJbB26RmmqPkj07SQ+fm6YmVHFHUGN5n7bIV6pND75L2pX8aBV9GRx5F
nh30GRbZ47mdQbRPvXPthqD+mtm5odvvgtm12IEe44+XpnKTBTRzOtDgiEawg8S92Vcdo2NVPcs6
iQCKzvZek1qNbRgz1If+6ZlRCYmOOxzszjXeh+VSD+XFKarz5IQrjy1xraxVr2NVOA9cqvPjwBq4
bTKetJFjkNo8lvdcYbf4DMF9pHSMLlQu9XB0lso51IVDq5iDN63v36KqT/d2GsNyw+WTQkNZ4uSt
8fj22UTySZuy43ZCzXL+trOQwVwN1H+24nzrgNzmXigACaHoUGBAni2HyFoUt2nqHgaUoJ30yVCN
/nAcdRJeMmpqpsn9CLgShliLESmDV3pYmhs2HD8kDm7IA3CL0r+ThdM7LrFKrbRH+AGUpaU4yvi3
4pWGpXLk0mqzcFKYFkGpHYq4fC1Si6Cqaw+YLMdnkhmEzwch94mIGA1cWF7mlHSTOjonQfBLiwFg
VIYlEtYo7EM/+Iz4aI5tzgkgv3vebneZzySezIKGKdk/9wWxkDFvfkdd/eissXeYgmhfMB3TdhK3
W0pJ6Jps7oOEjUsyASAPR26SBs7lZ9O1CzDgKpvpP3F1dmvq/Li51sfAxn0FHOuGvZnNkQHysX1s
vMtYUAjlNZgxqqVlHvXbm17AJg7K4BdS4fsCnCsLOn0aHd5xE4DVqwUCN12SsKrcIhMoOvW5GSxQ
r0l9pCrwlgQRu34pgiOnKlt0SRYiSWaS3G69rw8axUESfPN9Vp91c0N27d0RRFm08EmKW+2F0nEu
xNnSboKsQJWpcbY7QpAa4Z00zB4+tdHbyy7OeEMgGHiclnOZLxuVQjTHzLIJKkWW0CFoH69cwBoL
QjC1NJx+XUjW55PwEpUKcTJvHe4/9Hn4eLJxDh0B6FNG4otL4sUhu6yeoqru2kuAhCULyi0y4lb4
aBhca50rSxdvxSLZbQfA1/joIUP0z80Sn3PZvRJIp66TvWrC1d3s5v6wRvtT0OBzN1vhLUkuKmKB
bS0uX3cS97+A7X15zKpNMQa39MHkKDV+vo/9+ldDVdChXvtt1uvoxKmR38Lf/OiH0T0EAMKv87Q4
6yorDl6ElNBHS3BrraN1FNq+A0GkMWkAaAuy7qkVqKTh8Jv6ymavjIFrGYbviDgo+KCWeKrgTJx4
KsMk4uWX5KcUk5HdrrcOjWj3HIjZ3oIvyyQIpJIcIQ6Wev1KM+3etaabzA3oFW7yZzfT8U3VXOiO
62yfV8pcTHyIb7iXwAcaohuKLQSWFjL2CeI16jqgSrLgE0ZleE1VxVRWa8K/8DJ2GZ23bUrbzGBO
67oasGN7WCJmh90H3apsxFKDvz6rPvjd9fiohwKPc9+4RJO6w0r9ymYOfMMpqrEuJvE3YIxxk9qk
dRx6aHGSkMrBa2I77MYjYeXbHrbeVuasYnX7K/ez8Q4QDO2AFohEWgMxM6asF4byM+upQ1Ux1qt8
bZFkHB5fLxy/K8lVl767LfkCb2PnDj/aEfNKVdxyS+aBWfkMIRWkV6tsPoFm3+aR1uySCMlaPViQ
Lg1eOeKc7X89IPT/YGu4b4PU+e//KuHefg6f/+2nHrJhufusfv7Hf9x+ro3Ofr7/d73hf3/pf0aE
3H8cl/BX5IUcxnZI6Ej/9AMV3tE/grCcF0nHCZwwIJvzr4CQ+48X0BoeBW4URTDbAQv1zfi3McP5
x3akHXExdgIa3jzvv5IQEvzSf0sICQd6ke1GthvCt0MP/reEUIMVnmolAqQoRUOm2TsF+Fhdm07H
clRvkCDEZgEV4RlmhHDzFwVEYjI0iWH6Yw90TMU9J4UcoajxmaYWqv6DF1CCX6teMXT+BIJRhQsv
CaGadJE9ChLdNIslQC1qvD7SUC7yigVh1En04yamsJrdOEQMuHpsTvyZKcLwMqDTfpaGoJHSnXuV
cT1Rhq6RGs4GNv3tYsgboc/7oV4Z2A2Vg7YyKmZn7Je2htkRZdyEBACV6VkZpkcF3KMxlI9Y1myV
ar56ACCA/FAuqkZuR9COHe+IFgXOH3vgbeYSO3Kbjcy1tuB+65mLrpEGuPcWgA8Kh8Ct1Vjk2W3r
wYvCN8ZI+hjNtRl5gnp2btKhuVJT5crBvWQe8+3e6zEkJR4ABl0uzsESinCAuZ6PhtdCfR564ZOS
ELM1OHqoeFzqF273Nbd8i9s+9ZRcgIrFP6AcDmYgcJkMrHm49pvgZazzgGVq9CDk+4o19bViO6Oy
9Y9IfX4CTs240Y6/q3Wtd4nFKGIzkygznBBiuM7DCDXfDC4ZE0xnRpnYDDUZ0400Yw4P0KU1g09l
RqB49H+qQDZbBFHF7g/sYReEuDhB+EGoUGABGKd43Km8YsJKBvyrgaTXb9BF9QC4ervEQXU7M5lp
JrTMjGqdGdp6B/9VS3uYNgNdZkY70NMo5lzMzdA3MP0JMwa6ZiCczGg4TT+dtNtdlHUUqIUPYaG/
KFYI97UzHaUZLyfmTN8MnIU7XQozggZmGJVMpZkZT2czqFKQPjECAVRihp3NMGubsbYzA27DpNuY
kXfNk+jeDxNI9X5q72cwqelCnpxM3bVVW88VszOwhnCzmnG6NIP1ZEZsL3tOzMgNgxuqEkO4xzSu
zVgeFkaagkroR0Vw1Wbcem0zxsNlxKgAmx9TzaaSbL5r7d5HS24KRRd2j1xw1LC0u3TkeSmgDi05
VoqZzbygjbAKOqa6MrvOAhxcZn9BMgF9oo122cwl2Pez+9nIEjSosQqYekQWM/QZ8YKj7zNKyi+/
45FG3Aj/Ug+M4DEY6cMzIkiHGtIZWSQbDD05RRMn8nbwtWbeGaBiTGBEYj+6nYqONdsyXyHoTvvE
iC9T/aJLt9/hLF22JZ2V5CPEWRvJJjPijYeKQwAJwhOyTmYEnsVIPcQtL7URf9raWqjTIzVTIAsZ
gShEKaJ8t9hKIx5ZqEiVkZNsIyxR70BPFa+uslLUboygrUr7RlSkWoYq21gdW9146gDwBT7pqUzv
HVSsAjVrMrKWY67ujpG6aiN6pUb+8qqvDjWMgf8pNfJYm0Quj8ZjVLsIGyy2VMMVvHcFjDKJg1ME
pbwXD52R3Vie0hiOEkelWnGkaxKeNgbB3h++LYWCD5EBpRKAaxn1xkm1jeDaw+RA7CPwz6LOCIAT
SuBkJEGwCa+dEQkdIxeyGly3w7uCxbVxEqybQ4ZBMzyWbhrCgAeTAhrkCifzd4sWmaBJQgWN952R
KaURLLWRLiMjYpYDcmYx3/daqe0ESW8z2IINoaCOwu4Czg36B6hTp+2nIBaFUsq5Yl+pQYwsRzKa
5oygSgvm3tCdapTWtkKGZoXNz4crTu+RgyJEFecl7vYm+O0vS32Yh0GfgiFi40gs3s89oAu0/mHn
oFG067qbsiUdkVgLooD/oRZK7onmY26b/YxmeBzIi/rpGl5JmZGTGVo/GvEJtPZSG7m5McJzgQI9
GSk6NqJ0izoNlpkPwELUbHiQRr6ejJDdGUk7NNq22Z1xOXYsvGtryVjWI56XnptvcutzKvmYLK1g
V8uXjvyz69DQaVZbEHaQ1RcGLTUhUqsBz1HAg8zExGAWhTyunoUvvxuqm9KI9RGqfWTk+xodH0I5
K24j7VMqxap8Re7vkf2N/B+wB/DNQmA58qzOx9AsCgI2BlPeZ9d9O1YI+SPBJ9YK6GG0mncvtVk4
MKJSDTcSJvN3sVlJuC1y0phwCyWFtw81RYaZWWG0ZplBryKEEtYbY9gXN7BuHhL6YpA1F2B/bEOa
5ZH9Jd94xZqEkieu5t5yAYr4WjbLkzIrFT6Uzc4zaxZBc7mrMdMGYHpwAgY292AJTbQJ413AKIsH
HUdQHPXhBvr+IUm6P4VZ7ARseLwWMFNmlj5WyvonMIugFqHuqjDLIZ6hK9ox2F6axVHGBqkyq6Te
LJUUyyWzZFJ+RWlNH7B7A5QRdviRYN3sZDvYuzwgK5xGXIkyhZFR2eIQdQRwY6q87yIXJNRKXTJr
rFvXzueD20BXdeKn3EQ/bJSsitEf1mfCGhyIDe4Zn/m71ThRWdcHAGZwITRHOeQmhbZZZRjfm/Zz
nXiI4C2c1Fno+ZCRHGTJYh3Ckk7mNX1rV+vZbljQO8nyVPn2u8yRgbVxQw/quiAGxM8Fi69fhgac
QIAbwWpK8RU6LUmrKKEZYpjY+idhcI6G9s3KBdHMWWKw5ZlQ3ZtV2rc4RJ59CpeJOTPYYNKlV5jv
IUUzC5++GYcoz4D1ic0n2Y0ByKjJw5yT0VhxlYTYumQc/EKPeUxDaFdJNEIXS7xdItrwYNXNb25v
ZEeGGVli5mgTKfug5lJF43vmFxgTsInEOC2WyMl2eUJJllsMv0RdPxZRGgJJGG+7cLxZvOl1TcWH
Wzj1rnSgYU1+TLZjuQfbxRo0RwqyidCkIhHs6sYfb4HGkLhvORALJ+7oSjerI95+LCtSuDsFa2Sq
S8d9GySfyUobRUTpt+O9m74LaZSQaglsgnwkOjo+7XPr8ilaiobf3Xn3M/WVYLHe5otX7O1qePam
aq/0zPDN2bFOBW2KaY8wCvEEkSDkStxWH+mYXwaYJXtN0aJxLQ8Z2CgSk/cCMevq7198jRgWlbba
u9xdlUrJXfjpweszIgFi/GU1x8jCfR+U4OL4n247Fg02TtIcM6YXWrj7lkFcAQQvt8lov2tUXihb
ojMuZNNjHr73IncOfgiKbhm+spz7fVutfP6iEetnk1xTiF7uW/oVJtpfs0rEh3ZhPdQE1XVGu9yo
huic1hYxIhdsR+BP52TNeZmZoN8geyJMKTKOBYxxprfOzlnaeKu4WH5zCfrB23eGtFmp4j6dm2sr
6puDByxnmsfPMiWiLQr4mZxWxKeUYKMc38jiJNtUP4UIx/s8CT+ctX/PyKx7OYs/TR/FRop2RrTo
5alLfhYfsg32xfPQqerGVphRsm54xvbk3mVdxw5T/ClCfZkmcYBkBo0N9ZjK5vVXs8Nw/+w2y7BZ
YVw6lf/mF+DfRbEr6+kxV+NLMD/SBLIewp6lj3ZeqRJ9L8fxBo90TRvytTJ3oYZujs0cdZSRkWvq
JJ8WZ+zQtkpYjnOPwc9SI8X1M0nyRXm8kKO7Qe4VEfO4ozXO2wPi5KXpxAeIRwcPiSrQsXsqJPQe
ykXIIPnTcYkzC0YQtOOyZqWYZ8w3DfUF0W0ucK0MtJPt7TC8XRUZ9Fp9OWs3QgJyoS57HXmWBTwK
tR4v4UDFW6GgH+m4lvs6qj/spHzv8+9+rn+KJLoTGPyRzl47ro7Knrlw9t/GcN5TqOshblz3tvtU
VICzJtlobLURYw+YGrrnf4j53E194B1mPNBqtN98OwifKlwcuRvle+KcD0sjb1cbZMEi9GNOf/Zp
lB4eahhd0hJ3vun/00P41TIUwrmwP0I2fQffOsr1UZeYZgliabzQR1yZYPLK7HNpglvzFsNYUv0J
3ZwEfv2bF+u5iy/oLa1Z8z73CWwoE+aqeHHsmta/C9S51Hiuhbio1gfH1TkBb1iX14tOvtIVaCZ1
DMQMfBZGAnPKcqNTNHB3GNrfI08dvcp92OPao0mHkqeTClyJuamgbEA6rNrWGNwVPhkKbw84zhig
eno3ZuvSuYhKY1J3pkDNAI2yr5jqi20vSsIa2pr2dACLu5BEbeWYiXiKxJueRXbQI2aov39bAM3h
hdhfk/Zs2Atso7I8RQp+RjE6j/BNvxUvcOCAy0nG3dnGUESLU/Sq+xD1jXNlLei49E1sYQXBkTZG
0POPdUUXpIcNBADRV25xH54EsZRm5cTPDWunUeTP5Fhss3h9sCPr0Fm8UePbQFjVcdYkToamY7UV
Xbeh3Z9gOf1htLmLOARFUp3UmJ9d8uFje+u4ebnHsQSpdUDAHOuPXkbrZeoAFwkKIEXiP1JFCABI
Ug+XjMXzol5KuJnX1rp2uwmeqvai4egloE7WxCcuH39zyPfMCfyYGKkZuXqP6Cmppx5nXlfeZelM
TUkKHDNyGIKTGrgqnib8LA9kl/nCiNWwqDJb5aDprkYPD24zkuPp3EM9VTdOg6FicMytoHfAALNV
Ie6iwd6tIW9iT9yg97GOknTAS3OoWOVtGEYfDEQYS1rauOomOmeFsnCg+I9BTAMggv5rY2yVOvwQ
Wu+Y3K+TNXkZ5+XVLcj1a+t9aLyv0Puevay/s0U/3xcTw7eNtSybMaDE3gh40W7nfZ638aGaSGxm
K0HzqN1MaxSdBdQjABLywV7nz7zyqayp1pYljf5gabicKs+njyF8ahA2d/O8Vq/cilgRZNWHSzP7
XNEBOR2BBSwkYVhmZAPHBZkcNPeaPNZ0G9tUZCwgydyiDM6yc1+0F8NNkHwaqVWrbqTdYOctjUED
aNmV9vUmmQnoDip4CdLrdGGFkrgfg0UYre5JjYB/3rPX9Ngaezdh/45fBvurX/5ZCMRuih5k7oSh
EA5KeEe/NwFXsIfXSlsvKT/zfd56XP+tbIuTWW9is1IoaqIwzHjVKei5Sa4lxY5pt+Prh+iGrZpy
LQ5YVQ8s1bR5GPOrnzxL34KZZqDMVHj0tbyZm/LM6behP+fidd0d5Zkf7blr4TMCKNhQPududKiO
dZQm21nwDotdqJw2PkhrtU4YN7YwQMEgZiu173AGME8m+hTZPvZ2txObalg/dKPuxuJm9JsPx+sv
cVrcjcuM8Qhil/KH+8QZS4a3oQNn1bwCXDkn8Ic4HgcIKAQ6W9k4t0JUSBAwG1kO0shzVU/+wUHc
C0KbyVijRcRudZvbnDCw55ib1/jSh9VnOsv3tCw/xjrBGEOmuxhYWa6l9zk3DT+pFBvNElO9lnDn
yg+lHn4lrv4h7fkdghsoslpf474xLFt5Fwtx9nC5gfrhY28vJMxswtn8DtLHiEHZ9pzjg6KSbBtN
GgSzrRoYI/p+sOR46FerooU725bgqE+lN37TW6d2hEgaRsOJnYdKknP0EU9shYRd/h7YhXMdaW5X
rPNazadiyN+4rf1xvAC2g+5wWYQQ0+hOBa0MrqHlNsRy+F3XAYrLOm/nEcc/67kJsJew9onEho6K
2R84Hg6T7b56U0CULCrvLJhHrkd0I+35vRu+4D6e39cWy1wZu/vath45jLZpilnXWiUY7ND7yHWg
aExhqMPWj4UOUzWVZcWQ/Zoq61K065fioL2KLAgovC+uDP4O0jXbw6uuCzAW++16xVXnJWNPUVGp
9KjG7k8cpdP1MGGK4lWcN3lwkVnwkjn5RbZMGWP8EC7ehn7PQSXAL+z6NxYUHCcuk2gizswVH4mz
rxzCg1XZqu3Y+waox99qXeBYBrg0huEuypFystmvjRflKFyMfl3tI6eQ1XKS4WKl1cdaBMHe5xud
TQScMUKkexdQTca7ypmp65wM2yAyFZ4dzoyNU1DryblK3Q+SWUvhZ9z7X37eMBEmx4qRDqRMaQpC
s6V780xlqCjuO1MhWkfEEsPCum0E67C2vmu1/TNEQCtVxpAcchUsaSQtgJ3fYKqisSqirlQsBTH5
kT8sC+CUQlMp2zt2YlyzcCmymL+O6D4d6UDN6EK1+J5NpouJjlSmlOhKYSlZkEDs4gtCHK5NU6uK
+EUeb3xNI/eIsHOOSTdEMD1FMiM4U8yqTEVrHI3fGD/4ztDeanZ8JW2uglbXiXZX6guwC7H/ruh9
zcgAQv/cNyZdFiX86OV4w/H2ODacX4NKebdLlI/IKg892VaRkkNMGhRibUpntamfjWcARg2NtDHN
tF5Y3XVh/Iaf9y2kudZaqLCdTZkt/LD8SHUQe9niXpM5b03xrY8BMKUId8SnO/j9sVHRnW2d0Ipd
oHhk3LR/s1jfiynU7RxJ7LeWmEGp6s3j+bnz5y2z8OP6l4CIoHQVjun9Yqp6ScdgxkF99WnxVabO
V1pDtpG2dRvZil8/BriA1cOCGZ4mYNySJwv9WahhJXux6cPxK823iv5gSY9wpNpzlff2eWxwXqXG
RsyhJblvlUnBdE8ZMZ3ES0Q58d+/oAU9a0k+M/Cyb0cwqXJBenqSpt44MeFWfiLwKeEJDKYEmTHW
3uIlfW+TIN0swW+K5TBiTvoj1uoSuaTB4ocM+ATY+6vZFC3nS/tS5x7tzMV7SBMz7DXggnY3770R
NFmZULkVpF9MbCAIF//Rdrr2TPX33VhF6jaQAJXA0wX71LUOnP3MMnj141UdS8rHMWg8ekn8rHLx
p4yn+Yr8Dmbe8S1I7JuggTQmp5xPBAOZdgN9Zuy7cuWCxtQu61lpvgsJpd6K98RxsO372Ga6x6T5
26MAvKYIXLE+t0cLV+OCZPDaEbUeFjgPmG+/2xZZM0ieIgKS2Zr8pjWpOjTsI1qGlk3ueQ6RXJ/O
CJyW5HvLc0+/NcUrWGCmjm+0R5F5bBrN22SJto0HInSarA8PTW0DkcGWx9D375XcCnSyK4av946y
9IrSdAEnjl3yg02Z+mRa1Tvq1YN6njeixymk0t81ly5WvQITCa9wyq0wTIG2zSN6FFK0ZwNJ4MoK
aZPhli5E/g1i1pnDwLlCv5hj0pRL8SOFvJk616Cv1Kdvrgnko0+G/8Armf5vjii37Q/oQEi7BdIJ
ClC28xR5b28pvjDddbtl8eiazb8TeDES/6IgWV0lf8aA87cMUveYRn4LHS2nYy7PT3kBYydfnYBs
iPOuq7Xezs3obci93KrJcQ8Uu/HxESEtp2mHBJ8zDRG5ppE1nnhnjA9D2803CvsNO2bOCcZxGtuy
U6jpL4CQlW08+gtsl1OxrsJrnYfVTe/rd9vvnnFD0wZUVUcX3/dOJuQTluxtxqcJnslOtsHIp31y
E4IsK8TlkssRQmZwtU4xXlEcFIubx1dFGVbYfN1zr8bhaC/yvOJ5KKg04GYLooF5KkpQAOuAvd80
JF8JnmfqKSWgrWGpdgtE0EPmyi+qtHBWdmi5ilOD3r/44kaiJZ6KgF4+84qZsIdULmEZ/0Gw6Dxh
+gQfQfPdVqUJ16p+xs/GoGFAZJyd9U0G+iMZ2Gj1UsvtYuvvmFv22SLW6pYezMTuFn8Vbu2u/lX5
+oTeQLyrfFhb9nlCuXI3pCWQJeg1TlNtZskX7iYecUa/OdlOrA+4CX41FoCNtTUEUYG2M1ot3RM1
yXPSMHnZ8cKuFrYc4WvvR97JDt+8tZ12YoIqMroIyfhiOXzICRznPDoWYuR6a+NdqpBRm0w81YGL
x3zk1rtkkLDqcpeza8RLRAAnGFgRNpAWCNwvL9q4yULtoCm67F2Lni71InqrMYWpud8MPcL45HWw
EDvnBY9Vs1mjjmYGGFeW5WSbJMQLBT3nGm+IBQqh49HT/CNvLLDSq5liZDDa3A3q3cQ9cFOSLL1K
WuNBKmdD5PCLLTaZDvJsTvoV1N5UL/tEAcPuofCxGx7BbnD5lnb1APH5S83Jk9UDpshfQjvC600o
ihWdJl00UsjKj/9I1cW+K59mieNxckaHk2N+KCxYEQM75nUmBmkDx5Aj5L01nyUowvk6zpfHpkO/
VryZ09UHa9gT+c16xjCb9lNgiC1QLtxMQ6mvvbX291YQH5Yxuam42+5X4fI9tArv4Di8WxJ+QKmb
4QemagLq8tDw46POo8nHE2cHdCeRUuyb65uBDSfRk+VCwp+wRN8ur7XHfVHGPJdejyYeOc2PhYQY
jVCGRj3cMSZH4H2bduOVj3GhoVNJzTjHiUWZR3PbmhAUnr77AjBSzhtjs6huxWsORjKwDoIGUGjP
97EzT5t5bnjVlWB4WTCdsfh+NF6unifX5nnxBNkr1TzlWfyTirOPA4gbBKG8xEu7fV0CM6pZywru
nuzleLOGgEMda+bTagHCDyWW9JEXaO5Q+r7yZYulfZ9r7rN2fw+hormxYoAQbPOp7qRnrmJnxAPM
e9fux2DneWwlJlsdVIgSTLelQR3BimI8iauUpZNMCDoucw7lQVJ4HJ8FH9CrWECzpoIXurDrxQes
lE/CtYB+VKRRuoK7dZcp3iz52FzZVpSj4scvXpEd00X8OIrrFsxx7tpVUm8ivJx+sISHtZSPTkx5
OrAeCIhKfphtrT1YMABw9IWNdSkbG0BSLxq4SjI7RhmNxEs9ZwZhSQ4Cy55tQdkq2le1ImLWDYky
4jDIsVH06LfLZdTlHi49UI4cilVrRw99QnS/BpyxdSsrO+LigP9hObxjGyy9Xm7tATaMHis38mGv
VZZSBA4PG9s+yL+p2Q3hE/4vQB6Cpegy0WyXxkR7nMLZCxyWnHGcvW7GJqISgCet/Cefx7fOEMSK
Lzop7BP6wm3uU04AuYpjnrqCht6C1BQYRKbKoCMTxmLn1kWsZoV6oDgt2dJRAzqlAP6CgXCL1mnq
EXz7c/pbl0BvQmAKFHxTpUBkkFIF0pGjqVmYR3ijOc0LOGsfRIezfZYpi/lfqtJgG9ZB7bRobmk1
BfE+y9uEPgdhih1sU/GQyYPVUPlgzTOpBVMD4ZpCiJRmiIKGiM5URWSmNMJxOjjg48Lfuuk2Grl+
me0plWuE+mkt3ejFDfF5pr8yU0lBMgZKNS0Vg+Skw5M+XQeT+7BMyWkuQkhYf8stTMuFqbtITfHF
aiowGlOGMZlaDMsOr32a6SE9sLhr6c7QLVloPbAH9wGbkncEDEgephip3MhN+YY0NRwYGlK2fpwt
3TpwtIZ1c8jDzw7UFvUTzJq8eZUp9tACI00LKAQl9NEj1UBWnUnRtIEM1IJ44OR7UxSS0xjSg+um
i5ztrCkTYf38qCRWTamCT8CAf3xqendWvB4GYRFq9+Zxm66KTREEJWUKSypTXaLNsWnhmE4KWg0q
IXezxlQa/q08Se0d1fH+DginMWgGr1pFB3ucH9IC8wYNm1vfVKhIU6bSs7zD9bvcgbZLblwaVyqa
V0ZTwRJnbrZjFfIV5LZ94L1CBStbB6wBgGy4cJoql8yUurSm3mUxRS8oydPOpfvF7dk3zNklbsYP
a+bQCVXyOzd1MYENFnVW4YlKwS8fYEoQOL8c/gQHy239ExOuzxWOty8zdDJd2zzkf/9ZF1JFs4CV
PDV012TcGWEHdIfxb60N/TZg5XnhnlYvDyB5mkKWnjuQVVJERTdOQEeOMmU5RcPL2/Mf7Jbns1xA
FKS8PaWp2LHp2nFM6c7/d+/934r+bOF7Dla2/7N7756uPJ6Bn//4T0/f9W8cefa/ft3/su454T+U
++GedHzhSldSyfcv757/TxiFHjXdrhvyfxqw9r/Me84/wnYc49ALaJH7iwT/T/OeF/0DbtsWEQ0A
uPh8If8r5j1+6b9791xPeIEfCTiPSID+vzX8TQ7vzDGGa6ds/1vZCyzCwsLXJbtLaMC7eYUVeYCS
MWlry0p8yyY13hGHnjbBqlzoPPM9Vx3Jutt5sAryvgVzpuN5r2rosClRcoD3/suKibb4SJKBA0iG
AYxNLYwJZQeAgrFMdynDQjI1Z2a//8nemSxJrmTJ9Vf4AUQRMwwUrnweY543kMiIDMwzzDB8PY9l
dT2yq0l2956bJ5LyMiMjPdwN1/SqHv1JffU1KEeHNSe5pmh6l4JRQVje93CdSa18KKP/jJGNd22/
8nV1XRnU91Gc8iDBm7Lq2199d+M6g7UN6ctp5mjlT/O8s1hU6RjMNQCeEcX3vm4sdzmtN93oPYmg
efBJfgK9bU3gJvamwHHO1PHbBNC08gE4ri0vYm5a7LWN9WUdehPjkp99WNRr0Job/iiwzamEbTHb
MbwBlvy9yDRDFJnEIVJmwWsh5AkxHZyrqdtwzaHCEufsUqIo+2aZ7xJUilMfD+zXhrhYj2TpZUVp
DW3j2gdiMx+QqvX8UwnllnTyhIldvJaEoGhB4mgi8Ob6CjhuHSEJMspyQ5rGANQ6ck2izONYYPku
w71VdT41rkjkbM6XU7OYHdUO5nsmTW5fRvzKj+CGfIl/nDAHhUNJuClc0OJ5yiYWo4stSDb7brLD
JJ6tc2VuaL37VQYO/n8zZbvuq4tKLGg3Y7PG24oEUvpfbez/5mn4VgEH7Elmy4i7dkYpbZLCL85C
96KsmnCXGRGlIdc3zgaLtGmCSVG00K5ECB8FR0I57/D6baG6UrXoJPwD7OeGYj4i1yGIoDzdOlGL
Hi02pWAXBrh9XXhJtQkHjwVF6ZxZzIWXOcbShEbwldfJCbI2GT8ccHVFDbaascGw1maXRx92Ucpl
ldivtR1MZ0f1yGI4wEbPf6rI3MUpl6d29qId6c97QH60YRfYr3yzvExe/NLSRscy94yA1u6jaehP
girsjT30VLpwiUhZJGwjm+0pusHeb4t8r7SUU1bi+uc/i3nuyaDQxMFLoiYWMYVSaPNN9CCMnOKy
zEi3pNvfhMZrmtlL2X1Gxcl27ksgJ9y2WCwgq16XxEwPVbBsUwqneO+G9Y5LsfDwVRTO54S99iZS
BWi1scNtCQI0Sd1qXxMj0+sa3v/GLZ6eZ9qWMXp1ZrSfGnjsrDx8LzlUVdXQNw2/roB7mLQzG5gK
g5zgGTspMvHEwoiDXp0M7GWotFWpqe7scKo2svQ/ZnM+924Eeap9ozYngxBeE4UfDOjpGIdn4R9a
QSLSo2kDMBAzvleBwwssIFXuwlLDLgT9TUFI9HJmLdC2AI7gS9ABLVHmcaNgd1QQs825fnL444Pr
/nS0z1j9dcw6cUnC5tFS9i8joyHUbvm8O0jnK5qqE+zAfXNKA/u9s3oLvnh5xhwD5kRZrzhu6zXi
wFMKuWJXtgDTld83mEW1WgBg1iAWbC01sizBdXqCGCEbdyOTdFfFmlGlJ8xZ3pvSo0kveFOhZ0MF
UuWejppbwptoLIzgGPmKt3q22g19pMVWlsMLWAh3HfDW3Zn1ncmtH8UPMbI58tNLL4n0qpsekTn0
COJkAWYne5pWeVDjyGDbi2T2lBlnI7LFO9xTk5LiK4fob2UPJzdiuZnVtKWZE/fkpVkbSqF1Vfix
DNI2G/pv9x7F43jwwC21OsLJZIZ/G7uaV/sk0AsmtyY1btBZ4JBJfNtcWY1zBRd726i8Og2AoleF
WDCazmhTRj9pACQjPA5SHgaHpbDkiX/i22LgKMQazINhN9dYAiQsd5nynDGH+34iR+VcRzsaTzDb
etMs12OLK7KnUrPuqfgrPA712B+zLWaeu4RvZ5+6yaNlyw7t2jtSgLEp8N1AhAm2czThvZDtjdfM
PZ2lYLlrAGQkW9dWhc1tIqCRhVx3RPQT+e5vr3sCrHrx8EhW2vplfPismXCHYHwLw5wl5Iy2Y8Dv
aBJcNAGCcuRRxuS0zV0YGax9pEvDEZ+XVLt07RKbV2zyXmM8Ge/76GS7vXsJh13TDcNJWLCfXcet
dWfuudbvziku3zqc3bBiitPctskxw6Q0kdOEI24BNWXd65olIUr9PpptmIJWdHUMAkBzP8Lk6SMM
KtjMsLFsGaN3QnmfOcycrSlwVaNhPHnAjBwjolWbVnOAYhCe4zKC7mcx94/XVuUeK32e9CnEJ4jM
7UPD6YJ5PXwk88mdPU8vXSjvxIx+ijOKZHe+82hb9ZbxDhNluZN6t5j1kr1NMng0bMEF9EaOet9H
0Y0pJaPOnPY+A79V7ET4m3zn3hjsW89zsECyLopafFetO1K5MJkHYXIvieuOD0YUH4gaxhyqgvVa
P9X096CQmrNxG0TyCCsGBzz94CtqfjDYYckNJ4nbOIJFiljJ4wPkcOTwSnKi21coA/A3iteZKy6P
SwrIMziDru55ytMg3cm8B2FQjxc5ZgenAfjT0xCu/BCsBpdGKKxgermZXXkkPBFTj6FGgsvobkR9
i+wx4pRz+LClPBTN0uK6gtH7kIU1NW96slmI6HB1f85KRxdMKL3GQHC1M25wfgSDvgGzsmJ+pFih
TC9U/X0mfLIg1Sb3PstotgVg2IzY2g8j0Iq+wH0u7ZAKi8w8SWykYVR72zmdnlL7pi/cM1fp78na
ZuSRT81AsolDv92avnfkgo3mBmO8qdXWaNpoPw6wg/2UArL5C+rIvb14v5xJJOD7qse+U4U+RD6k
oY5RzQWvT8xbal4bUnMsqnFzRjiDKFZ3bgVGik2i+oLvxOZgYszyWFiB8sBQNJpfQarHC5elCnjE
LZUDeAKkQNp0s4MIZXsuO+8xVhSbTSaISyP7HjI2zpPAHRxOdbyLRHRuqjmICH+RuKwVHU0GW0NM
OZjJwpH1YRxuWTeMT20yILalxVvrl2D2nejXEqjwGosXt1Le/aIku3uQJjxj2U4YgX11GZq5mOfk
mPmjSdTdJYPvM5oG3XbwqxvXgAzZh1i6MIjjX3PeAiXEqWzK4CpldU8mbdM7hnlPA5hCNEEagpNs
B/kjJQXlwR/ieRf27EiGFM59NgFlTebxACQzIS3OCiDu60sYYYSZgvGZTNpNKEsB80kFp6mfxr3t
dQ9Qu5uNnFFwBu8Jg6Nkt062LqZilui0BUlFZO+8ltwFAmvYpEVEM5vPQd7n/i5AoXGwL9P0TM1p
Xl4N+UMfKG9xyglZhLhvcwZTuYtRwMeWlFzJf9aGF18m7O6n9M6yS/z3NfvxTrJTzKaOZCrd2LFh
XutcsHzJm3LbI0+tvDa+M/IgZZhqn/zacs74k/buVO5DOQc3bDruyoIj3YWrBzVbRBvE3o2MMwpW
Iax17UeTfZgtC6PGw7G0hGLdGPYvLGG/3IgneF8BUB8TXVDk0TLoWh+Tlz/gutCrbvnc+Vyrl4ps
ZwMzuoBjTIpl4CxIoUmHnwK7VrZgIcvzL3A3L0bk71jLf8wu4ZrJFrdjRNNlPAFinKvKAercn+2e
bOts84a31FY6lXwqZENH19Buc4lffu4X+Ty5/UOz1PMRG9jVDU34ObIG6VItPgWW4bM12XzE8Z6u
Itp9dnYEKtwhu5TF/ppryWqkBQwJE4ptX9PlV4HPVDCCIN3EWzuTal+EbPadHs3c97px8/ffgcTf
5fGDpcwzHnWSgmn50oru3ITYtOH01ds4dznQB8oVKJYlXUQcs4g+0A0vS9u4SP7hF3Sgcw0e1jbl
+yQTgCkgxVpTWtsx939xUj6mAAT50HB9A7VhA4vHDbEJjPsQr4ozFNsiQgiqWL6s/bqpOVIsmmYK
qml6pY5lFHlnXe1R8UY7kSiwuIkM7rZEWV9KZH2r4/mASdj30Eksq7gNU1Yt2nKi5sEAqKGochOU
iRo83W2o4+hHUZuLQ5s3NAdX2T40s498yqgStZr+NHjqO2hYSfkw9GiQKvepxcmhAFZPJbUnZWU7
mHEe4faY/JMKfPu0b6T1T1BErB09hLBgzF9acNNj2ZXYz+kpYJrfpnwoMONFK5508ugPd3mNLX5h
wsDiXWwRfX0sG4AEbX7wRmgdRktQmQLBhh+YbfIjyf0cgS3X1yi7+0yhM/V9dVckDPjYPm/Nyn5V
Hab1tuWMtyArcXskIgzIY9v1uPLDoKpxPNHTRTieGMho1Wj2+TolP8zzxIOKhjthhenyCZ2d7leG
evbpeMoNoX0CifVdFPUz7dWryjays7Qh+bIR56dQ9p+Gms7+xFLcdaf3ospJFrj5m++23dHtKbBO
ARka3T6QPUwmbADd0KiD7Zk30Ryw/u+eLLu/xILFJdrkVXqGZnpV35hdmBQD8e6U4WedE9+Ym1tT
ZE8ygRudG21FYwE3Zxi/vUPTxciylL00uqe3yTgh1nw0mGUsWIZpkI8seDtgXfRg1wAo9v9fOfv3
lDPbItmG0PR/V87u6u/8s2s+/4/B1z9/9q/gq4c65aCT+cK0Ag95avyTfKUbz3L9wBZ03WkR7C/p
zPwbeVjXRE5whU8Cyvor94p0hhLHV0EFE3+X4v4RzL2rC+q1qv6ffv1fKlne1Wk19Ah7TJr/pJ3x
V/D1AzcwbYxufEn+/9fnAzXR+vf/18BiB+sLvdiLBmY3yM0d9nFhnjvrUTWcYC62PJvq4WoMdpHN
81gAnMoTIicQ1jVQuGMukRsHjn0OV9jweEjUsB386eBDG1AFEfBrPN3rmJ3gBkdYx7FrUNQahHuo
cpZDy0dgfboGzRtqZ3HpmdWwQ3WArc+jQLJvHD6bBI+I5OM/25/lm4UYPfcGyRbBSfilQ7hZCd/G
UZyOL8nCTYmK3Fwde/4GHf/UK1DZbrLyYxow5zvzTjQPTftayezho4yfGpyMYrrauJqrPSUrzowK
xRqRM5I28HsEBe7DPo2hNsscsH6WzUFKpVbYXY3m3qsPJEk2RrAJPG8VGR9VcQ21sQhnVgLGogrm
VR28NXxRWzJGP8CeW4GubT5rThpSe5E8kAnllO1PbafbX1YRKy5BuZsESo9VWJycTqzbAgv5ex6c
M7ITVsejFd5VhgDBzGO7J2X9BP1hoNSoaabfirI01n0PMvdObnIFaLGd2fRxzaP5GwwokBqu+Eye
FcmLzJX7mLsRPD7P4ofmwV0YCP27ujaszfelwy6cOcd+t1l5B3T8xLuZXavD/illGAiuylYUBL2m
5VeI7a5XJ0TTjc6ILDUMWmO8bY1jurRrzwlQoOAigCwbqMZaIh4jCZMhqFNKdbYVcI6Cy8Bi2oTP
CrSv+9Kd+CHgjOo3nenwvdK14YS8ukg0CWYNakOw+TuPI/Y/cj5Hon3gD4urC/q+ksvJ0SS/6Cr8
R2ZlXCULyqO6htKgodRhZQT4NHoIJUh4i86OlmEgv8B15CnbZkfdUZGJp5C+d+fZcb07lch7pnt2
IUi7lZaM16a8nbqLyNTdwgM2IcI3wh5d2tuG+dZz8wt5YqyHCAtiOTZd/a1IO+HjF5fAfcmi+yRl
yNl13dEY9o74QFIqRXqCToGndqbt2dmMbHGB5T1YePQo7CMCQAs10aymeCYbi7EHdhAFVSbNYZIC
BlxWa0CzZ7NibcoGJwUQkWTdtnLCddeSwk0PXZPcOZ2EhLVsJbYzEyO1OWOojD8DZ+/j0N/Pkboi
krTiJcNu6jY4kuSUUNFGx9jL4iOJXipSpPa7iKMbQNJrO8VLivugBaQ0heWZUuZ9YX92y49jP7cF
X5H1fodRu893LTCXktJHeqz3nrv20V4wGdDa7PQ7AONrUDrcGVNHnPumPYA3fxqHb6f3sZ5PB5W+
CtFuuFLtaY3dQ0Emnw/oVKEUmKekwaA03abVpxtWF7N9kjQJZuMqJS2zMAOrfvzI8tPQfCXLrwBO
jR2hx0W89cJfhXNP69eD6hxGCOzPvKUaXm+/fo5SOnaLGXKGex5T7LhmALL50dNNFVW3a6yCHKuN
36xntnEVxpBbHIWAtAU/gu5U1Ok+LX/w8TA+817qTuaUb6vS3jmNd8ybX32AU0nR/+RiZWJ751nh
KVa4wdXJToaNad9jh2MFd1v6yY7LzXaRy9b1ipP2xMYosmpxrlEfaLEA01h3TDNtfz13xAG41TN/
oGIcom75leGklsHbkkD26XpQUtOQfCqHRXRJcFVVtFwVsb0dAi6ylcV1SQ052ZgFT3/g00zTO9w4
CHADfMEf44RsyUsmTMxYVy8cyxsXPXmcmoZQmUOHTT3fdfCyqwafjKu0uLl8u0tBlmvGwRp6Rnet
TwaTNhFl+81s0y8IguzkDUESegpOZJNf7MAG0BUbX2HinwMvLk6TYet18TOIym6PlYJG467wDpVH
gw5Iqdl4nPNMLx9DtRVgqShA3NmsXBBChbFxe2fe+ikH+QRPyBTyt9WjG9Slh+GA1AQrIXCDfpg+
5jy62lTx+XAGHLbKR73EQa41+mpI3sGF4a8w2X57dfoTZyY+JHKfYi1zkC4VGyh3oTGAhoY4VKh4
0URvtg7eQvyS9ZrMBj1ymM45iSUdzw1pA/feLowOpswG9MIpqSYgfwRlva60NnD7fvp2LUOXKL/m
80+4LY6tn/3uyX/zCrZUGdSzpNxn5rpNiWy7GoZ9770O0ftk4TMVA91NY3HnRnRX1XAED+HUfc/b
ACscTeLZ3TJPmBvnsMQWDQo7gxIs2vbLTof7cXZ/JW7s3qPt1usuNyR9bnq7EUzYLxrzN6F57bbm
YIzmm8hMd8NAT0CQYA3FLlzQtibb4IfDrV35VieOIsWjVyTjQ5G2wQPdcDehxWGvPUZ2MchbKwoU
5Wwgo4t5n9oAGwktYGbDaOSmi9xyUXum2rE9FcH8kanxFwStadssRFcs5a8bxe5/KJ/IZxcr/c7o
CPDhkGuG8qWP7OdFwz28Vjwk3dswZXwCwp5DzKkOhAXTzRAk82HmJPFG7mGZm7y2wDRLu6bpbVmG
vcqUeDZUJcAN8fkIu/EYWM4pSUx5ZnbvMVTZL7CskmuWBtEhUhkH4PDVlrFkp1Gvel6cVUlVyEnS
PqNxNbPtvizThCiiUTZOb5H1CL2rCeVGaNyNCY5k3WsEDqTbhojWJm/+4NIo0wI6T6EI5BwPgg4x
Q2IbGqrT/8HraNCOLD5N0tP0kTFLVQnwYILQNpv5Qd6MzruvgT2Dz70t4hKENwSbfAvXJ4fvY2vQ
T6qRP+IP/MeJv6dpAAeEr4U8LoaEDPK7RgZJDQ/qNEbIMN3voFdnY+F4MEJ9/LI3JPLFGwfYmzdR
x2N1ZKlnAnHuENTbBdNwlA6YDqXHEjSeNLm8KPBimyNlC+BM8hjwEbp5eGlHeZ6rCx8OxY3WpPK1
2JXhbdCU0aVJkyd6NOdXCy3fmgvnBpjVL3BoGriE6wFiJ0/okc1F0jThrRinq2ZGTbOTnvxEQMZt
b2KTj8/Aa4P/iZOgddsvp2MU6DT8KQQCZWsYFFSoQeOhEDPZuY0mfwx01KAhUp7GSY1lkO0rmZ6F
Rk0NA9CpAvoU/vHsmvUAqWrIVIw2yb7si3eyYtnOpXd05RoZX4GLcwPZKlbt+6JRVz3Mq7IHfjVr
CpbGYQ1wsUTY/zBksirQyCybWpdK1S91FWP0eepFPiM4q5rGC4iYnShfzQljKew2LG11zHMSOBeh
KYzp87HUq+rYSkOomO7dpJFeSsO9ypStma2BXyQ/pg2EBlZgwydeYZ5t+s/UQj1IzYBsfKZEoSFi
NsoyBXsodhow5gHiCDMPR0jFbMc7ZZfUJvH0Is82TWsdWpMVp9DQskjjy2L99m0gmk0abWZryFnq
Nm91fQk0/Iy2QYSPelvvC8hoiUakATdxkfnR6TsNUOs8h59cF9+kNMgdqsF4L6CtIeETh+35DPkJ
j7BuYizj++TyoEFtC8sgCblNQHATdY0OM3aX4g/cTWPeBg18q9y74SnN6f6aI7q9SrhwBDWHFazD
6qDNjrZmx2mIXJc3hP6TTh1ZCsDCQTFxUIFgYEUrST11wmgM5pAcEtoYG5yQV8Qh/lljZeyJ42iY
HfeBp0Tj7fzGwjWXTiYZ0+/Sb9pdQ/6esrHPwLWgkmhMXuwgPdad9+5qhJ7SRA4bql6i8XrRQjWn
WSKqF9H4hM2DgmGN4yvg8gGsDPcxVYHdH2Qf7D6yAnyogKCH+zYwxy07ubOhYX+Jxv6F43fg8nYT
mgcIFzCZxvqCk/eF4BnGM9Y2XWR+ZJolqKGCyh8O/h/MoAQ4mEIeLPIrFeHDGuNdgzEw3+UaUmjz
+dSNv0QuNMKw+wMzdK6NhhuS4IJsA++w0eDDBQIiVLNTQAjc0mjESEMSh/6VVCeWe41PdDRI0YCo
CFG73ksNWZyHjauhi/3EBdWrebq2GskoCTxODAEHkBHWfboML2WJuJu5qbn1nOpMGJ6R1ZnvrKCx
jkZZ0G5hNEz93Q9mNowVwJf8Dkikr3GRDdzIodQASUiSjUZKLoMLxdJFpda4yVgBniRnk28ByuPJ
AkpJwOR9VGAqW3iVfk9njwXAMtQoS7MXh8Xljtf3/JBpVIv3DvflVdgEP6QPyAgE8an2jJ3fuj8x
T4xdjl5ttAN1g42ZH3lOmdy45B/Epg1s09HYTZZi92ljvQTEuTBkgOY0PPZCwA63qcZ2GvA7G5OJ
yYfo2ebOJ1Z92XNJ6qPsSs6dldTyioH+ZFhNc408roq0ax3gfuSn2FfvpQWOExvRu4q5bfFQ+jCp
0cRhSJ+a6uiZVekOXY0yjPxM3FSx08vZxEpumwM2CKxt3YtZiZ4Sdzw1GN0fUwc0KilzPm8s3VZl
Ouz93rgtbBpXRH1falfE0HP14XC/mMiymH0JWwwQXNetolPJSu8pEjkLN791Jfq5mOZ2Y/hJv8HN
H1480WiZfHwY6Y/fs4DIdsFcbyerWSj3Hb0bwLQ7IVPg0Z0lGa/omSjRenukERaFE9WYFRUPMmVN
60TucMRqs3Ls2Lxvoq7hAcqcaY7NFihhfHJ9zOnzGHy60S2tvE+UeHlnlt8goKKfNAPUKHKyaS7a
bNBnEfzsidWCQyyLhs6DERbg+HEVjBbr06FX/cGszPNQmvFhQLJcGdK5KRx1CgLAgdaozs5i8p3O
eYhN2P3GS7pnJw/o8Og2wEwK0xw2Pl3Oqu+QUlT1acYua3sPE3utzkB6l3UVlBPFrzjBHf6BgAd+
W1TAn2poYqjTAtxG01EX02J+akf2/cq3BeV4apO5/rUUDQF4lY7kiDqK10OiTEWAK3pRwjtnC5d/
8S7jdwYA727OooHacotPa7Q8hxmZHCNIBYItIEVrrD+9gqudp9rHuPa/l9L9TkT0MfezsesD3Fgd
TZONHx7KrMZSlSpWKdLyT1YE8KFNfYBOXV3t+aQeGl+BWF77LJ82klN6beby0sPExDXjf+euUW1o
SpcHE9wFhztibgiLk1lwb+a0BGX9Q9ZBeawNH+u38GCmGziZ9X6U3oSXevApQ3Ga4DKK9nPM8mMw
fUZD8ptH9FHYcBgTU1m7jnpjLP4JQTCuixap0dWMIL4KBizgqMgXemynwDForw+Jl/m0vgQGZ4Ox
SnT9iZxpW51j2MFtbCWHYFpu2VyXZzhWuiQeu5VKq/DU/WYo/eYRipSHi29NvIigEoW0Q8jQsyxj
Cu6ZWK0I/C8mZ2aOgHpW4G0ni8czK8s8g8EJrxIFrMvHN6wpC1dYjEQGV7XZ0GcrZcCrYqAcKMQ8
D1eGBirHfu+zwFsXUE8JVWD6aFiSNgZ8sEJMr1nW36kOylDS6hnBpL5Zd44aj5MPtVZ6n2WqXF7+
6MlkOmFJSCQL5QRHi1OfPdwia5xNwHIQvA1JALARzEUNs30JyOjBFuQEHW0hdkYIlXNJIjgtG0aN
YGJBu8DgngYDnLi6rQ0ebEYQlqs0p3Y4iLCewrngyD4qtmobtmtwV1Fp2ekSYUhnxDM66TgerXji
aCG0Xhgm8/viuzc57r4JCxmNbsnWLskP0vieH1u6TWmqhyUy1jlli2wWzBCjBxhZriE8gOBzkVcd
XktQVEs652c7m4td3IA8kEGC8mUub9zah3WqW3ojQoaxs7Am6drvMfPqrWmtST+Jjf26KDK/XhHS
yVlZSBlEQ7uEQsZ8rjYloUN0DuND4sotZRadSvA+KzPjgeb5IN4E+ygy1zXLz4C0PpkTDp5fMa6d
yHPoTiTNDdBwDUmAAEE73afpeBgpyVk3uokMgF+7Ij38QRiVtWHVonbm3u949D/0haypwU/Rk4r3
3irZ1Xv55Ypw4zBJkrGoHe9rDt8zp7uxJXcQqsF6Blf7iQvjHwBpvnEU16TJYIA3A17Gwab9rkQc
GbALT1S8MUShK4oEP45IkleJJr+J/RLCK3ZwJzaOSxc+GM5m8dK9yRt1T9TPoKgivzRaAk11T8pc
iOeq0NHDgSSotAwM9GPrMRyDF5UFZY74y7OEphbIjb8nBGyu9sxRVqkJ2xoG9kzcqiNPY0REtejv
C7Hq3Q+kLmv5481huFOlLzZW/sXYz8gYTusCmQVsE6eRAtNDNj3cos1hhCy2lJsC06nNXRKAfcQK
CGXS4nrosGlY1yUUAYwVpzjGx8jj1aHyIkB3inHEkz70eQaZe6gg1s1A49GiWhvBnn7kenFAUU8c
B+WdF78RaL9S73LmXdVm7bMR/TCR3jl2+egNEzC4jOoYv/C2mZc9S4/7VtekvysSLASCMzws0t8O
lkUYwqDaPVQLeVLa7FLQMwfTcDAbrWq/PEOFyDcAaWkOsptjyyuxzwfChFb7UcHWWs0JRnxfbPuA
aAWYs+0Sf7aYX6hj8Yk2Z8lzJfuD7ORdLcozYJjv2MZw1fOi1xmsEFEQVfkWjfFpNU6wU2n242UY
VJVtgoxwQWACGqPnw6mvZSf9GzbHRyBM3smA90Iht5lyxcD/1PpM8RhwrwtNTSH5sEvP1QFT6Lvr
GW+TTQbM536VyPixD81hl08PodV3BJ/kD+w77sx5Tqyx4tBqeLMVhptt8eUxKADOC4LhSFZg4efE
Xz49TJSzM6lm2bjRvozYmY6gIL49iQ4e/7IyIHmADbu+AdD5uei1wBgchr5+UEX+lGQzI2+xL6P3
wR05HUGhmc0xpf3JLf19EvvHugnPYUiIh2TGyUDSKIz6RJHDuqUQgRTbishICfJU5ndh2a2lD+mZ
yCc0Fh8hRyzRoZP5QYXle0vzZzrF53nJ32Frr5Ux7Wrx3tnszsfIIi6Q/IJEY4df5NrPTXrfvntN
fGdZr7Ap+MSdRrBVBT1GdEyuALafmqq6oYJjg6Xll195nz1LoPFVdglav1TPoZquo+DEFhUbJr5F
up/lWL21La+CJLnp9d0ZO2juwlQlOxh50TqQJnC8+MG3tk4V7lAD0G08ZJOysO5tzcJT7lbgg2I/
HKJieVO/qXTKEjApIgKhQBmdo4JK5rR8HFmGBPIndsATqdCZmX4IiYfW0c+yA96rV2BL324+3Uhe
GSeI3+smZ8XMi4cdOwmmp7gH65oDEG3vpK2+bevZangyjO2qSvNtlvPxxJXr+g+zGV96PsGJIW5k
dUMQtlv95/e3h+3D9n/8t6/pv3/VLLPSOBn+7An/169eCR81v7/Tz//n77o+7p7++Tf8q6/K+lH/
Ov5da1Dwv/oFXRdAg+/l725++M1p+ffv4F9+53/0f/5LTOHpP7C/9c1/b39LV9O/iT6w+P3zB/9a
3oYuu1kEDze0/04n/mt566NK2NCJwz//i7XuP6IP7t9c2wts06aexXUCNrv/wBbbf7PRyM1/RCIc
8Z9JPlhe8G/Wt2yBfVeYpk/2wXItqMr/+/o2U27f8umvNm3oU15jEqxruIKQrnOxT3Z4kXCCmZgC
yovKbdKNGDNel7q7o8AnPeeJGe8XNa9HNLSXMXS/Sf9faEZ4V31cv4p44tQMXqqwpfXI8NqDmXBp
Kgfc+Zk/76OOqWKu9KyNUPngGWEQo4Cg5OhYLkDIzmgezRFqTZNsedquKwYQ5QzehyRzvfbcUl0t
asjKpaeqwtdCicD1E4rivRLAZuvsLlQy3fF+dqirYnvTYCytlsVcT5Bk9ixtwViN91E+bKaIxWLr
Dd8C9xFXMxE+RCnaNM9fNqwVxWil+6vOzeSUwRzeCGn1CE7BTwOb7eAR6IhR4gFDW+cAd2JPYLFn
OO5irm/Na0KzHOAc7JyzifEIZkVGaICi0yXJGb6W0xC9GBcrIbTnfoc2z9sZaeKNQPRUT2c6OSn8
SZmGGtJvzL+c5yBJyHvQHYtrhS/IKkyDzm8FTY5hfLBBMGbwSfXDo9YknDI79tHrME07lKujSdNq
4x8rxr4ELxdWdwLUzlkjECM1RgBLx+LJBT8kodgTh6TGuHwhxfridll2004DOetsTPZD8KUGwuv+
5I6vhd+DDUy5wmZ+uBm5AbVRcjfaDa3F8qg4K5uwHk6pLA7gQJy9UhkYw2SSOxiBzLCsolY1vsY1
VRqasUnBVi6Amzmlv45nsDMTSeY1S0gihUMw7vyi28XOY8tOGoIh+y1vZeGhn2w2mNZdYqJXWO30
CzBEd4DqQ9P7RKSTjYXxhFwx1xbBtLQJVraVm9QQVw5tFrco5nA5k+ppEo/RjPyXIJzEuLfU1+Kz
ICQWoRspM1BFFs/5EOpwtMxbQeLZnK668lOB+3J5ns3YtlDw8Htu0fQ2UaK7o5mq8WfVrrkN6L+K
Sfk3AH4cG+zbT4EloCMYrtxnJx4O44AYR0B+eehpYQ/jXyjGG8FPK/M+kZF41maroj70HoETd8OV
n77K78DJdniaQT0wikr+dCwIYWP4zwt26NOhT0+T91FWw66u5THyvhRyK7gfBvBnK8Ni4QMeDQjk
wSCPqaRs9p170JyuDB88flC66aZ2X1RQPh1qoVMddKDBnWGf6gje/eRZPjOXTNBwQ/Vj1zyVzatg
6FRmf9SLTOz/ZEDWKrivE2gNBkUm5P5roioAyDapesfUvy7bA5aWVW32lzS4OP09yYNV6dCKY36M
wIwJG+DfwhxpsirHMBI9+ZAci/pNcS+ySCz1Pn3WC7FF+N4VhumSVw3G9SZFwW1+oAoZ1FaSU5zF
CG/BWnU+pT/ZyglyuIJsRsim41Kr+lPDGKkTIh7lAMUjvvqZduYBiehMubYX0TQ1bsx83iUDERB3
P9JBHXgfynpouHwAV0TwJE5dU4K9TRzY25GiGPkYGhF3O3Q80SDbA6fiNuDOuAa+Xahh5XBxZMZc
3hECPefpd5LV1MdLUiKbJP8omwi8wW3U3iBMsyMhgFJzGHzWyFxVe7BLUg3/k73zyHFla7PriOJH
+BMBqEXvkmRmMm0nkDZOeG/7moTGI81L66QKVagfctUUoA7x7sO7794kg8d8e++19XRtgTIwNHyF
zJWcqNqMvDW4WwFpVJzRNPHqYxLroteSt2Yk6+3wqRSo3wVEwR6kJiqrwQlOTPRbvswtgBPjXDYx
jsZywTUD3Z5ZfflKb1KFQbINDqpTj1NQaRzD/scMruU1SLAaUsM4mHcjQyIkbPKbeJ/3jXMcsIq0
MT6T+UHj2u9KaJH1UQQ3E8WFKIsqLtyO6S2L+0NCebQsH6dhbddfM0Hf0bxWkq6pA075Rdc9JcPd
5P8EfUk6jgumDS1sQCeCXj44uOb1jYPMOu1c1LMcKenHJ7WTl3Kf8iWuwaJpTrtx/V83ZXWZ620C
u9Vxf3RJZfGwbmd+CsqlKzXTbcj0PekEatnOCBgfQAnL4BjFTzkDeyeuFglw7fIXKZChDoW+u8K+
Z73Dz7AxoE7RVLjMWLqNQ+GpBPl2dpCobW0/spR0+r1WrYWGHc+4kLhZNB5cn3VRvxqhexzSrzAs
lx0YpaB4Hoej7m48OjOiZq0enRlWWMzdQa90pnEf3LoK2KajKoo/+JwvueEt3Gs/5ZvMfK2TXzba
helACme1tKKC4lyehpgEYfU84q8qs72V3Gb3p+l3Yfru6Ouh+oYnsCp85uBfLm1nWvAEkoWa6qrW
d6LHXSlmiBMUWTfM9a5e8SAmvdkZGEEh2vRf01BSnWga7t6YAAkKD1t6QUqmwnu5bujo3TjkxJm5
x9qqJi8daW1xn6hakHT+sXT7zZ1JKQNZ7ZZp5wSPvnMZmg69NLKfNSar5YBmblZ4Iodq+paIbs/k
6iDLhdVr3RUuFhbCkUOnUyJuHIbCS06OyLbj6J2tPnaeuvbdhO2/zlMzWw3wNlJPu4dIED7Y6ZdP
GmxnjixVmt1iVXNNkFZ5/5uV04ubsnvqkfoE7xWQ3Ircxyaova3s3I0bNm9Gnzef9EQWi4w7gV1n
yQaLJYYrzKpQcnRjLc0h3GQ695OT4UOYqy5T96Tztbf5i1gCmnNwb0R8GQSICP4cJye684ixeEls
PdI/MZeSOnvIGVL504YOOZBhv8T9hH6lReg24SJz8/lQm79Bq4L5xXYefltELnz92slLv5EL70mV
LBHFBTWzz8lwS2KQlFaHM5uKeOw4A7AxwfXWtR8azoghPjVJEtFI7vLx2e/ts++/axi3tB6aQ3RW
myNwGwRDe53I4VTb/DQyOyQjzjWE/OEK8DBfcftbt5H+ltbmec5kDpSQNuc58JeOU5WMtBXWEHyK
17iEYAD5aJ7xTUvb1oYqdOr7ZRzI+VpFzV5qHHlQS9kf3UxSrec4Ryouyi07/0urMY2thovTWQx4
Zj6csKEmDzfxlg7XEOPaKcqTc9Sz3k2exuZn0Bc6J+4jVve1LqjTKDSGTCa+uD0tUmCxM5p0zYq0
/sz8dCDFek21+BRgnSFoWxHC59toYt7ZVER406EZN5gvn72yL+5IXMl1Dxp30c3pybPI2cy63T4E
9hnm6UOUtoI5S6Pc6IwW56zG/Dcgbmmte4EkGfEthZUZRe6wiQ7w/McVWrS5HDjNNuNU3qUz/oMg
prOvSlCtTVMdiCmlG9K9L5qZT2rVFdqNqR41a5c6ZPTk0Be8jrV2XYzZuwGQgfrjz8nRx4MPcFRr
SBY0SYV5Pkl/0NEWWoGvDHICq0fHX4h3A5eX8VxEzsAzdOWHYyjse0Dm2mhTB+zviIOUMnS+GsoV
h8zh56l4O5lLTA4nRmMbSFERQ4DEHcld6ZPzpUTPAwkKmG5uAIqGkElHSIoQCCBiK+uf1pbqdsJJ
MVSIKrqem7VIQLQh4TzixNmNESoXYTysdGbOvIutvzaKt7yNEVWjA/Dufpkzk6ZIlBNxHoxPvaVS
A14CobO2X3W0FZIf1cqQ457g0hMNuydstwsQplwzquzVynGZjNmP67V3mk330eQxw6z4yQciUFHL
YCnqhmw3c9NZC72iUSCyP63eYS6WJmdjAOYSzLa3HaE6xRWfZWyF720YPklz2nbgLLZ5Pq9Fnmhg
qJInWJyUkFktjQtixNGUOEfqFD/7Og73JQ31iPqM00O7W8+NzVxhnHUMKhTSghLnOYkHzEVmCZ99
5tiSt9lFgxBY2QAZmB9hTdPKjVGR1xhDJhc1OlVsryF5Ya4iV0U0AFkvHJnOBh10aX2qGdHF2dVm
gDL14BH9XPs1reQ344t6mmLnpc7q+gjwst8yvo4x7XHSJ68qry4LsMRhmOGvWBdG8e4YwYayhHbj
GCyFMgN+k8sR5g3zsI1Tq1qo0Ma/aic+z1H/MpqmjquTRDHvRIZMfSzm/FIAazriCqGaWpgvSTLq
tzzqapVBg95lUp7g1DOtVLH1WWZaDTQWC+NQS6zFY7nKpukRCc/idNt86ZUT7jy7DzFOTqeobUD0
DxV1OVrBAkpTEYAVB13WPPnYGx5Kl7yjzAruE/lS+Jij5DRbO+KismLiGvSoSYz2x5UsaFYQ2ots
K+osEw60kc+NcVaETkJV4ANFjKtxXQR5tAt1lxg6eA/YMsck8e6lFFzy4qe0dfeuIz+6On6w2ijk
GOyCzjZvdUIfanEKYxs9NHX5cGHGSCv5jCQW33weTn5YG89JNiTraWAQ7/r6HTUZ8F8o9Ig9fGCW
z70kgW/D2JE7DhclkYece0JW5Mb8otcSHyHVCqRqzGf8Ha8tx5mh4MMqUHv23Np0biCj4uPIG7ye
mgOqTy0sjp7NiInJHiJvQzSDg3asoZ9XAnY+qf9NYDj2OZyqY2Gc45wSE3yDLT5W0iV11qwIuIcs
HUn7mmn20qYB53HkvBiG5H6rTFA3P/fP9M2uncAoLw7XpqgQ6TWZqzd2OJpNicDA0NrZftFtyEJw
hwgcUkwDsaEoOnY1nQk8KPFm6LsdtdUfZhnpMF+SkcrjiCIYV67ruqL6NxyhL9CKU9o5fQ73E6LS
yjNaVGawyguBPhqAi7qMXfHZNkmIWRbWfWSluBVLyjlV2xtsLHn2gk+2Ex4HQaTQg55oYKbiVEYA
MI8ptGRMv+jc+Z12wE1DoPjc6WN91fnucf+KT3M9UvHU59u50r/jFIHKTcnYtQWOpJn6i7GxccdH
PLRD1/jnzLMaKlPXU6rx2RjjlTu6G7gBgO/0hbOZdfCcxlz3f0hn2M62NNtdB24rUNjnRAGgx/pJ
a5ObxnuCLAoimsPpQ6ig0R306FphpCN40nQR7Bnu43pUqOmsK+9MeakgUBuQqD0uLllYn2kC/6Wf
sgGe7e8b2NUD+xh7gZ3tqD2vTPuJS9tWQruGgsb9AXGuF3G3tE3KrGYKZpaRwmSn8LJTG40J48Vv
C0m7+UNq951OLT1tkZ4jf6EqrGzLPc6jeNZDsLdo3cekN6cDPgoW4PIr7ri1EYZhMBQfIO2PkKCO
usJ8x/C+Q8UBJ+NIi7CCgf/9MlWAcAEpHI6eeYYVTROLFYIRTz2ANEX0yZQjXLUKNl5yE1k7iHGT
itmyBa1GP8Evz8OXwiqfFLQ8VvhyrfYdCsT7gyZAm9cwziEeMuyHtAH6vFcQdHM64UQMH8s/PLoC
pac+LuH4U4D0WRAHAaWuS3s7GTYtTP6jWx8xWZ9TBV9PM0C12I0eaQG7tQrQHs3XsvWOg/2VSKYR
8AB+4TdjXYLsPs7ae0+alw4NL9zNOuzgwXmwZ+Z0O2GBhp9hxBcKFs8Q6BPMNCBrB5B8zRwfr8CF
7gnATubAgBro/Ah9fjDT+8gCR5/WDb8BQH3V6S9D4953Cl0fVfU55foYNOhLmlltqCGDJ62A9/j2
Hwej5YJO8N3HVdfDxlflLBXO8tH1cd0AShPBuYalX8dfc5i+Yld67xVqP1bQfURxfQW7+wmaLZUb
Cs0/KEg/bc/dvhPt5wS/f4bj3yigf2Q62tK5hBmeGU8h/xNEOVOVALiCQ8ecjbs4xK8WO1QFuKo0
wKI9QLdgiWjaNlW1AqizmxYfLq2HZbhF1CYeiZ9BlREEdUc8oGbCySyRL4kqLShVfcFEjwFU/wL/
9UBeUXVjR96uFyIjFNmdNCN5taMX3eCQYQ3+vHXHh6jmBkxrwuSyoFfevnSJWuDUQCpqadqMbjYP
4/zmqfIFIwOaHiMYJeTQY+rlSvorclXYIKv2NqsKh6aizEGK7ji6PHZl+AOmg/yHWZJ8VBUQoYPg
IWmF0FU7BC0RQtVFpH07PJLMRze4c1trbSicFyBX5gaunq1FPH6EmrWna7PYRvRRdHl2ARHJNTlj
T5hxOfMcXT325k3qZquZIzFtAfxtHHKGlqq8CGecXaM59lTmiR1Tp/6A9YqKDNWVoUozCtozpKrR
6PkeLAuGJapgA8NGuO/o3CAeDZvEYuENguozMhKqJTydnMJrUAfboOUCDXmEZ31VhNMrKlC6sr2S
eZ0q+4ho/RhU/QeBJg6LNIJo6oWbwn1QUAzUvfFRscqrEhHk8oNJq4in6kWAX+IxU70jfy82LSSN
qiMZVTFJny8bVVTi9/LaODF4LVRkTwoi2lGuKue0cFW3VJ1Uw/huAS6cM7yDqgylcOkhn8z2ExDG
K3I/chQQARBgPZVJ6NuBitAYkjh/SdNKbtivIc0r2uQ+FTSxBKqSJVDlLAzq1XWIzdumuIVIOzYr
2AKa+WLrjL4Zn/6EquxlpvWljjHZQUZA4aMRxugCAKSGdWeqshgqFN7daHqepuFU0iYTq1qZrCof
xMxIT83DJ11ENBoK2pVAEPI3e09ppylpqTHkszZgzyOJScQy4j42B9U33jBvi1N8rXlAWUKPH0Wn
/4Y/9q2QGAakqsbpVElOq+pyIlWcQ0/Hx6CqdKgI5BGlXAf3OEIDSirkFKBNDoT07hbQx1NVL5Oq
5wly0wGkbz/QIv9SkdY/dkIH0cbNYNUZFPx0NP3Qi1WxfLD5qhIg7qIUIdMLFLf1HmM4GwuNQV0z
vTqif5xVlZDvyiete0lkTo5VlQ1Bl1IxIcw/JaHRPsRiobBvkyopoumbGB/jbNqLXFVj1KhCI+wd
C9kHBeXltImYNWigzsbA1gRttezxpJkivJm0IZiqLMn1IZ+Lfs3tEC9FmYabhP2wr4zn/68D/l/p
gKhm/7scZ1bU/wsdkN/4Lwg0/x942RxcqJ7hgkEziGT+Dx3QcP8hDB2LpOnAnfx3MU77H5SXOghz
NpRBZt7/FuN0rH+AtEA8JBrCb7Zd/z+kA1rOP+uAqs0bhVJXkqSNGvhPCLQqBNYLhgdijaYCGTN1
TH6UPBiVeXZCUtrjqvcNcyui/uqOrFxt6rF2OC78B8fH/5zfdPxNayu0dsS3YUuV3g4FQpwjvT/E
tYnrtPFvdQ6VpG53fRm/yMo8BQUj8cTyTByKxtkPyvCQJD3bQvSuaAaTDO5Lm0XDNL87M4c1OQ8f
NMY/wQ7AIqhb3IU76AhMCxAABuZHY5HhQvHGZ88o7t1a+0mt39TyrD2MVqJ6OotPbdGsGJl4kUp9
MldVMj8bAc4bk0Q73/SNgZWGy9eLmSJrgNQq0PFx6MO9WVoaVZUVsemOkhYwQ3EO7moVSz09/r14
Iv7SfEYj06jYP/2Dw5VJZwhlh7F4UP9AaWPJ/cB7qJLuAiKA+jxK0tyMRpUJz+SUgQqXdvrtzhjT
mtbejfhhmNxcSEIeuzlvrqWGLamPpnltldpySOcPQ8V2AOloqLKdlytbd3CkENaDHk2Wj4Y2ZhUZ
cwNOPwtjBrWmtwJDYxPh+4RcMZOKD11SCPBT32dVG0W0p8XzYg3bqmHQoZcNAyFDOzpOGi59Ewie
78iCqAEO9SbEuyksg8u7oBvPr256FWzi7rFw0xusmC39Qy+lhhiQesRM/Rn8pkh+kI9f/dI5TdQF
LXK0LHO6CygNJc3D1u14jLfZFLoUh89scc0RsmS0FjE/yhgSgUpjIx94201SlnHY3LSkuExWsQtH
+731uhcaH3jv3mRIh8EgMVSl5cXNzffkBd638zz2t7kiaahlEC/jYfx222zt1PKkkTHl3hzfuHmf
hrJ9LjEsTWxHbKrZiTJNjKTURohxPGsdZXgF4ptlYdQmL7KkIXDvj9z/5zbOLlW4yePnou6tbTZ7
zX50ANmKot5PTE7PuWw+Jse+n/Kq2BH2Wkctc37YquParoiZuVrxE1bll4jdp7xhXgyH+twVpbep
K45IpouFLbSNq+dHb3E9/dAWwafrBM+Jr3/PhZRrPJ0GbKYiLG6tdmUSQ11CHfBOO9VenQt8P38C
joszPuWy8fei2kC4AtNKmVpYVgRmWD6MdjimTf7sFk63SRVuYopd69CayHfcKAFqf7Sjt+yT6Sfy
+zsT59u+wZHpUPkI96QjV7NKQ79eO/Hk3SeUnSwZmBL6mHjLooo0W1K9hW731vnGtcqriEjwyTa1
G/ChCzgRShDmQzSKM+G4W1nOaNgkWyo6tdZzidhpacJeZBrkwMl9bWRa38lyOqmrDnPpzVwWl0TA
yatxgCZGIY/RZ6t34d7xquVMnpYogZowlt3GGKiltP2+2FA1Zj/2UPUWYJsPk+zeQzv/AK347vrZ
zbdSf2WWyVZGowOfF0Q8bMQTpvDgSDFNDpymUomG5GgHmNT/XiIXtY8w4QMdgOTmav2l99ILIKYT
WTfOieu+TI+5Kb8aV966+LU2hk+XAaNep1fD8gXf2RBbeZt+82Rnd5zKKoTE6qBxkBDUxuU3uszo
BTDWrd5YjMQz3q4cMKPDnDmjHCGWn1BLtnYZbhjF/ZqmN58Mzz2iaKi0cx3exfFTk3U3R8hfv/N/
iqx4LCaE+SS52Q5YDs0+1lP2YzfO1XKKR0O0PbFjuRfDvBd+9Q3LF8ogYKuGNWkqHsFyw9Qa/Pdh
BnCjQ9jmUyy+Ww6m1xIjGa2GRXoa7ZqNoqvPWfIiYlg40tDfpO9gb2Kp4hIhXuq+ozFRB3vrDzet
by5xVT/V3DCwXlxzod/ovjgU2nAa5uRudKmlHv0NqqHrz1xsxPwgKv2YQ5bZ1XyxYL4jx4UtzB9V
2ZFQB2+HNYQNgsSczJa2SF+yht6cWccVR6rybGXBSGPLeKPhdZXVzftfUSX7R1gR0ZISOXI+YtR7
oRuFKWMV+FcCSB8GQXgZDk9RJt5MVy02sj4mVvIxG0TXW6emE2rH6C4GRaQtsrL8nlyHLopwazIf
35gNJ7+MMqGSWyAm00YSu8PZLNZxy5jSA7OThjn0XqeEdzI769T1N2bkVNvJqaLV7HerooJoNkTM
BarQf6L62dskZbczzc7bZe7JSedm6QcTLvkxPIAZ3IU5TLKywvXvSOhzk4FVLe4NSlbLYcVYa9dk
IQugpn9UE+N+uKLeMB18o7xrgSGrnoE6cV7TnJNqJEY6hUhEm230HaUER7jcEixuxVkMFZYcsvJ+
I9edYG0lnMEeNnP/9PryIqf611U9OKPXfbKrfzpcvlaMFQiS2Dalh7Sk7hvMq7BvZrYVzVnYQ8G2
FcAd1HNEqe5zihjcVhzxZWTe1zb73WQE5Y5uYJrO78o5uMha2+l+eRsD/8APau8zbYIlSWHKNs7Z
drDtSuQhGPyoOCVx060qiOlwrDx0Ax0QXYvFQ3pMjSESQs02S7IHQ/Badix3UnwGWitPXvXtNqZK
o+L8wCvNkmZsjVK7ywx8FJQbMTJN+UtCBD866ahthsE6lUmXIUEV12gKt6Hp3AWAkxzHlgcGYecq
ZtsF5A6XNqR3MwI7aUQu0w+Nq4FdwzMjxrZufEIeqGkvNcqHj8V9mdPMMY52se7yr8Cy7y2PcRzc
BmhQuJQdqyT+n47YCHVgp67ps7kZ+RZ7lX8wwwtnw2nr9f2ZHhCxLsvqmtFjdmzgc2qT+KDGzlu6
WqwxLg1vULWi099L52ny5JrTv/xSaPkh9PqAR4Ymjbhl6dHK6EW0EychuN07I0zcowfnHSh+oKLE
/hUCr3+18JJjzK5ou5O2thixkC1mBgQMKbxDr6Xjy1/2cZjl3tbNdjsG+odtzdOx1XWAOyZTsWY0
pkchKdPBe/rAvr91GGLfLNPyz3HUniaj/vGIl+4IXjZn6bf1Ocjt+hxptJzHUCAXI8hGSPVY7fU0
u7PGZm20vTCXeuboB/gtMA5G2lWIVwF+6OOD583mMcVLDz+Ol6rlQFWH8lqoPXRWe6hm1/bBTehj
xl3WEFwowEKGrTWfTDu7L9vyxeD5WE9ebS9nalOUtr6HW7SbZFPv6NxhJMrAhLREJvfE1F5KK8fC
A1p+Y9ZDfLEnbN9dz4HXzbpXStIdikhgDIp6BlvWcHvu7W2JOKCPxcT/HXSra1vLyBRXEWTgEwQx
hLoXO7e3jmaWk06wYGIoqytt7VQptJNYWZR2QC1nxeQ/BfAajcZDij17cmJcb7XDQp+7TEAq8OBk
KhYdwtkiH/j07FGNvZvHkJIxKtwzdRd32KQRizOv9oGdvnaWSSjJrPHouVRmec37aIkfShWZQzSq
9ycx6KuudzN+I7NiSzP078EwX6ysgWFowA+ABbxo7WmPxFfzXRa03hT85I0m2vVEb/vC08cbkZUI
gW3+TuFTspDgh6APATe9paHljiddw7+hMftdUlRISVg1ndkHD3rPNoKjCRptb9zgkz7F0edQYujS
Bnkp2+hJQU6SXj/VLkuVQxkenpdsi9EKIdTk940t7io5iwdO6MueGgUcIoNcNU3+UwZktUbwjXDj
iwMD8o9ggHE1hVO3dD3rnMfBbTImdDK+PPRKwaHo7Be9UPZ+8V3b7osVxR9WxQCrN1/8IQKmSASU
hQDtOo0/6HC6JJx7CAlHVHm2iLS0iFdee62jIQWpmferzLc2viQ05+O24COEcUZ+5dvXGl3FsLGf
k3HGaGUyzec/lwP/Htr8vHALuQ/c4bEPcC0Eo5+vrGSGkCgpnqocYrSS+nLyPXI7B9zCLGc59No3
pePpQqj/uZGNhzYsGMVj8omculiWQttZdn/iaLZHkoc84svhEIHPyAM26h627p+aNwaQNCLQytpk
cbXyX+IQBJCeYMI3eu5b6gkIi5aVd85+ZYze+/d/68aT2/gxHT6CZ5VBWlS21Iw3D1L4EuMphaui
hj0xoQMaqXZl9vnYlsThfbAK3qSXR9RizFdW4W6YlcbQSkTulk+9cxdPA0dNwjY4ltJV4HKSkBVe
isEjq2VRrydIvZy6uvkeJqqCRp0TYsm6MplM0yEn+tciJGYxxwHV1vOzh7SdoDRZCQ48r4dbEcMs
6MHgw8TBFZWkGBR73uKpU6ppVu/7DBKDnSGwc+SGm92LdC3CZB9tHfyIG8rlxdLFDXFves/SLkJ8
wFTAWBgH6y4/pKFGxIxJ6rZv6JOZEKrobQAiklL6tHdnygINJslMA7zy0DCv5nIE+kjSdekYQ4TH
dHSuFC/NK3dyr/+0KP4tj55DmqSoDBa5vpyOnq4wMzUMmobOKvgtvJiUBq6DCjtb7bKS87yzSBtg
TOh3hqDj07XgWGF3/nuBmRni/tC23KD1U6de4L6rL7HY/f0r04Ajl3X2nREX6Fa5jlw1hhO4NaLV
OPfIT5gFmE2fy2mbSTDj7tie/l44rlTHCr8vLVn+3d8LUDdxcuzXMoWl5HZetm/YOO5zIgb3TuJt
OHOPay2eKL+GQ4+dMW7uwQ5meb617cq6S80wvPfmMTzNfvSoN2u2kuy1B6p1pEKzXXQ4eUlJOY9U
WeAIpgU6Vb+CfaEtvZqpTKhBwUagsQ5RNXfHSoO5CfRqO/NM3UWDbFBegLjX1M5xaYdi7ZjyZJWp
e1dSEQYA2zxXFkuPm/efs44bZjTgi4Rhcu7MSF+FARPmKTAPpku4TrIH3FGkt3AnOWxzBwUpwi9a
2x5OZDk/BIT14B4n3lbE32OIXCYgE8Vy/piGArGm+Rp8GJwwGUi+efVGz6ibszPKmJl/Q7RjzEyp
D2Ohnqxa3lFI47m0lvMYzdZ5TNyHzhueQgtDtvfsya/UPRZKLujafaxPN67s77JxL2yLzSIR5tqn
1Hxex4ZO5YmP0dNFRjQnWF8eo/yusd9E592LgexkZlb+2lTQxTYf0LxB/DTxcPRBKG88D3Y27J1P
rVJHpBYwrc03HVcMcxIDeiSC0467yiXLzK8iWgc59FMu05SlW9NDBNusLmaqCXuAIEO9+/uqTNL7
GS3U4WmCXRlzHqBGtCA20mKsopl0XCY30QYnU6tJOBItMbvhw5Pm9m8tLkp7TxB2z313pWEjxzJk
nbWZBEvUNLumiNw301hj/FkZqgdxznQatPxWR8wd34e8+gGIOfS4jsYGl5N5SJriUJXpYxyy60y0
4FgeDz8F4Xe4b9R328LDE1eHxI0eMnNc11KWV710/JXWi6dGZpBR5+4MrMqw9W3IEGvJqR/3L967
DI/PTCU4917EjLBZEOrNETiIu6a9dcr8AQNM13wH08WxjfPgWaekSTG5GQuHNNRiNLWCprGPBIVo
WRnMs1wdQ/sAfDQzHnKPZE1OYv2CjqqMfs2mTWtc+34R7KIeAhNUIVaMwJuP+vxQDZN5F/nEvVFA
IZaTV3bafssTUtH8ylTeitDN3PICUR3fsOsG60Jyj8paSGNqZtQz9ccAw77m6hOwWb5ua0ERLi7z
bocL46vNoE3z4b+4MrG2Ezrd1KK8GyG6dWI7jxOR/r9fFOMMC0uPfyl8g6kxBJepacj2NF6/MLzS
go+bvLkaqcQANstA2bFIOUW0QLNS6u0dMPHQXBa9N7zpQw6fu5b3ml/RQdMzUaTz11LbXbqhI3vD
bhTtWtrC1vqIs9fPouJQ104IoioKVoOOSKPncmfl2RZgVbXxXfw1eA/WRRfP9GqauKmS8cioJQhK
PPYYZXvJIW808YSyEHPh5o+V91kQgSSPxY7QFl6uNHicVAFbfJtJh+HrTVPs8UOys0Ld22h99Jiw
4rqiI6BRxCUtC7pHwrYLtmaXwCRhNoOH0GBihPliKr9KWEXHqLbOsxZQclrq3TZI9JdMa6/MsBt4
TckzVXVvY+RfkQONdVnMlGIBTFnLGeI4qlSwbsII30b51UJfNZPHaYqhrfXeh8xIo0Uth5VRBNR0
scOSRYUwNCrrZVGzZtvceSMDT58mPqi+q/c1MXI0G/+OqH7AwYEitr56BXQPJ8ynbw0wfG/o68h1
rjPFiBcOHHumfJR1+3fYrO5DLB+LxNFPZtfe9X5DzxYDDNO5dLrZwKoQDt+BYg/BoThT5uc5RnqS
pGr/48rOXfRVF03x2/4FsP4t2PWf/l3o6/+YA/t/KeEF5/R/p+z8t/+S/tf//D9Vdv5+478qO75L
wTxlNEgnrlJO/kXY8f6h2zqqj+/onu6wN/5bwAtwJ1IPAS/bsVwl7fxrwgtAp+U7FuxOG4YnibH/
WMLL9AiLUcmjSJ6qigcsJ3ZkH3XJ+vvjbOefEl5o7p0HlsZYVqabgv6BJOPUzr53bMTRABeXBv4I
UGNxnw5HMUG2cqOLHmOn7+fXQr4BStvbPbcUU6f2IM/pr8VWdBfVA9h+7I7s0RBAoB9qpBiRrkGI
iBxVW1cuTWxkXLKIYZJWwG2VIQCM450s3nRwvksUdoLQYfVKKnZRuiS1inh6BkPULscOfvFgF6Dy
sNVBs4vHb/4WpzQSl6bI34axOSFYPVVYIXOQ4kya6ErI2Sdgfu1SG7FoDoc3Ufu0hrm7KRckYwiL
lwGgqETo19q/sH5pkAGaZ+mBLPMfczl8JgDuNuUrZcFiUbYcg5mBn81UvpLlp1PPrKnNsl/7kfcz
wMU8M1nXjFCQPnPDVXXGp3IUo7PDGtCtI4M5WOsD2oBI840wzuCif1W91kuOERtpRONmtiZMVD57
omkikQuTRLOusrrW/ZDaeGKmaA1M0FqETbgpHPQcerWumjMTz/OdxyQ1Nn5kfg7OfDfH4rFzc0CD
0dscRcGePPJdM2rT2rCoEHH8iAwvLRtcf9MVD+XVqKIHOBufeksbtdf6I3p4I3DP2ts0q7nIxSzW
SC73GJ1pbZHM6DT7wWlEsul1SoRIJHykmI/H4ji5KP6GzNecRJP10MkKanb3kk353kZVSSProfEB
AxaNd8ErGzD7TUtVXLbH0AZ6BBfkgI0RV4nBxXJwySlQQ+GFeXlz5g7PhRj6g9cInaj8+INl4YVG
TjIxhGQ3ssaCYFuLPKZ7T4Rpv+wmeaTmiPiLmkS6A7cui5na0vHse2lxN+gKXBWFnh74dGjfCID5
6FAqXC7kkUHYp5DTJXYLQSZoWFadAHSSKBz9zMzZMx8TO/4yxK+Z4q0GttQshhlb+8zp/iwz68DT
mLJU41wXC50aca4yAruisFbdYFGvnj1mEqV1IK7AWNt9KyiCO+lJJklAgSzrhbPRYszEg8cQtp8B
XNfUXBeDvaun6tBhW+LKOmp7U4AvTIo7LUakjGq4umTl6KPHNe8G46VxjPKQWQh4QjBkDqsrkYR1
Y8/Zqg04kcFawX2gvTUDpu3SHDfme6zxze1DwkJlqZmUYWAkRk5ciYhQ81CyL9ILUsMyCOI6XU2I
xisjNm74vcePfEI2NeL9iDdKPyCRyIM3W+G2TMY3u2Euxx5Mm4P4rSfCAyNiJjZZzloMMRlmzaix
1DWk1NmysjmkI1CGw6yscKJSfGD4ApQhgBhPYiyqLMzO3RUzCjuuTQlHrg9EVguumA15b6MqOW/a
2c1te/bzCh/zXCBsGey9lNnAX9Mk7amFVe0bb7giDb8VCjTnUxYSR9DBNWLYvuzYjj2VXiD83dvd
Dn2VNlDBvGyG284RcdnGEFjyoXQQeOeTVmFTpH1C8sIiGZf5O0yjL0+QHKBq4Zbjdd4wY6a2LrXw
lQ7Fw5g37+aYo2CbGadOdckwKutYYUyk8wDvYh5u/KTveXAS+xQl5Dzd/87eeSxFEqxZ+l1m722h
PWIxm9QKSLTYhAFVFVpLj/W82rzXfM69c5V1t3Xve1EYUAUFmRnh7v855zv+I70k+LsncTUBtBzG
0tgVIdJqBDZ1rS/jde09IGixFa4d0rZJvafyjwgi7HFsY9ah9IpXOj5quFqxyxaNDsBaTITeUzDN
7P32ST38oX+q3KRM9j2HUOLUNTjwYyxUXRjBNLEmTDndeegpcUDjY7jvEA94EiI3j0jVLnu8+zQw
GaAty0K4Jie1QmqUV5nE34MztYqDHXgYufZDD0IwHOhceYAfPXq/5rvcYTwcUWZDsLF5zqPu6pUJ
scCC9OzMznfokZFnDuvQngD8zV11B32QZA7Vm0QSKF+UBBsL1Bc8yvzqTpVBym+5TSeG3PXh8geB
stg0Dky7uCnPpBc91kexMBv0boUFkp7AIWm+LuuAM2F5M2AwcG7k+LaQJGMpkGhiGwoSyLXUPO7J
GFpAqPAUUx+/6qwWM+TOw+h0Wqx8B/N32sSSzfMY52yV3f5JjVzGpYnqPjdIvkV746MOFnnJMbwu
qA5P0RnZ+RdtBgTJbteuCO29SWYpnA4YRp5NxlpgkgiodPZt5DFvNAb6NT1Jjq3lxoFDjWIX2dmn
ZeyO0cD+3Euw8XUlpaZ9RuXVUrMYgDLGMBFCdfQfh97KwLQQC27Ib3OF5EQsZXsIlfZw4wJAFs6p
NyA4ZET8hhMwNc47tZQM1Wv2xD5VPBYJsm0o84RAyanHAX9wW+I7QiBm1OE1uyTTerRIvo3YwzE0
te8EsrXbLvnsOhhoTqpSDtWMMZWcSE3Tzr0AG3TKqxEAlsiFOe+VpQ6h1e56X6wGFMFV1RsW7i5/
01kKOK2KKdEt2LPUjBQ6f+bm0DKsLI3usRh50YUGsSvoLBQQiGrFjgH0jS+P1Rh/emyRNzjBd2Vj
pmeLqA1SPKmEFvxYxL1t5yxoAhXIyg5TEF5uRCMDtXqdkWizRA8FB4F9pws7O7BtXPTBuRtMJoeE
rx3Bldv9lFrSWUoAdnyAtsayJ8gLLB1qpKRDJcEqOTeAU53FRYVLDefWrTnnqcK41PlynUb/lOkI
2dydZ3YRNxMGvVWdv3mxkz5JO3gMnGE6jpXL2oCToFAbixR5jR2NCScXlh/86czs2AWUacfEqfE9
F2ub8+XGMiNwWSmrgzwbPXexOMdHndflXSFLcZHZsglonbMnjoW8UpvljV+L4HUXTNukE39QYcFB
xrh9kgxRyHnswH0nSkIqHsEh+0bzTRLI3NSlxWC1f6DVGfcQPfCb0X/U3Xv8N4RomngzAC7YiqnH
bJDSmedIlGhycCXr18asiVXMbaxQ1MVntCTaW8GzqvuaRT3sm54WsHA2SCbK7B3oJyltH/mf2+Ej
JdXp2ge71S6sZ2ZWGWujqV6d0lw2YJF3E4DuJDoyFm6y+NBm9MYtkhv+uDAtEEu1zj3ak+JpPFrU
46C6PVQZgJnBG2+XuflF6sA5pcI8Fc1s3ScRRszeWNiRZlT5BQOHPxCpEENcOrO9kt/CXKhz98LH
WXTXInKPwBfkZTKoNBsDWJkV46ousnCcZsshz/st9w5q8VKbckZ2H/ZI/WEd627wpNOArteQNRxw
ZsZIePZWg/S/5r5jirl8E+cL7gA24UmnKLEVwtiy8zsA0vxWvqL1HthNrki3mqRPAUtHtzCnzjN9
iflyYARP/UZbtvdDMUNDD+n66DwIY9K9+kZdnGK/sKgxDCfwKO4tZWOneBx/M7ej0rLgvNsuJk4P
MAUrqLUW61TSHHG8qXVAwHltdv6jN0FLyF3vufCwpONv35he2RJkgjCj2mY1tixUPAuwe/0bGWN+
9MPuronH6Mb5lS2FpMIo6Vc0v+OFzadk2ke6+21saYGr6qOtW+E6fKBGcIe8DfEx4Cw/+M1LK5x8
S2Cv2UikXOFRxDvovrlwzu4w6hb7Nhmtu65/M1x6gZBf7nO20dout+k1BFb32HULmM3Roh0xLU+L
oOsuzAKxkdapBZvC1QPBrmkSZOOkeooqkE1zurwaE9CIcMnOYwRCULXGO0Gn+hS3Cr27YvvINpht
WOfQGS2XL9MpHwkr+Zefwe7IYcb8w2AYUaJ6KgFAkzA24BXonr+Cwr/WYwFrGuh930r3AZq6GRBX
xbzyftoCS90bqBsE+8nymVCA1vNGF//eTDylIRNTMgJXra5ZDF47cH9H2oVIbNkfIayHDVvAa63h
HMvE782c5UbYvJh56Y170/XXDtxzk7zR7C+f1JeTw9fNiPB0DiGa9URl4qK7E7OZW5uM7GdXBiz8
kGJLihajn8ZFqhfniQ7GQLcxTrqXEZ4k6AQuXCS3Br5drPP5hW560Z2OI+WOg255BDjJmLu7H4Jj
3n7i2nrJrOGAqeHNTrER+BMbwCn3H+q0Y3I+wJTNQLVzX6BU0TDOQldO/ryZELilbqJUupOS8qEj
ITi57X1lg4prbg0slawdMPSdqYWhbp7rn5ZLN3qxsb5fUgowEfsoR6MSs9bdmER+rVUxQ5J2vade
92c6I/ExUmznxHotdMOmQ9VmQ0Phbsk55NS6h9NJjc2kmzlzKjoFVZ2z7uy00LcuAzWeM+vB2rV8
oKkz9ETLSKhcoFa2qG+oZ96mug3UHNN6VVnPA6ZGfEMtjaFUh2pr1NzKtdKiC3UStLBFM25PCkez
DFinA000Zee49nUrqSRJw3l8RcqK8foEhoESgUikb6q0f3sUm1JIQngMUt8Q03kKJvHS6xbUYTZ4
kuPqK4VuB64lZXgZ70zdnRqZsIu41xZwIJZtqBtWFVWreYcNYaJ8NdclrBlWrGBQ73nF7DV3peL+
CrCrxh23d3y5d+b2K2J7eGTGmONGZJha9IcCEqlugLXpBRlrjz2UboctJVtl7zWgNBZql6M1Z4wV
3aahF3DVSZ081V2zI/lRYuLrLKsER4dpOOXGdGUoKPeM6neV7qzNDNprbTAOus0WHmLGOfTqRcyj
wYm2ZKz6etvU4pDqNtwlKN9j4f2xdE9u2cQfYBHgHDdcXzAr17B7AgqiuN6NaaKZZ/lNqSQ3MoAW
7BWgyepW3s4l513bT7bu61WsontuxVexHBYZ37gFQe3Eb4E2tJyM6mVdGaXJCeZWJOBW7So4RlN5
50VtfQYTxiNhj/dinLZNL+yViH4rH6sC2YRVECVfbe6/LFbC7H8UuDTkOyTQfRmq5likw8iL1uFn
51DdgnpZMxDJVsn4EryPk/Pb86wB+7ov1ukMMH/2UK7tApxkAQQRgyPIFHYIPte+wcpal5V2HHPH
oMd353QMfup2PJCEYK2IWa1p5XouCkwDMBsogQrHSm04Wd5ENTVjk3D3Y105QPQVzwUYkz9h3lfr
bpiz27mwH1PWqqCgEUb6Dscr199CjvmYc9jNk8tWxNQ2Er1mmpzvQsCvu8BxD677pwyUzUmZZwaq
bp5OkI5U+DT4vnnuh8NMbOCEtQczYhkfId19R5Qgb9CQJMhqPDcyHh9BZUAuARuXEzFU7L32zWTe
ZUNA9oKg4bYlcI/yOp2Eutp9/zi0jLDnIto4Dq5qQ2ov5io1CKMrcS0z4Am+n25lQ5/DYHQ+eWjy
uUk+PQctq2svppd84NBllcEdaYH7zEE3b0P/a2lqKGQ262KjNAxFDOwsollwktv0HYLBEpZsyuqa
zDI57ezO7FP1aTPN2mCJ5orvaCspIfuuM2vpD3U7sIZYTryxg/KrrPkGcf7S9GF6SsLphgEULDhB
EmMK8dxxEKGQAvPfyI0j41xhJ4SvwrH53TdETybz9yRYmktaxPgVujuzYwrf6amh1e67nD3ZTGS8
QmgmMZF426b1drbeD0xsKwoWUAy53W6mF7ea6eXJgTh3XI4GGbytqJJL7XOcG7wbwe+4AsIOwjSa
91ws1XYqZndjMc9IOAbtSvLafFfjQwu9jGfCg+OpY2mTYM6xMjLU8jfp7O/bJcL/0hX9tkzFy6QS
XYdjr02YOtzY8Sn7c3vBTzFzERcYk4hpV7/7SeKj4n/LXa0J6bXK2FczAD0271igBW3Ebh8eSxGc
zQSiUw5xIcCFfDQidV/OBWNC4uIrws76sn6FCmxsqZWkoGWbFvAzenaosF193EnuaZ67Z3ZYj21R
B2QMPQ1CHtGD7ccyI1duQ0BaGnxk3VCeAwMCe2/r3bb5YdQIQekc0IXWzheCn09UjnOrR7Vcp8yF
OrYJlCjQFxNm2fp/RIj/UryEkf1/HC95/WyL5P/+n45lhh0Riv2/T5zje/yVOGdR/sX5OfClg6/N
lX8XJIJ/M23XhJHs4kaD+vYPggTEOUeausRLupiH3OBvggRRE82Fc32McJK7BqVm/9IQ9p82hlk/
UZJ/EiS0FmLghvFtSnpdw/hn5FxOU6TVRXmyiZk0UKGnTyQzmVzBIjRbqbwxs51et+jH3rFThNqB
tYyMLe228pYbTrZOk3I6SugzjHS+Y3v6XYvxHSDsfh6TVy7Am0TFlBhX1dHInU+jWQJEDqxyJZv6
JM8/ciHfuqH+7BFQr2mNd10zgVhXbsZIOZsRz+uni+mJwgGmLSmxWliXLBQM8PBrVnhyg4RiMkrE
OIpTM5yF5zhrX2ITLDgMTrpCbMDAPXUYiq10ELMQ2cM1bNoPeP9R2t8WofkxdSPHIFQiNlzRxMCU
fXkrLJ8uYoB7xGDYvcVnjs3w22NRER3hZuyxNmBeQuBIIW/m6c+g9g9E4yX+dJvmFkH1amXJWlX5
uQu9Cw9xufLmpoanGr/+6lwSxLVSHw3so6DBARENubdpEqxxadxsgyXP7vDXsAeei1Namuy68Kxt
nLGEXwsEdWOb7iHo0nnHEeqli7LiOKMorbIC9qTJSNRwIvriZYO25OV/0hTR3/DeXOVc0jp3tkHU
+7uqy54GwQ9G5PgjIZbnx5iegucIkja1zzBvaiqsJmg6G1PC7EgJUV/aqSQ54oTOBsvMs8WE/Tz3
BB8NW96N4w1Yz72h8AQzWWd8lcGodiNDAfs+TBCqFhNgm4Iy0YJL7lVUvjiBGbI8PBWCYuAqbdUp
NdVHWHtMS3XNa1YYn6KU9xbN7AB4CqpyGzbHIUcdFoKVPU/wm+pp3oUdJ3tVUETCUP4hU/hu/dGe
sQ/Qa58BY/W9r2wSb1aGjaicXqY2fArq4YjOsA1j8cElxxSgeBGZrxt7KJPJ4JUWVXCuyHNyRCfX
gQX2wxH5TY+PIc4sQWmmhUM5urHR33H+BOY2AuHrGLugM0+1HAeSKTyGcK4vaano41rGA8wOuMI4
qMKW5K0HB2ht6hFcPo33kI856JvkZeIOBjy1NkmJiSEZjPxWFlO36QC2rbMxoZozxhmzcuqeyegc
fkuNDCg1PIBOplc2s+KA086ALtCwAFHXtx0qSIJVhM1WOSyw0ECAEkAn6DSmwNXAgkSjCxQMg1bD
DFh4tsYP3oAoUq+BB3hIEeHIGfewEKQZ+pQBUwET0YcRIw/tSnZFe2gwq9qC4+L3mIKy5LazOdvV
LgEh5Kd8r7f+sY/YlANMCcPBuhttGCY/wAaNbpg1xEFO9xVMh0HDHTwoD7Yzmhs7jZJtS6NplAJR
wd9lrJe4/KzkeGjJX+4KLqt1nJyphw63aQswMqEgYmUHYCa65OjGYO+rGgd9lvTvXlUUVxNRJzej
5g7T2TbIo+klqYJ7h8v8mlP7NMVj+4hZd13Q1fqWlk10smbmrW0M8sSjmF4UuudC3E55B3A2c29J
ywFELPxzKXhyEhDlq5uqIyyU24AGXOkwG6H6bcGSBsEvfWLzx3VFEpBaI5Ado4Z3IJ1oDeuttp0X
NyZa0MR2s3Ji99swEevGMXl2Qf4KAyRJAJlzRZ0xwZs46bcD03YYPZ9I3jfeTJNsF5rZti4c82Uh
i5OAaTlF2IzhKCfUbXv3IsErGRGhGphXJM8LrtoH2WNNs/r8ATLIp8s4VrbpcwTvBHLgPWf9c9Zz
WgyDdhXxsxx8zhFkU3QHALXTrBXKoS3PHIF1B2zrdmOPC4N5Ze65PGke5JVEg1gmHh4FmKWkf3pl
cVBQBXvj3PTWs5/3DwXXVM2uuFQkUDC40f5RDNBt4AmvOuav8Fr4TzQaxoIRY9G5sits4zHV+Bgm
kkdwTQPUNdAyVFp/eS2wmVJjZxwNoKEGpmUSCJQGZ9qrpTE1tQbW1JBrEutss7c7M4unxwQtHxzx
+Npr3E2vwTeeRuBkGobDlegzSQOQw4nFYJ9a9LvAh4TEsQZPI8XBKr40qrh4GrTTauROoOE70EDG
PXbQ9ryk7mvYmf5lCOM/IcwebJf4in5i6rw4NdZHaMBPPMsWmy/QH1vjfyImvOuaE0es0UDQFf9Y
sIJaDQ1qiMWANPdPbWjd68jVXHMMlRmHjSpDNbVn8DdmxXHI0Uii0kCm87RGbqmZALSQwNXb6GhZ
/ZfteOcQX9ke62G0M1L6xoK5eGYuBsW5NrZDmLf7XCz7uEqeyzL9gG8C2gh+UrAAUqKaGEwfbCU5
0IiJ8/9LzCPdmlgCaI+BLdK4Li+9BBusjKDSSsIG7UwBkDlixPwthT3c4YF9Y1nLaVcIGeeHl8gy
ny0YUJ1mQWkoFGjOt0m0NQg/pmayMJ6bEaxP1QKTCjVWKnLchsnpeCUKatM6pHXyeiuiNDgAP3hx
OX33CamEEokJp4LZIjOMZnK2kxn8Q01U8/zzsdMASKCNCxdVtpwIyi+nLBcg6n/e/fnkz5ufmUhq
TbRf/bz788m+EbTbsxcJmiA4AbadXFZ93lVJ4Zbc7+lH9Vj71nmG/RFsDOcu6kBOg37DtH35y5uf
z/39w5+//ZfP/fxt30//+GV1uSABt6eKwQGMR9BeJzWGXakluXQjBI57affXgCzWfkwm6j/qmatc
IMX/9V3U4tFfB0bbH/0mXA9LVJ+LcajOf/kLE3SfQRWan6uTqCcGBK4xqNNf3owp7kU85ciIM25T
5cnTz3v13977y4c4WY92AkozHaFIZf//jW3T/m75ES94HeRzdZDPhCnX0Zq5b0EslKo/W+wd/vIG
NZXSV/3mXz4XNiI/imLcMqqSnCN7SEf6PXe0JH1SWNSp5dg4MHNXqi9tRCykjH2bDu9ARXDxlnHf
EzvV4gVAqF1l1enB5lGLB9c5E5FFri7sBApYNjlnkdr/9HHMkPAcv/79H/x81c8/HUoIbCED9u1i
zOKSDPKvb2hp5NiMV2MHhvEYKxNNe6C9Ry3eV9rg6xaZ81VY8AnwpgL5Q23n5T5LljfBNmU9mBvG
iv4mLx6FjJ1NKfggBKSOeZwMMB0jrdMwLFUM6iogPJPrbonW2gTRru20dOe+WSjWbjmTJv5gb2NA
zzElo7uIJ+JOTDb666PBPaKvbbELl75AtKfrk5MNFRGiRxEudX95vXV7XhENXKgkJByWdKTAI7e5
LRKAL2I5iqxZoHRosFNt2Ef4FtylbOPATTXaGG56EIpZhZ/YGP9d4uXLnByahq05ZCVdtIftCDoT
B5Q/AX/yfEThDY3sYLXRK4nRh7EU/b2fjL+LEDofA0q5dee7IZpwOrpOteOkAX6pejYnlGjEhOTi
G+KQjWFwGJsJsm6NaCgbHPZkQWbyqGFi/wYwUO4jndBadFbL0aktX+e3DJ3kAjh4Doh29eX3pJNe
bZP99nX2i2wNjhv/lcJLPbmIt9NIu6+PlZ3dHHDWOUWEZH+/75rC33s5bbE2UTNHZ84CwmfCdG9i
9NuSUFoe8/J3XPPSV43Y9cqJzlWDuuEGGbM+Ym1GLW4CnXOzdOINO5jKFwIY8rtYshjuvvNl6qqR
xH8zicxx/MhRXSKfSZRO1PU6W9frlF1O3K7SuTubAF5KEG/UibxEZ/PoZaXybsH17tWUCeedf6Lk
nJLdgKww0T4ifu2wmXXir3EwcEaEAGsTG1HADgBY9Zc1O5RC5PuJ/kmg4SQI8a0SU+UAEep0Ya9z
ho1OHDo6ezgSQpwII7o6lRgRT5RjfVfrvKKr0/cQUSiPICTfUM/Ja7feVcq9VT6jILUYGE+IQKZE
IZMCp/osA1pmlXzziEt2xCZ5Gm4kMcqSyVRNrNIgXpnpKMFIrViqcA4M9qIdsEFKnQKSDB1s54qN
6640LUreYTpLjo3BjMc49y6mRbrTN8ZDI9Jgp2rxHDmhuWJeTcBIjpgeAPyG4dzsaevZZQXHVCFR
6fgBGaep9qWsiO0UC/Yrg60s1KzCBNeLQcHKE1BJg7J2wsV9P/IZVfwqADDEKZ0oPok00bf3Nmjn
Lk+YZdRnbjD1KiYAa9r9MxkVDH7JJwtkcIW1J9dkil+bfj5PqSAuT5oWsEK9yoAvdh8OYduQqMxi
J4qG5PGWiQK6pE7mujJ/jfFqsZ0nS6XTuxwVB53mtSICWUInfDuU70pnfm1LnfMBjjaEmluCChMB
SZ0RHgkLR5QkuRO7FpIDse9cgUGS0q2f2bbd9dbwNCzjPQl2dnyhjiEzroTH47G9UO9lZVB2Y714
aQa1iv+nnwTed98DVN5b7lV5+a/BP5atesCFMgqPMzdDRINg9EJAWktxYrKgL1W/RMxFrkijShLV
FtHqqrfpvUt/G3iB2K1cFRFsXf5dE8kOiWYT+uS6bp9G68lWMVUjJEzWceWei2RZLoYuki3Elt9y
P6pPyg6fG50CT3QefPD7ep0zZgKp5a8BjOQH4ZbPY9a3h6hByqcN+ym3GrKITvwryPzlRIvpys/Y
JvmizlmNreSUujtzyLZDoh7pZD9xa/nVkZvepkH104/0PHvlb3cILqpP3kxiQpuc70Zs+xgXxWlp
1HPUwBQzHBufd51svDhCpnfO2XcsDCB5eKgUoD/WjOVxNI+2Ry9bVN67Qr2KQj6Y0fjkR99+ZB3L
JHpJLbwdi9HJPe2RN2mxUGiU7PJayZNtyjMJ51uMtr8T4V49+zA46SPnphvfhcPUBbdZFN+Ohtuv
DSPBjaqIUlEhqw/dhvFkFt029csbaksYTQh7B+zpG6sRo5og/iP8kQS32OVE5meqBpaPMha0GlBx
2QbvUdUcmYbcFtZy9L3hxciDd9eNUNIoicL+22wrRshIHdGhpFK4mujJJggUJAWtLRISHTUJi/+m
RMcp0jpgwTR8+yntOH7VVfnq4e5ILeO95+iCleKMU/TOYcmxBu+zMIJXFHzWcecSzG7EjmXYRpZx
CVHdq0cnDR9r3bXgh6FHyWR68IKmZ0bOSlC2BlUwlJziv0uaOjpjWxrgPmpL3CBRCtqu3PsVec0G
okrdHnvXhkLoeeVuIvuN2AtFduEbLDIC6MptHd2BbHDR3zS1cRPYAc2KioNEA4350CZgmgIPYyoO
UvBPFEg7o/+nKsTVHi593T46OaR8H5CA9K2tmnHwYcyhF3EI/FOyiDfyyJestTodLNlA/5NjjnyC
lFMr6FYVDzX2I914XKTUWEIztnVVp+abLHazt71MYW4z/dvO4sBD7oXiOlAa59xM4pte3+5z4qWb
nw+FsZNN9VGb9jnGLKDqAfnOKH8NbdRvLec1UM46GMJ7+vD2zZJf4Ro+j9NAltYTN+4gN0PejEdR
9lqh8h88QS5/qZ4jj8NX3ZAIU6JX2KxXcbmhBpy+TKBxEG9RTaBBLEVwTfsESzOCjCOA2Lk1JV0o
fpNs77h7fYSLax9wa4D4SEExGOIhC21WAOBQWWe8LR2jU03malvKUvFkPfpBzhZaFrhQ7ZdG+Hur
H7t9FI18Y5qLsKZxfiMXU6znwEExyoM7IWe4LQtGQKpcV5T2fflMcDFhEXE0oDc004wlIX2NIB0S
SIdK3txQ7IQhgdr6gYTgeqZ0IIrOIhyzc+XS68BNBsesM3xnPVnICjhWuwgydJjKUVqnu9Qgevg/
SsN/SWmAIPWfKA3J7zyrCA/8BxIDX/y3yINpIhYEbuBwgkZN+Fvmwf03YK2BRYKBAaplGugIZdX2
8f/+X+gInjQ9GwcAVYD8g3+gWek4hMWmPfA8l3pd+78lMViGrSWEf5YYbB/THaOCwEFpgI71T602
rFgO3nVFGSleiwY3zVEtxWk0wTGbffWG7VPiQG7OEWkAnf8eqLNlrIb8XIyWc+koimiy+T6qcFBb
CfA1L7ShZCbuZxBC6HRzcmJt3V6tij26bccYxqEDKn2kdVR+j2Cspy+x3DcBx5Lluwi8jhw18qCC
pNRm8TYfUQw7gvSrKveOEQNZkbFbrpkHbWI3BMdvjtBSyaG3LobJUE+10aK3rrQ+rGJy8JNw6TjZ
r2RgEOSNHtN0WV+dIgf74YxEFag5tyikSCLaUZu3YIbNkKsxhyw7I+VZxWs29q9DNGIndpp16vs6
MppD0WBjtDXSichqpu4zu31LDO44rpNrvHWw8hE+qcDG4F5jvwpwDuO5w2I4DerQtYxUJxuvcGdY
D2YbvyfpEuzsCpV28B2xnwC/nss5ZjQ9krYcZZhvXXio3FIEPkEeBhAz15CKgmZ0HygoJ4ccUlPe
t857GmWXGl1BwuxK4nU6KMwVIbRsrLprabkmpkusSqma7+SoOKVPKCqVCU0vcgpxqk3D5PhuvbDg
X3kGafqoS2b1pvq1qyFXMD99BV1s7aIF2k4LtMOE4LEuVbuFdIt5lEoJyvymerVLDaDnkRp9YgPz
i5sWekXm/GUPJj/JlEC4Ik1ClHGzCG/YuMaC+aEfhu1UTod8pDQGpDMB5OQPpj06fzKUauzUzRaT
QXnIhzeQ/bdoz3tC9VtRBj5jcJzcbc4NNvQHbreLd3Gab5wuQHeb6J20KdNFz71MJg+tER4yl6lC
Y9s/Ucto69tUoaIBL81068+hS21GMwO6iGGoEDflhouTx4/otIYKtvGoP1wrv+JgwzhzbUUppm3M
XIEq70AREs11DZ7PuHM20ufVNWE/NAzglV5DHM8IIhxRIwUpS/o0m6bYAiXHMw4CDoQDDmuwsJs6
TD6ELMHbdySEyNM9GrVFHJq49AZm14PrFgR+BytcRVl+P0jvCIDc2Q3zciIw4x27Avi/b8Wv7TLA
WwrzDwoZaSvwMrqVy3htGhBIPMyXbY4vsJLN08DYdJOYlrHhLqW/IlvHBjNZhxNhJdjvtrVq9qyI
x146xsYqubKbz7GhF1YJcPizD0ASx6VaekTEACuQwmtONvnCaHNnjI218yOiI1YHv46CyQL6ToKg
M9RMSgITKm+63JeV9yoi4W3iWlGQOZxsB5q+XRk3oWNbF4cHMynsX8FAV73ftu6m99gMdqXEgpUC
DVId4QL97NhS3hlGtjWXGF9dWplA+ptvEpTbyawhVQw9pZdBd8QRRM+OY9u7kaY7SLXL78h3vnNi
7xt20bvOo3e24FW/tiacemrqj0utm/wWdTRx1rc5zvM5AiASwkujGYm9QJ64T7y+Thx1zmp+WbJo
xiXICK3vEaMaI9vhYsF/ntRINLI7ZCmsS/Sao+fl+DlGsBmR8+iUAM/LIuffjBrmULHLMoKAw1VZ
fDfuU2qVOQKb+arKvF+Dq9/EVoovcTDbHdlttiq8oBwgsmuZNld4KyeD0UgKhg28CU9aa9s88Gm0
NzOrXZslXxv6wT2MVm5jWE6hOQSAr5L26MwNWhq6b5TikHYbHOE5o5BZcfWnIdl7iXM592gV9jue
l6nsb0eQH4BRKLrfNCUebRuJkqSUSQTYiva2hSLq2MF0cBUjgNA23qoweIM58Zzb0eeUtLwiZzRt
D26c440nJ+tJTLhcl1FeUG+bUR9QTd3ZzpydHxK9kVZ3xi2YjjHuuRnjGcaTX8XCnaBVHLTNeDdk
zm0l/K8hTqh7D8WpcCS9xy7h3KniqaEX4Fy28bhxvJYe49A9erY8h7NLPwxwuKNU5ZkA7b6vl51N
9ISxsUL3HMSzaJoHZt63ucPtFvDBIXaZ1qfmoySftIUe/xBo+bizrNe2rioubaLVVZx8Ic4/TDJ/
DGLjMjJmo350M7hC7oICBnk47EuDBJcd3ZcBT17FDUrw9C/tcDda4pl2iafZBbhs9YAALdhVGOja
4w9UoUxreVT40lYpRwpKbF6XLPkoq4wbYXAHL2uvQvJaWWWiVvpLdKBXEYuSx8hkMWil5+4BKrK1
PiTSax0M9DZS+pH1GLtILRPzEMZaD1+7Skl+KgofLNCZW4t8IOpejxaIK9ud+K2LYN5PlLLmrV+f
eYmcy8gmGDfa37HqJoqN7ttC3MgUZ1hhh8bNYBTjBgbXd9z1ZxhVp9RqLo6CeUS20pxoDGVaAUaM
mWgd7Pqhh39ufy9VeVG6I7SK0D8MZsUF8Xuu+/m5KpcvxwEd0I9zeIsA0N3BIPI2NvbzrY8xoQ+R
IsepZ9dNazanalAJ0Oj93DmNrMsXYEW0K0Cx7ZAORDTfY6t/7rBjEgeHTY2S4SusUYt3nyi8RP3Q
gYX+BU56xG8KO62yOZ6XoHxxUHid9wwjEmrLKORhiliuHBaMYz9Wt2MBBpBdQcIkvOdBM1x7PcfA
ffAcsLUqUgqCpwESJeUUXn9nTd7WVxw6aH2g6Gxokr0gUjBgWWZk9apN8GXCCFMHJ3wrO3QhTwmZ
BJJZLg9lbVTtTTA/GDbrIUJQujea+45sFqPDVRw416Sj+kD5zl0AKdHpiFDN3ZfMgj99kdu7tlBU
YuHazQzuf50DNgFbQpU2FHjpgzHz6uvYtvemBPZsyZNTWDeYrHjYTQ8GyYSFrraRKtyntso+pxaX
KKdR8xzb870HLmRjZCVQ8xQr+GjWh6E1bstIfCV9dbTKJ6GqWzjP+BTHHYdrawvBBIhSjco1Rx8I
nFRoPUZJ8j7H+Q1dRBvDumKBI//T3oRHGTLrgeC9Cj316FXVS5NPV6ssv+LKu6tlAFHd8AHzi/e0
Gc5p0SOye+XZT/1vP4zvLJnuYzFw6xPdo7sA2DflKuV4z9RoOWd+s5wM5vqHzqdbUM42nDym5rug
sRYKgsj/FEZ3ixK3Z/cB00O0L1wt+bl12z9BLJvbdIGa6qcXUeXX3GQ3RSiTdIB8kKJ4IdP0YTbO
TZIqkoqZPd1NMj5aU/pQ0Kfjp9wlyxF5br7tmCI5A8pd+DhWPgyErvx/7J3JcuRIl51fpa3Xwi/H
DCy0iXkORpAMDhtYkpnEPMMxPX1/nq2WzGSSTOplW2/KqrKqMskgBr/3nPOdXTUMlyAzu4sTkwFK
tfKMAl5jBFwHeDyMcNx3O7BIJ+IjK3AlBwBC7wGJNfZq1Z8ywxkSId5maNV6KT9s/iShZdeiT26R
nlPu5cbRBvpYuxzMdJ1iUwQM7kMXozF83wfiK7E5ShVFqJzRlKBNPM3ywN7k6kOx20tcqbzQbOOK
h/VsNCwJDOsamclz6yURGGmse6XDhOIF3P4sTTduSPApTcUjgmF7tLX4ox6dZ6uFdxXPYli7yihu
j9jDx0GQMIrH7ETL8tJh27LIq+QaTL+wrpwxILy6AEMhxiVfGs5Hhg7sN+TzvKWK76Q18JLaunlD
9s5+3T7oxPqkNbtPfaAPd9NCrnDdBn2TA+4q0fAmhTRVRQLII4+e0a//YJh4d1KMh5U82Lq80UDI
10HUDChYmx0sL8HSoi/pPoCsVdbjouBRSG1o+EoL9GoOjO+2TI5uOryEuXEvcztkMzYCqGvv6K3e
keTazZV1co5G1BIWUa8lreOWPf/O03aGplbztB09dw0YqFxHKUdynW9YONy/JbXRRGNjzJ2B0W+l
nntrk4ofet/jRS1ZiWkmjYo+ZuRbgjq/dD1ouAZ754XqcGBnnc1HwHz+qgkL8OJ4V4a+fBmSCCyO
MIly+LGvRqp7SupAj4b15FREr5MI0YXHYuJKtnI8C+3qEA5S37QDZAhUKSaT1I7W8VBIOp3rBzOQ
6RV3UfY8WIn3rWwfpuZs5heeOtN+tjBUW/0rFTUvujwidJMUSXmMWf1RmFN7nJTmqdDhXUKpeOL8
xN60gfn1qCei8Hr/S+bYAkbdzU/Z2O6njEvYQRNEM+MS9TI8Y5znCTxXP964pcwCjleVPxuxBiWR
Bahno6iFLvrBoJX5JfBp6YNI+RPRl3PQbe5CnfwJIZmdQQdVwFNkIUidr2YP952Aw+E04aNnQmUj
GF5yLTwTVOgx8KN7+T7vFdDR69zBimwD0KSz0QZaNKYN7dmjj+fGoDeTjBgQNPShMyULu9Zp7TNh
deecmhW0Ak+8OG5uPRftEWlnWOM9b9fhbH4Aa8bBTJEkxNJ2NTKL3osuPAOKeqRzxlt+dCkwFA2x
OfiNNK/jBery/hgjrSwD3bRWONHzlWc76dM8l5+T2NE7zyuvNuIN4LlDbBpfvoJzeGLTKViHA7VD
BOA7egHIw7SviQJ7DBA+TNmdM4gfQ0VcaRiDJwkLpMHMTNJ5L/5CQqCFDFBDuja/8vJYjzLNuCrf
IjKTKywyuJsdD79/QsUEbvZ90/2aknla5jFvVbi8gEoUsqRR8BJXYUwmeCaJApvECnEiYJ3Utg8x
z7qPrHJxqAm+/00QJsG6S9t+2RLWJiHPjyxWEJUu1p5mw/6gm+nBspOIDrwVLRVvoZr4CpstCm6F
S1ePCSiAL9KYFJCX5Eg7zqooifpSU0iXScFdiGlXe3bK5jKD/BIO8TNZK4/aJ6AwTYXCIBQopgMY
AzcmgR/DsO0SA/J2hsZE4vM4LsgcKeRMZTp0iWjZttOQHetgOvO7gmh52FqS8GaMjlahGVc7iNmC
OuOKQHG7cTFWHQtsTghLvKZpoJe9dUqz9N0wmq/JiBlBTPKuesqamZPYI54jsSmCnEozmgbS6j3h
CckzLF/3IgFPXW4d+gG5M9tHMVY3vZy/Ih6+WJE0DlTRO3hKF3OrwK7qudUD3jv9Khy5TqUfXnlk
z3hfYjq+PI7DoUG5CCikXa4l+qqrO/iFZmMdJVTGQmtIperma1P43zQh7ybaALFhw93jNfOaBMu6
pJVRB6LdpV7KeM9rh1g5oeQPIs2stFsUappETd6aqypn90QSRxm62kOapFLN4pB7eCYYJY+42AOe
mNhim1/l7NE6U0xfA2L/orUo4PMtDZEx2hI3bBa2Ff4Jp47eeZIuWqLW6L+z2nqvPQ9d0mab7nOs
6wvwUYlnYCyYnsfIATJdp8aCxzsYU6v50LADHx0KUhtCgyAUZMdtnq/xwwSLAccSieuEbRBcAhPa
M9HMCj6diK72SO2u7Jtrl5Usv0IWWd2UoQzRdDxzSjmJ4BC5xjlqXPNQVsazFqCGzBPTS0EApwQb
Rn7FomvDhLTp9KjA6RuPxl1Zi1eqV66z02FHxc7IKYMdHpfjTh+NdtXhwF6OVU0ZZXEWtv0kYEtw
6CbzlHibmJSKPle/B8tYR150iWN2LM5E4eclBM2dcwpGDcQGN5vltJkdredL4UUwxJxf+nCZ5MWB
tbsKMySf0tsSwNvFo/ZbhIrsrqnjdl+TiKCUBZ/Kzms6KGjx5PCT1V5CnYRHNpHescORhO20bngq
ipJxVOpZv6tS5qRwOJqkNHbMSfeeaAEXJnUcwwVVNwG/Nrzlc/BMJvXFs+no1hr3FcWqEgvWJr9m
W+5NQRUibTmv0UQHJq1StPIEB25x2bZna9C3yOZrB4wAG5Zavuc8eknaYLpwSLvAh1hF+SoQurbQ
G/vg2O7JA3a6yKCDuGm/70j3oz09Kp/WHLTxBemxkZ/UbHV76ThfnGKGXIdPZUXQ859YUUQjMR6v
zP8ME41fnMjYVfofRpDoZGx0vIMD3LK5Gp8MedC1vtpUKNWawmkizOB9wNTs6Xc4fDem4GilRXW3
2orCgLvEGrIiU6zXr9yFn3NsfELH29Cc061y5ZgYdAp4tB8Tlxr7ZpxjWpHdZ2pX95kvEMbYgun4
x0kcffWabE5xmXxiTAwYmxF7DCuMnzt2zSK2MUvW2m6yJ6rKOPhubcyngCh0zOQGm6eccZSTaNLu
0560rMdSJrd1VBov+qQi1dpVYbV2AiqNmXoeGougdVJmb/Sq6pui+qG0RV6qyHiRvYcVAdOiIAEz
xc0Jr5rPkYmIGQZO1d3zJKLhLtrmKrOWPR4fgURk0z3EeBPxKar1BxJBisO6fs67+TGMDXC4jl4w
077Zw1co5ivF6TzYJGvd1E8+RXPOY6biICSd1jX0KFgFBab2SA9cVL30WXkzRHqcagLlTactZTNd
4O4yaFpiF8Sds8wDXv/s+Lga3ekNfZJjTuVhyS56+6qZ1pMRNK8RzeRDx75yEMYv0bRXBxcZ/OQA
7vr4FMXyT0Q6Jm+GZdXK4FyWKZ1ciGB4v36IQDzdmpHaM6f+cCob6IsHdmEMRQaYlTYDAuOvbgIg
SR0nGb7LBTfgcWroYEzfmoS+qtrFlpLBcVhFJjWPDqPwQetrHi1DeKolvQm2M/2WracfbDs1N5m9
cljYf41ptzDwfPKCNJ+KKvlIeneZOCHXUun9wCX8mvDe6zyxap0aU/cPgYdfekx+ns3xBWscflCV
y8KQyEWDp0/HvDI1B7NRWy03uNOSsSMCfHRzR99otfPA6fKb4CjOTx0Eq62ii0P14Uz90xBBCY4H
/+KF7T2X/gEkL6sM3voM9IJoRW8nD7CIuWRNK2GkLZu+NFZzzwqu3uVt08OAKpkhWuz+7GU2aStP
eF2yfc5md7nkaPjURf1LNhvXAMXcgb16cPXo7LTzPnWcq6fx8jUdeBb1HN99l49whmlOtrrxR1iw
08RaFKhIMjx6z353SUKumY/o2GVDJH+NDltdY3a+esN7ZbINF64xnFkiwPBoxOfQtB+dcEkWxhO3
YJ+stbk9EQgwVlZQGoQveFoYHeTBWBuybTViyA80C6ZfcQHjOdLUW9nrRoWlNQNrVcMThrxAza2Y
VVsI/ocxCcVxlJqxAo4BM8Cfdo2LDb6CFaIwFGffoI3aOJnGJ8gZlsrDn9agpxRsj58ZP5Ldxirh
icN6av7WOq6+2hLfXu8wOHaEZrX8rYSgw9lSpxVV0j0WflN0xGGL0WPjy2JhecUnowAgmdr4iB3r
I+jJ8ImBg4LVvVrTczeaaw+A7cIYsPk0wIBMB1Wh9C9BZO5sM3mVjbZOHWNr9RP1p1VwAdUFjW7m
jcMecFNZDnsriCKjR2qhdSYKNnhHsvVZuhM8WCBHT9h+CvLC4QgC6jh0M7oVB3ungtQ0++VPBhVk
aXCK5RS854LYz6W/jG3fOXBoxGugebeB5EzKWMId3x+RAm+jtLMNgsV3O7t7xxpgeiOKF4Wxym0o
fKBzLNyTY9ha68DgUZZbFFzhVeSlgu3MD31UHIx9lRF98SdiCHfSW9DUP10iuGTSt7DEemjF5osz
762Bc1y54D1HFYxGs3gJ6nWBvoYFPLlnmvMVzAC33WD8Imjw8AP5o8e/x6GWm6TvMV354jVOExQy
ld5BzDDTbFcIorNejDG5rfu1TDzgqIVNhgLsJ+LRmu7irZsZ9JtNZy3Sr3ZrrwBpRWcMHE+YQsNt
OlRfpKVAGMTFb8SpaUsJrHIAZUwbUKtcK3AglvB3eZDehM2FV/u5saTVbNx7iQj33qR9Qlg6VxJH
nq6xcGE8195dx/oUk4YLR0WhmRw5YPXLwQYxTrqAhhnfPhQFPlszpfo7Zxkw1VCbFR8CRygZ8uEF
Fm8zH6R2FJO+p6YChmHtSbKllKw78bidaUGgdAxTutNp4EkYXoYdPZ/LLG9fpz48GW38WbkgwEvR
vJrNoK1Hm/WM5Z6nzHj1C7GaozJaxog7tgZgHayK5lflCrtds0wdCk8bbyMn8yy0XD9N/UoTTKcc
qVgS2ul3X2tHPmmo3oDxa55ay5ubl7wO5AlHy3AhOrrONZhefmAox6buY3NiqkVK1tgeSsxgswMe
O0sZgJxTmNdfok9TYrSc5yL/p0IeIVeDCJOGj9Ay/2QsWREs36x6wNkxM1iW7bDXO+srrQ0oMjoC
URpe4FinXq4f0h6Xr08t9iyuswcaysvYp8eOKY5//2KEJT8aQGAY6+EjZWEmTwOnaynTZ+SQN7rE
M/Y3XOoRlknb1l9hQgxgQ6x0JQMoDH9TXc7E8rpuymQ/gTPvawgWdAEwNpLgOBhBFW/N3HrHlgyA
rIsqbC4B2Xy2wqt0jB18e9HT7LZX02MrHZFQZ1FuEDDwT5Hk8ANYy3fjgpIDouSYcvkEWdMGHvWr
Hv2apHuIcml0/FCdgrNn9M4yjrLVXFUWAndRbivjt9fqOkxMjj3EsQgMhJeoLe+Ya3+0sqVNsyxx
sVr4FiH6skzCU5unPAE47KYunNYOmI3N0TTg6G7P5XiqJmhvYnAwmZNCyIiXID4z/JTWPUzN6cV0
628IVOkZogrjpVQtwH5Iz2zc1vfc9sYjwEULjMbCm0g/UB11ZI8Olk0jk1Aeu9wrDkaa2uwq6M8s
OKpVHu4hh6FEoUwPv3vXa44NStGSncIn/UlsjMpfPmvJ4xzIQ0yqe5UlPA+JS30Ke+9XSX6ODVoB
SPvQjjECHndvds36VDf1cg8/6uKYZXCHJ9zxARiJvSsCKrNrnvQLTgODBq8QFaOpK0JljGktPMVD
1aLsh5N7zsjjUSnswFvTm12v4dYKdJ0G8CA/GGI09kk632LHe7ZEcsgoXceMXDjETbqd3RBDbCe8
Y2bnvycptWCls5wg/K1aTXzWVvmasMVBNIvdxZTozCuGGbKVQ2WJTHHwWTKVpThZ7jyufHJKK3UU
GY7EgMYdQFXGfyu6O+bwrRVltIJ9qlDcnXeyD2WbPFEk/JKUFD+2Ns7nsVlTesojeyajGdWA5Asz
W1U65xqClMFiOnLCnJaOHH+KTO5pzLIA4vqP3q7y3V9GAtDIlBcSTUxwJ5mSWQFH32NHXW1Qs9RK
O+c4iLI8x7Pk+UP5EgYN/dGyt2xtWFZB+6Sn8SkBvMzk6z+XIEmIudT3aAasyZVGJ1+f2uvaHs56
p9+5njcZgfhFOeUBZixEKN2dtngUnsXQg7ALAIykvvGLaAzCS7h2sGlTDCHhPQ3BwtCccE2ZyXma
DLlqZQorYixWkrge8wb/ILJ69Z92qf8nu5T7f7NLff76jsrfRYxjKi//T7Fsfof/7ply/uHjivEE
epDjUOf3Pz1T1j90UqSe79g8hXGh0M33b54p6x+sg3wHf4Br/Gv2+p/aUv61Uxn/IESN18rh33og
Kcz/r1g2Lqv/xTOle6bre+orNImk2g7h8Or71z1Gr/hv/6z/l6ovXIunMAZ4o9hhuW5rkrweW23Q
7wgssvd/lZYVLAs8CQvpG49KVTBAL21Co1iBuKx2LFIIoHz5E9bSLNMmlfXcU5wE3CGrqm1lW1cU
/ZwWI/8Ux3hy3BdjKOZdpAV7YpfhptaJdOZZdyJpciGGdvcc4l91iDXfqEe+kjrlPaW9kddEbSEH
SqMGOqZd7HPwg5VfFoeepSq4qMzEyKR761AOT64Wtxv+w7fSerGQvjmAmxG1fdWSbajJXlmQw0Nq
tCJ2fEVfXq1RQ5vI3iZsr6fU9fccdcXKDCYFV4rfU42d9jj/sVMQD05lvhYWJ2jynPDkhpYccTDz
PPWukU+LU2JzkKelLBd5sAxaJYiwudPM36YrU6wlFBp2/glzxefATrk0BDKeZxNF4YXTzCMaykPO
V7NKj8xF88bu4MrYEe4RRHRJC/MCcv9vSCWLnCMP56FvuasSjF2U0i+nucXvTo3sQKR7iF86sAC0
CcQsPBycpprfxyeNPbE3mnRIUQhW58PGDJq3xtvbdXjJ/AT2YEq/eMCy2HX4sULbZCrqIWa0HId9
1vh65Z/9xhN7K9afh8pl20f446rBYS0Y7bFOJzrzHAfaJHZvZuNR0mdYTzPtvDKG74nWpm1FVWtX
R9bFiUrvvRAqsCrzdS4I01c9mN6UhNnG9uvfccdBNohdc5GB4CSfY4B60V/xsfSLQITLvtITvMNw
zNiTA+caxNqX2hrf/W+76CgwN48YfD/x6tYQ1NB5AqIzC+n6I6/g+RRZ8lR0WECs0TvKYjYXXmFy
qh6su3RJD8YZwcFGDGSSYm/PrEa5iu3nW19n6g/HODmbTK4ic4ZFS6PtOvDoEZoKckd//9LAYQpb
GpsT5zbo44/seUHTMM/+fMZlH324sFNo7yDrmfBtocEXh3qY2h1WvmhR1AbWIWbA2NQe+JuLky/Z
LJUGeziS2sdKq1/zgSlYWhaWNEf+kFnY+g27vYgu8EU+NCbHxvRRxS2K2Bj5OKI+Mq2O16YWfs3h
eAiK4IIm9RwwR/KpiCvvoTp7zK51iRvxbHrb0pS/8hghKCqLHzJDNxwFg842PzVvSZ0/XJqFF+Gj
9D1qbswbcR5cREQQJ++Rm2B6gZUVW3fyLpamBi/qcdxg6YjqUbj5zsLdP7D6Mvy3Pu7hKWv226zR
PxJIKlT68tHa1TtLr+eMUvC81w5e0h5nRQtN8DWtYOtSsRWGT55lbk09e+DBwj3Q1+XeM1S8Jimb
XSOtDccHxLcWyTUxw4qlRvCVzZO978DPlHl6oe3CWHS6AW9FkwTl8v0QaD3rW3ZVgwHHtY3ZR9Ae
w/rBOiak5EM543aW7qvVadeuRznCl6/bUK5tvm4aTcN03dLs0/DMWZw6lnO22tKVrOtstbeDtUfn
KZs8JHa0O5Z7idryUfFA66/a/NGOaIMBYxvYqL1gHeiQHegd2AnbOeHZOki7jZ8R0wvOJ36wqK3s
cx6s5jSU3xVbF2YXV1tXCemdutT3TV3c647by1A7y5Hlpc0Skwj5NldbTU1LNhNrTpLMn0b9Gqjt
p8cO0Iuty7GpepUUUPyfMb4loXXHqGRkIwdBaTDJ6UxCA2gkaR7Mcn7i78e1q3YqptrFUgT7UULL
XAxR94Hp8A9b7YLCi+VwGwp6C8IKnJuExyH9r8YJ5T4DuV9+FWoHrBve2c+Cx4jE1c/DnlKGpa+2
xnBQTmpvYAibvH+zStI4XqWOeHKIeZDtUjePfP+x2UZLttJDga4h6rNHGG/yDiO761AtsQtGhrns
9SUhqL2Igl+h04rFOdF9PDEN3VWF+xLQcJayfmS5kLD7GC82e3PJPYYN726ohXrJZj2LtWvQdv1O
JAp51DjPBY4OtYyvRroyBo2jLznxl0Kt7L1wZHlPQcOo1vk16pMAdLYQrK6A8Wi/O3b/QbLDjvA5
KEkgRhuwlUjQx9RAIRqwfO5prlBCgpIUMiUuaCLaaeYFvgZmKzqr9OTSo0UINIkIbaKq/U3qDidd
iRZEW58CVIwJNaOaQ3CDltuu9N7b0QDCwVOJH0LJIPAQr+FsvNoGOdSsoDSb+7sg3jkP9soS1sSa
JSdFg7ji+i2OV4KLpLEt4GnWWRTHvo4RvpQ0AxFwXymxRirZpke/cZSQ06LotGrDy3k42AVK7vGU
8DOiAE1KCnLQhDIlDrVKJnLRi8Ic4chAQdKVlETTLS5NJS+16EwpehP09fqQKwkqQItqlCiVo07N
qFSpkqscucMhSvVX8BsfsEKeoGuhb3VK6BqV5FWiffV/RbAr3tdtoqQxU4lkY8QwadKh6vUkMZJc
HgKLu50UJUl3JbPFSnDLUd7cejwGc/Ih3ZrWL6AxRpLtmiFhE4VqFwcMHfarr8S8GKWIMox8x3vv
G9riK/dguOlQAEWoW0c7VVzPtoJLURjtDhFxWygrjNmVUBCdbt6Tqrjix8hOmYzEIglKnAUSeZfg
Lau5LnmvAC1kWctk7Olf7tgACmsf+JqgY/fbxsPrEsd40YrEPdRj8+4bC2ZXVtlVKTbwzR5jRDpy
jMknTUPOF1PLr3TK3+PMxjsf0k01OjEfxkdfJmT5B7Pd1ELjfIUOa/4VZFFmda6mc56EbzkxNMpx
zmhM24hKJJzZ2PRGw19mqmCkb7aaKhzxoCKoAhKNJhLQafMR5MM6UCUlVD7C2wUcAntlFw5AIIyx
ZGXQ4u+snLo8YJhTh0OwIv2U7I4phxx7jPJN6CWcIjScI3MJh0JrkpuualQGb/jgjex7drCsIOPq
c8ZBg+aVkQYWjSYWV1WydHSzGF5lrthOYoJqKW7RaHDxVJWLoNOlUuUuLMBIQtH3kln287/+Q0dM
08mxKGKW3+q1/ja2brOSw/RdEtokBygJ4lEpY4uJm1bVzMwmqsdko8rkiQftlXGwU7U0hiqocVVV
DVI2/bvwCHVRX5yu35qq1gb7/DJRRTeNqrzR53uoUYHjT1CXaipQSOxSkCNVVQ69gxtHnx060ajR
KVWhTkCzTkfDTo1E40wYar1Bb5ba9KlPrLCoribXST9PQk+PlRknna7VnApmWnwKVecT5fbJ7RD8
RDup6QBTVNWshSoBMtiY+qoWKKEfKFJFQYYFCk2y7Rkugu8d1dl/TUlarIqkrZ4K3h5sEu6tqh/y
bfiSouVASDOR6zBAx5rx6KkvVPn5Z8+DnqpRrDi2+KQa+J7Lka4jHrafnNFx8eXUIMHoI4BHMxI/
zk4VJdEl1u5CIbZGCEpbUKYU8wpBatuzkdpjGqAdgt4lk/6lKQlPOY02qyLDPfIYBnyBnakGdLsR
KBa8oyBMdRvyWxQ7OcGfFG2Rlrp2hxEVgLnr7RygSTr013sGLiHoOQKHJcBs61t6/tVVRVK1qpTq
yFyYVEzFqmwqbEh7N47/q9WBGAJRgPdGN1VBhUHUogMEiFdL4Lv+GjIeuT7p3Xq6rQZVcmXSduWp
2quR/qticpo1rDevfyS0Y0lVkxXSl1U6/afmiBfDk/sw4fGUwPr8rrwHzgEw28NrVnr3TtqXgqUW
3Xfwn+1N1lPRhYJJUtA1yCWrAi86HTa6qvSqog49lUMRQ6970N3vqWiJANADhrMdkizFYB6tGKoo
TFOVYVBJ761FiVgd49Es6RWLW6ffOjnzhqocQ52w4BQah0jVkfWGKiZzsosv6mQlVGmZS3tZo2rM
WvrMqpptUKkPE6kcM102FH3vMarvAIKXx8JGmGl0g1gg9BuQPfitBrVGHHgfxq3tbJ1xZkytq/xS
2vh9J5+cjtnSgA5V2COF+OLa70k9nxvmqGsng/wCLBubcnmFNlbzJBRovc2Lq/vDqTVq8AFRS2sh
XWT9YKxL3mOH1MofGWT1myG3PcIvRfHC2zsJprcx0U/aFGQr28Rel/tNcR0acYRtAzCa7OCxDcmJ
lCMHbQHKLGNAeMsSkeLExdo4bXqwAwRlf5hanPU4QYUtqV67AVnI+yq49gIjvtlw6A+JNiXd6FCF
wjFnmjpBIqDTzyUulDJITzVQ2FWV0ccAUj0/cgLbJWb9Gbq2ThuG41EloB8AbfbHye2/+6KVm6lI
wE2N/ouXZwafCu3GTjWdXQ71zkiW3ST6sEpsUlZpzMpYhkT1mf9X0qFuE+qkBHQqEKqm/iFtJ9pT
elDupaY/V6IX9O1BzM9cFZqBg3SEGXl2qGHeIlreIbV9YuNhJ86B2O8G9rFB/03XW3/qCxWdnHl4
85aewbcePH9KqWGjvbpnOmzobyB4QMVAJL3nRlIG2VR4byI7ZNemhFszDjd89PUB7yfFDzhg102T
vcycyHj/WJxDyj9JZ007muDia/suonm8UNKVrI1WOZ1bbzraGnW+jh5fc9lEh9aSt1jm4UVyhDQV
s9q00YvnLK4V0gsQjtFkh7mjHliwg9h5z7qZl5fK7KACSP1nVkNloM8cE8G1EvYJr35XzGcQeDGb
w3MIZgVQPTEmi6lUurx2iiAgYJL2PAl6muOkfW1FywwIcHtle1QBjRRSqF9vlgic3JLCe4rIHcey
1flxYdwMhotV2Zcy9a19K8QLHvhs36xtWKRsLcXF5BjamXwVmme8JA12sKbZOC7XTslKv94Z3M5r
0eTZNuS8s/JrxjrdJx+SN3Du4MBT4m4E1rb0exRCb7x3BhCxkMjPysxzEtBZtNHCMMZc7uzmTIPj
OWe3aBjntT4AIqijsd8Q+2eq54iShBSNdFjmOrA6HGI5lJaUuGNhxAHqR0inemtu+FCAsJpxvopn
ssO5m1procWbeqyNXd7VT9iNgIxOwlmkAa4TKwzwYebwOooel2o6ZSujwurGcvmvYl1pobVP/rjF
kK+EW11cC6wFe6czb3RjRSg4XUWyXyTs+heOGdAOgRhGavfVtfSXoAT75fXZpxXRcTJjau142Rh6
gqfeQ1MyDqRDsG9nA1XkWM5Ax8Vk9vCteAXJm05YPwMvIOJ/Oca54isp8rMdGu+0iPLH9qSekNlv
dMgITOwzpMIme229mJv/Mfj2OyovBgtFizWSdt6kUQQYhRShiz+SU0K5n3VJrJy+UzSr8rPDcLmi
18bCdQudnlZjo5qR14L9zKB+wWGZrz0FiEDQZmJsiwfbd9TrmfEkm+yzNdMbYCQOS/tkfOtwWbqd
o6AqWbWmdbLm/0vDZcCtTz7JJqT0A91lWCUYwZOUbGTQui9u5bJ3T3ugGoEaDxpABprCwwJJCQ24
SkJ08VIL+T0CyzkUxiFzGYc09b8CjoOZPu+hoXGbK64cjpQthREbRzOes0wAgfcrxjKNydcbynVI
YmnV4bmNC05nNBPQxTkRjxuHTi6MSpW/jcNqdjmmeR2LEaNsLxVQET3nE+t1YzPDINs44qDX47Qd
2/Tn7zfX8XJZOAkCITG1L8eyL9FsrHRwB60f5WzraK77+6GjLdEPUfBreK7uXmPdqTJnBzkuiY57
27oWHDbgNWBLbycz/ORcdBsDtOHO6+tjm0wpR3xJUs3xD6lh/6CVijVGMLA5QULqHIgSzfH1rs7o
oMDJGO8a3dqF+OUcSZV0SqcgOUkbB3NkX0dXf6psqiPDpNmPFfP9HFlULprHwewnGsCCLwKE36PD
b1PLae0WvpoTuWjp00lxHRFsrARbCglWCGNeu9iWWQFMKCVCGYBM9OBGssfoeioaive+G1YIWqxD
NPWQL3+nLTxjXz7RXl+tB6150n3tEr46V+KT0XqELPnELHuv5bxro2A56AaubsFFX3X+fY7Dl4yD
CFGUKe3gFn8yPPrPtu5w7SvYXwkOM7YhB5v0xkCkCA5OIPnYUacKKxbUYyiWEWG01KQoVGVqiLbd
8rLaIdum1ybtzzQ2FXZBmXk0lZvc9WGyk3VoR+2NENe5mDN55oEGM5opWKg1jMMAQa3zxjWFT6X0
iYOmsYoTGsTI516titCj8OLuMPSTf6ivk8mVaNZin4MgXRfNUw1t1KDhN6I9BDsf2K3Kza6yJ2hp
pt+uboew5qBtp7I4DXH+qBttWHfZmrKFu8MDBNo7aPa0CX8xneI4rblqnQJ+dm8YOy7AVSXnrz5M
2NASBBTaXJ+kObxRZsluTZ/Pej18ei7LPtRw2DYWcS5PUi0ikMN5O9Z7rk9HaWPscxMs87Z9L2LH
X+e0GUHxd3FR+v2aOnsDgy3pobkKN2GZnihqf9aMcOWzdTdiFnK2pPAojSQ2SRDPG41dvUM9Z6aK
aoRorWM4mUeREtzE4XIzS3R9q21PoaVfyFQ3jyHD+WHnfOtTdfO92YWa7NrXsEsKeMxlTQHaCPBd
y1bhVOHLsjhqBfEo9w6HFiBJEQ6YaB9ZjdzMcQXaPmDfIG3/IzLwrE9pc8L2yuuZ+SMhdLAudNz8
vDe485pbk2Tah2jjreF1zwTPr1XT1ACz2oMW43Oniwt92bf5cqlwF/4MM7BttL0Uw6EgibfqsBkd
aHx7GTlgPLtsDk8UCT3g+t8wz4snyC4zLRwdpSGe8eWZ1X5IiVMBpSy2LJjIXtTmVhJRWAjy11vV
IX7EW1/gbFXlAypM6iXOvsjL86hbB2nweMAkuzYcHh2RM2LpyCiNqx9OVH9TesvBWdAOMva3IGn7
J88317FRlYyW6K4JCLpphsPGqZPq+Gn6xVot2rhi/Bok3eGFgyGHU2mzGqIaTFzkwriE1v4fRcH8
r7Rrhn/K1a/uF3bjuJtu8g9MoD9UgXf/A6ys/u1TGRfdS/nv+4/+jdj8v/+N/unPvzB3LrttAmEU
fpc8AJorDItkV6lSmzaLSl1T26ocOXHlxIqSXSv1IZo+Rh+h8Xv1m8E4gAERTaSyTMAMczj/ZW7n
Dy1/GrEmyhxqa000vFd46aHHrAr6tp0vTk8ocOlsjlgTatI6tTJHnGG1vkZxMVxWIlGpy5VAwNro
rJTGroHUB8NwD0s8h+8Zev0SIF9QE6EKaVNBFc2GkMZLUUANQ3iRBErGIITttGA5uIaCdAn/VRwX
tJiLpQ5Bne/dX3FMH8fc08BhxpnJW8/Hr8v1NWvZgSgBh7ytJdIDQesJz0SwinXvnBEku8qYGVY5
K9J1CHwhVMYMTD1zUtBke8inRgXr+RtHBZlAdsMBf5EingLBmjikCZsCMpY8M8yBc8b/iwrF/GrJ
AaGb281ydtugghCKinNtFfsePrQeU+ODSFJDDmIzNJsoZNFEIUvwGQL9NFyDTCsDnBobUm/HcWxQ
iTYo6hi2FBg0dFpWoSALWz4UrtFohwBPyb5J4RDYEO0gZaJYrKOImjaKqsae9jXvoJTnA44RbQqu
higC7pPCIQQKpIli+SBzaKVNhsQZPqIVKCx0IWAqpwmX+SS9AzhYT+M4HCT7nSgZIZGOsjYNBbhr
fJA5XhLHQbj0VdimiwPbqqJwIH0K4lrOGUihRIsP2IUkfaKEOKM7v5ustMPp2UUsDiRQBJ2UFRUU
bYVr24X3D+zoECSRJJqiZN/0UIhNpi17Bzn9hD2QGGRKt7ykJGo68gZLMulyOdWoGYw5yiqsSDQf
25A/4WqOvYNL8twIhWKtNHqibLD5K2RQWarRNJXCQYt2Rs3QCklqXKNThqPoU/UM0ShoBpgZKRQd
ZUdrM48EA3qP11Q+quIbJpg/hbxh5OiqP5smj9SoAGD+bOZVgFqPlllCBkk6zQDLkU2GmDQ97xid
M+gE9Rh2TpMhKfKGVqyUNuFQo9exVGTSFnWx8TiMAOswe4NY8Gr+xo+cl4ubrumdvhuq+Yrj662B
eONGP41Ttl2O1v3fZw2ehDS5drFKm0M7+5/vO3jcdKOtqlfVP98uF5tig7hVuHC/f80PxRUTP++3
XxYd0qLVaOH5fU5PGm9bS5iGHv+xU7i0GpnGPv2C5YRi862YdVVfQwa1Gg93zqEdQtvQ++8e75ZP
vyi7uXm47xRgDfEhth/nxe5Hr8RrmNyLbWH3/e+fOXpriwqSw6xZGAREP/5x9fSzBx9cfezjETG+
Xu9+97eBj4htA0PYdvaAAx3xT/88QsW3f7p3FFXfbS+LO1+QcOjkC0ElFqjz4mF9t1x02lyYaYlt
AKteFT2f4hVM+gWlGyO/yMXAESTGGLE4jT7qNNiNrpBymLI5DjTVXHXXz5pR1N8xWy2Kzdk/AAAA
//8=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7F2F4-3D84-4E06-8F89-93E1422F77EA}" type="datetimeFigureOut">
              <a:rPr lang="pl-PL" smtClean="0"/>
              <a:t>10.05.2019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9B515-34A6-4727-B339-6850C2A04B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3209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5367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117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6114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9123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0584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0923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9381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6164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7613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9697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3465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5813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0590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58261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612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92957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15757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1415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40506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02640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38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14080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39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337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58384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41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3989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42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75392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43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54061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44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62408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46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61578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47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69757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48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81950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49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96420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51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70848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52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319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86600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53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27647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54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49711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56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59133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57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33392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58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24481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59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08291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61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09950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62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87547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63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56744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64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3337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56232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66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80777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67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299770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68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32473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69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79314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71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72289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72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10965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73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54901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74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51935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76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12883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77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5561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425902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78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026084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79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450057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81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361821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82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417157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83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115394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84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957168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86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192052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87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568724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88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756221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89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0967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229351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3DEDF1-FA66-440B-A442-A7F3464BCC60}" type="slidenum">
              <a:rPr lang="pl-PL" smtClean="0"/>
              <a:pPr>
                <a:defRPr/>
              </a:pPr>
              <a:t>91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4323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0532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175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D20D-1CD1-40A7-8070-F98F7A623E0B}" type="datetimeFigureOut">
              <a:rPr lang="pl-PL" smtClean="0"/>
              <a:t>10.05.2019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AB172B89-2DC7-422C-9AC9-CEB946B13DA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492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 userDrawn="1"/>
        </p:nvSpPr>
        <p:spPr>
          <a:xfrm>
            <a:off x="0" y="6093296"/>
            <a:ext cx="12192000" cy="75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sp>
        <p:nvSpPr>
          <p:cNvPr id="18" name="Tytuł 1"/>
          <p:cNvSpPr>
            <a:spLocks noGrp="1"/>
          </p:cNvSpPr>
          <p:nvPr userDrawn="1">
            <p:ph type="title"/>
          </p:nvPr>
        </p:nvSpPr>
        <p:spPr>
          <a:xfrm>
            <a:off x="0" y="261613"/>
            <a:ext cx="12192000" cy="503095"/>
          </a:xfrm>
        </p:spPr>
        <p:txBody>
          <a:bodyPr>
            <a:normAutofit/>
          </a:bodyPr>
          <a:lstStyle>
            <a:lvl1pPr algn="l">
              <a:defRPr lang="pl-PL" sz="2400" kern="1200" dirty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6" name="pole tekstowe 15"/>
          <p:cNvSpPr txBox="1"/>
          <p:nvPr userDrawn="1"/>
        </p:nvSpPr>
        <p:spPr>
          <a:xfrm>
            <a:off x="0" y="1"/>
            <a:ext cx="12192000" cy="26161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Zdrowa ONA na Dzień</a:t>
            </a:r>
            <a:r>
              <a:rPr lang="pl-PL" sz="1100" b="1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Matki</a:t>
            </a:r>
            <a:endParaRPr lang="pl-PL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Łącznik prosty 8"/>
          <p:cNvCxnSpPr/>
          <p:nvPr userDrawn="1"/>
        </p:nvCxnSpPr>
        <p:spPr>
          <a:xfrm flipH="1">
            <a:off x="-55886" y="6093296"/>
            <a:ext cx="12240000" cy="0"/>
          </a:xfrm>
          <a:prstGeom prst="line">
            <a:avLst/>
          </a:prstGeom>
          <a:ln w="25400">
            <a:gradFill flip="none" rotWithShape="1">
              <a:gsLst>
                <a:gs pos="30000">
                  <a:schemeClr val="bg1">
                    <a:lumMod val="93000"/>
                  </a:schemeClr>
                </a:gs>
                <a:gs pos="100000">
                  <a:srgbClr val="FF0000"/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33"/>
          <p:cNvCxnSpPr/>
          <p:nvPr userDrawn="1"/>
        </p:nvCxnSpPr>
        <p:spPr>
          <a:xfrm flipH="1" flipV="1">
            <a:off x="-36396" y="764707"/>
            <a:ext cx="12240000" cy="287"/>
          </a:xfrm>
          <a:prstGeom prst="line">
            <a:avLst/>
          </a:prstGeom>
          <a:ln w="25400">
            <a:gradFill flip="none" rotWithShape="1">
              <a:gsLst>
                <a:gs pos="0">
                  <a:srgbClr val="C00000">
                    <a:alpha val="0"/>
                  </a:srgbClr>
                </a:gs>
                <a:gs pos="50000">
                  <a:srgbClr val="C00000"/>
                </a:gs>
                <a:gs pos="100000">
                  <a:srgbClr val="FF000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367" y="6129123"/>
            <a:ext cx="1067747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8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7D20D-1CD1-40A7-8070-F98F7A623E0B}" type="datetimeFigureOut">
              <a:rPr lang="pl-PL" smtClean="0"/>
              <a:t>10.05.2019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B172B89-2DC7-422C-9AC9-CEB946B13DA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425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1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0" Type="http://schemas.openxmlformats.org/officeDocument/2006/relationships/chart" Target="../charts/chart8.xml"/><Relationship Id="rId9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0" Type="http://schemas.openxmlformats.org/officeDocument/2006/relationships/chart" Target="../charts/chart12.xml"/><Relationship Id="rId9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2.xml"/><Relationship Id="rId3" Type="http://schemas.openxmlformats.org/officeDocument/2006/relationships/slide" Target="slide3.xml"/><Relationship Id="rId7" Type="http://schemas.openxmlformats.org/officeDocument/2006/relationships/slide" Target="slide9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0" Type="http://schemas.openxmlformats.org/officeDocument/2006/relationships/chart" Target="../charts/chart16.xml"/><Relationship Id="rId9" Type="http://schemas.openxmlformats.org/officeDocument/2006/relationships/chart" Target="../charts/char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0" Type="http://schemas.openxmlformats.org/officeDocument/2006/relationships/chart" Target="../charts/chart20.xml"/><Relationship Id="rId9" Type="http://schemas.openxmlformats.org/officeDocument/2006/relationships/chart" Target="../charts/char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0" Type="http://schemas.openxmlformats.org/officeDocument/2006/relationships/chart" Target="../charts/chart24.xml"/><Relationship Id="rId9" Type="http://schemas.openxmlformats.org/officeDocument/2006/relationships/chart" Target="../charts/char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0" Type="http://schemas.openxmlformats.org/officeDocument/2006/relationships/chart" Target="../charts/chart28.xml"/><Relationship Id="rId9" Type="http://schemas.openxmlformats.org/officeDocument/2006/relationships/chart" Target="../charts/chart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25.xml"/><Relationship Id="rId18" Type="http://schemas.openxmlformats.org/officeDocument/2006/relationships/slide" Target="slide30.xml"/><Relationship Id="rId3" Type="http://schemas.openxmlformats.org/officeDocument/2006/relationships/image" Target="../media/image40.png"/><Relationship Id="rId7" Type="http://schemas.openxmlformats.org/officeDocument/2006/relationships/slide" Target="slide50.xml"/><Relationship Id="rId12" Type="http://schemas.openxmlformats.org/officeDocument/2006/relationships/slide" Target="slide14.xml"/><Relationship Id="rId17" Type="http://schemas.openxmlformats.org/officeDocument/2006/relationships/slide" Target="slide80.xml"/><Relationship Id="rId2" Type="http://schemas.microsoft.com/office/2014/relationships/chartEx" Target="../charts/chartEx1.xml"/><Relationship Id="rId16" Type="http://schemas.openxmlformats.org/officeDocument/2006/relationships/slide" Target="slide7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11" Type="http://schemas.openxmlformats.org/officeDocument/2006/relationships/slide" Target="slide10.xml"/><Relationship Id="rId5" Type="http://schemas.openxmlformats.org/officeDocument/2006/relationships/slide" Target="slide55.xml"/><Relationship Id="rId15" Type="http://schemas.openxmlformats.org/officeDocument/2006/relationships/slide" Target="slide15.xml"/><Relationship Id="rId10" Type="http://schemas.openxmlformats.org/officeDocument/2006/relationships/slide" Target="slide45.xml"/><Relationship Id="rId4" Type="http://schemas.openxmlformats.org/officeDocument/2006/relationships/slide" Target="slide40.xml"/><Relationship Id="rId9" Type="http://schemas.openxmlformats.org/officeDocument/2006/relationships/slide" Target="slide65.xml"/><Relationship Id="rId14" Type="http://schemas.openxmlformats.org/officeDocument/2006/relationships/slide" Target="slide8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0" Type="http://schemas.openxmlformats.org/officeDocument/2006/relationships/chart" Target="../charts/chart32.xml"/><Relationship Id="rId9" Type="http://schemas.openxmlformats.org/officeDocument/2006/relationships/chart" Target="../charts/chart3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0" Type="http://schemas.openxmlformats.org/officeDocument/2006/relationships/chart" Target="../charts/chart36.xml"/><Relationship Id="rId9" Type="http://schemas.openxmlformats.org/officeDocument/2006/relationships/chart" Target="../charts/char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8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0" Type="http://schemas.openxmlformats.org/officeDocument/2006/relationships/chart" Target="../charts/chart40.xml"/><Relationship Id="rId9" Type="http://schemas.openxmlformats.org/officeDocument/2006/relationships/chart" Target="../charts/chart3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0" Type="http://schemas.openxmlformats.org/officeDocument/2006/relationships/chart" Target="../charts/chart44.xml"/><Relationship Id="rId9" Type="http://schemas.openxmlformats.org/officeDocument/2006/relationships/chart" Target="../charts/char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6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0" Type="http://schemas.openxmlformats.org/officeDocument/2006/relationships/chart" Target="../charts/chart48.xml"/><Relationship Id="rId9" Type="http://schemas.openxmlformats.org/officeDocument/2006/relationships/chart" Target="../charts/chart4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0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0" Type="http://schemas.openxmlformats.org/officeDocument/2006/relationships/chart" Target="../charts/chart52.xml"/><Relationship Id="rId9" Type="http://schemas.openxmlformats.org/officeDocument/2006/relationships/chart" Target="../charts/char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4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0" Type="http://schemas.openxmlformats.org/officeDocument/2006/relationships/chart" Target="../charts/chart56.xml"/><Relationship Id="rId9" Type="http://schemas.openxmlformats.org/officeDocument/2006/relationships/chart" Target="../charts/chart5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8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0" Type="http://schemas.openxmlformats.org/officeDocument/2006/relationships/chart" Target="../charts/chart60.xml"/><Relationship Id="rId9" Type="http://schemas.openxmlformats.org/officeDocument/2006/relationships/chart" Target="../charts/chart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0" Type="http://schemas.openxmlformats.org/officeDocument/2006/relationships/chart" Target="../charts/chart64.xml"/><Relationship Id="rId9" Type="http://schemas.openxmlformats.org/officeDocument/2006/relationships/chart" Target="../charts/chart6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6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0" Type="http://schemas.openxmlformats.org/officeDocument/2006/relationships/chart" Target="../charts/chart68.xml"/><Relationship Id="rId9" Type="http://schemas.openxmlformats.org/officeDocument/2006/relationships/chart" Target="../charts/char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hart" Target="../charts/chart69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chart" Target="../charts/chart70.xml"/><Relationship Id="rId9" Type="http://schemas.openxmlformats.org/officeDocument/2006/relationships/chart" Target="../charts/chart7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.zimolzak@swresearch.p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23682" y="671508"/>
            <a:ext cx="8209195" cy="21002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pl-PL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ZDROWA ONA</a:t>
            </a:r>
            <a:br>
              <a:rPr lang="pl-PL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pl-PL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Wiedza kobiet </a:t>
            </a:r>
            <a:br>
              <a:rPr lang="pl-PL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pl-PL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 temat mięśniaków macicy</a:t>
            </a:r>
            <a:br>
              <a:rPr lang="pl-PL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pl-PL" sz="3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28055" y="2667049"/>
            <a:ext cx="6600451" cy="1126283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pl-PL" sz="4400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Raport badawczy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822" y="3766782"/>
            <a:ext cx="2344921" cy="168628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816009" y="6488668"/>
            <a:ext cx="1424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Maj, 2019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Znalezione obrazy dla zapytania msl group">
            <a:extLst>
              <a:ext uri="{FF2B5EF4-FFF2-40B4-BE49-F238E27FC236}">
                <a16:creationId xmlns:a16="http://schemas.microsoft.com/office/drawing/2014/main" id="{0837BD8B-9AB4-481B-A3A5-0CF493989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772" y="5414640"/>
            <a:ext cx="2005012" cy="74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261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63404" y="2009104"/>
            <a:ext cx="7366714" cy="2352534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Szczegółowe wyniki badania –</a:t>
            </a:r>
          </a:p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Województwo dolnośląskie</a:t>
            </a:r>
            <a:endParaRPr lang="pl-PL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174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PODSUMOWANIE BADANIA – województwo dolnośląskie</a:t>
            </a:r>
          </a:p>
        </p:txBody>
      </p:sp>
      <p:sp>
        <p:nvSpPr>
          <p:cNvPr id="6" name="pole tekstowe 2"/>
          <p:cNvSpPr txBox="1"/>
          <p:nvPr/>
        </p:nvSpPr>
        <p:spPr>
          <a:xfrm>
            <a:off x="181275" y="1576655"/>
            <a:ext cx="11829449" cy="3412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Kobiety zamieszkujące województwo dolnośląskie, podobnie jak przeciętne Polki, rzadko inicjują rozmowy na temat chorób z lekarzem ginekologiem. Co trzecia kobieta z inicjatywy własnej (11%) lub lekarza (22%) podjęła temat mięśniaków macicy. Najczęściej podejmowane w zaciszu lekarskiego gabinetu tematy to rak piersi i rak szyjki macicy.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Świadomość, że mięśniak macicy jest nowotworem niezłośliwym, ma ponad połowa mieszkanek Dolnego Śląska (54%). Błędne przekonanie o złośliwym charakterze tego nowotworu ma 37% kobiet. Większość badanych mieszkanek tego terenu (86%) ma świadomość, że mięśniaki macicy mogą być przyczyną problemów z zajściem w ciążę, ale bada się w tym kierunku tylko co druga. Do rozmów na temat zdrowia ginekologicznego mógłby skłaniać je fakt, że aż 44% z nich ma swoich bliższym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lub dalszym otoczeniu kogoś, bo borykał się z tą chorobą.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Dla największej liczby kobiet sygnałem alarmującym o możliwości pojawienia się mięśniaka macicy są objawy bólowe (57%), w tym ból w podbrzuszu (21%). Niepokojący jest fakt, że co piąta kobieta nie ma świadomości jakie objawy mogą wskazywać na to schorzenie. </a:t>
            </a:r>
          </a:p>
        </p:txBody>
      </p:sp>
    </p:spTree>
    <p:extLst>
      <p:ext uri="{BB962C8B-B14F-4D97-AF65-F5344CB8AC3E}">
        <p14:creationId xmlns:p14="http://schemas.microsoft.com/office/powerpoint/2010/main" val="1684539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Czy kiedykolwiek rozmawiałaś ze swoim ginekologiem na temat którejś z wymienionych chorób?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KONSULTACJE Z GINEKOLOGIEM</a:t>
            </a:r>
          </a:p>
        </p:txBody>
      </p:sp>
      <p:sp>
        <p:nvSpPr>
          <p:cNvPr id="14" name="pole tekstowe 5">
            <a:extLst>
              <a:ext uri="{FF2B5EF4-FFF2-40B4-BE49-F238E27FC236}">
                <a16:creationId xmlns:a16="http://schemas.microsoft.com/office/drawing/2014/main" id="{DAE48A88-A5DF-4055-8A7F-0617A8E05582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N=233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250440"/>
              </p:ext>
            </p:extLst>
          </p:nvPr>
        </p:nvGraphicFramePr>
        <p:xfrm>
          <a:off x="1445623" y="1541419"/>
          <a:ext cx="8081553" cy="37882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Niedoczynność tarczycy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dolnośląskie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352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piersi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dolnośląskie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szyjki macicy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dolnośląskie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Choroby przenoszone droga płciową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dolnośląskie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81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dolnośląskie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81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0" y="945032"/>
            <a:ext cx="827009" cy="827009"/>
          </a:xfrm>
          <a:prstGeom prst="rect">
            <a:avLst/>
          </a:prstGeom>
        </p:spPr>
      </p:pic>
      <p:graphicFrame>
        <p:nvGraphicFramePr>
          <p:cNvPr id="19" name="Wykres 18"/>
          <p:cNvGraphicFramePr/>
          <p:nvPr>
            <p:extLst>
              <p:ext uri="{D42A27DB-BD31-4B8C-83A1-F6EECF244321}">
                <p14:modId xmlns:p14="http://schemas.microsoft.com/office/powerpoint/2010/main" val="469111230"/>
              </p:ext>
            </p:extLst>
          </p:nvPr>
        </p:nvGraphicFramePr>
        <p:xfrm>
          <a:off x="1445623" y="1358537"/>
          <a:ext cx="9920429" cy="468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26723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226188"/>
              </p:ext>
            </p:extLst>
          </p:nvPr>
        </p:nvGraphicFramePr>
        <p:xfrm>
          <a:off x="1088571" y="1728217"/>
          <a:ext cx="7635092" cy="3962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Wystąpienie u kobiety mięśniaka macicy może spowodować problemy z zajęciem w ciążę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dolnośląskie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Rozmawiam/rozmawiałam ze swoją matką o kwestiach związanych ze zdrowiem ginekologicznym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dolnośląskie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niezłośliwy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dolnośląskie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Wiem, czym jest mięśniak macicy i badam się w tym kierunku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dolnośląskie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 w swoim bliższym otoczeniu lub dalszym kogoś, kto miała/ma mięśniaka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dolnośląskie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Mój ginekolog rozmawiał/a ze mną przynajmniej raz o mięśniakach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dolnośląskie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873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złośliwy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dolnośląskie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873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1388014933"/>
              </p:ext>
            </p:extLst>
          </p:nvPr>
        </p:nvGraphicFramePr>
        <p:xfrm>
          <a:off x="3275340" y="1200711"/>
          <a:ext cx="8054511" cy="492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WIEDZA NA TEMAT MIĘŚNIAKA MACICY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2" y="998257"/>
            <a:ext cx="729960" cy="72996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1A8537F-BA4E-4970-859E-0005E46A59D2}"/>
              </a:ext>
            </a:extLst>
          </p:cNvPr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Zaznacz wszystkie stwierdzenia, które Twoim zdaniem są prawdziwe: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5">
            <a:extLst>
              <a:ext uri="{FF2B5EF4-FFF2-40B4-BE49-F238E27FC236}">
                <a16:creationId xmlns:a16="http://schemas.microsoft.com/office/drawing/2014/main" id="{DAE48A88-A5DF-4055-8A7F-0617A8E05582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N=233</a:t>
            </a:r>
          </a:p>
        </p:txBody>
      </p:sp>
    </p:spTree>
    <p:extLst>
      <p:ext uri="{BB962C8B-B14F-4D97-AF65-F5344CB8AC3E}">
        <p14:creationId xmlns:p14="http://schemas.microsoft.com/office/powerpoint/2010/main" val="819615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52538" y="975325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Jakie objawy Twoim zdaniem mogą świadczyć o pojawieniu się mięśniaków macicy?</a:t>
            </a: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OBJAWY MIĘŚNIAKA MACICY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B4D47B0-816B-4A0F-822D-D8B3DC833361}"/>
              </a:ext>
            </a:extLst>
          </p:cNvPr>
          <p:cNvSpPr txBox="1"/>
          <p:nvPr/>
        </p:nvSpPr>
        <p:spPr>
          <a:xfrm>
            <a:off x="10525889" y="789905"/>
            <a:ext cx="15752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Wróć do początku raportu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Powiększenie slajdu 3">
                <a:extLst>
                  <a:ext uri="{FF2B5EF4-FFF2-40B4-BE49-F238E27FC236}">
                    <a16:creationId xmlns:a16="http://schemas.microsoft.com/office/drawing/2014/main" id="{A3B9161B-871A-489F-84D2-7972A9BFCA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6075269"/>
                  </p:ext>
                </p:extLst>
              </p:nvPr>
            </p:nvGraphicFramePr>
            <p:xfrm>
              <a:off x="10525889" y="1390823"/>
              <a:ext cx="1575270" cy="886089"/>
            </p:xfrm>
            <a:graphic>
              <a:graphicData uri="http://schemas.microsoft.com/office/powerpoint/2016/slidezoom">
                <pslz:sldZm>
                  <pslz:sldZmObj sldId="570" cId="1288000832">
                    <pslz:zmPr id="{862CB01F-7ABF-4E56-BB22-DBB78BA20C0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75270" cy="88608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Powiększenie slajdu 3">
                <a:hlinkClick r:id="rId6" action="ppaction://hlinksldjump"/>
                <a:extLst>
                  <a:ext uri="{FF2B5EF4-FFF2-40B4-BE49-F238E27FC236}">
                    <a16:creationId xmlns:pslz="http://schemas.microsoft.com/office/powerpoint/2016/slidezoom" xmlns="" xmlns:a16="http://schemas.microsoft.com/office/drawing/2014/main" id="{A3B9161B-871A-489F-84D2-7972A9BFCA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25889" y="1390823"/>
                <a:ext cx="1575270" cy="88608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707B45CD-9B98-472F-85B2-26F35CFB5B4F}"/>
              </a:ext>
            </a:extLst>
          </p:cNvPr>
          <p:cNvSpPr/>
          <p:nvPr/>
        </p:nvSpPr>
        <p:spPr>
          <a:xfrm>
            <a:off x="11147232" y="1099443"/>
            <a:ext cx="314369" cy="242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0" y="882389"/>
            <a:ext cx="975055" cy="975055"/>
          </a:xfrm>
          <a:prstGeom prst="rect">
            <a:avLst/>
          </a:prstGeom>
        </p:spPr>
      </p:pic>
      <p:graphicFrame>
        <p:nvGraphicFramePr>
          <p:cNvPr id="13" name="Wykres 12">
            <a:extLst>
              <a:ext uri="{FF2B5EF4-FFF2-40B4-BE49-F238E27FC236}">
                <a16:creationId xmlns:a16="http://schemas.microsoft.com/office/drawing/2014/main" id="{318F19A5-ACAF-4B74-A061-386CBD60FE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124220"/>
              </p:ext>
            </p:extLst>
          </p:nvPr>
        </p:nvGraphicFramePr>
        <p:xfrm>
          <a:off x="1025843" y="1689492"/>
          <a:ext cx="5181600" cy="44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C7FDB5F3-C9B8-47BA-A562-B79DCFD015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3004675"/>
              </p:ext>
            </p:extLst>
          </p:nvPr>
        </p:nvGraphicFramePr>
        <p:xfrm>
          <a:off x="5852477" y="1689492"/>
          <a:ext cx="5181600" cy="4378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5" name="Dymek mowy: owalny 14">
            <a:extLst>
              <a:ext uri="{FF2B5EF4-FFF2-40B4-BE49-F238E27FC236}">
                <a16:creationId xmlns:a16="http://schemas.microsoft.com/office/drawing/2014/main" id="{7406215B-1B35-417D-863B-B891DA784A89}"/>
              </a:ext>
            </a:extLst>
          </p:cNvPr>
          <p:cNvSpPr/>
          <p:nvPr/>
        </p:nvSpPr>
        <p:spPr>
          <a:xfrm>
            <a:off x="9477870" y="3216709"/>
            <a:ext cx="1783706" cy="688541"/>
          </a:xfrm>
          <a:prstGeom prst="wedgeEllipseCallout">
            <a:avLst>
              <a:gd name="adj1" fmla="val -65625"/>
              <a:gd name="adj2" fmla="val -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57%*</a:t>
            </a:r>
          </a:p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objawy bólowe</a:t>
            </a:r>
          </a:p>
        </p:txBody>
      </p:sp>
      <p:sp>
        <p:nvSpPr>
          <p:cNvPr id="16" name="Dymek mowy: owalny 15">
            <a:extLst>
              <a:ext uri="{FF2B5EF4-FFF2-40B4-BE49-F238E27FC236}">
                <a16:creationId xmlns:a16="http://schemas.microsoft.com/office/drawing/2014/main" id="{E1273FB7-84CB-479C-8FF2-D1835FD3D907}"/>
              </a:ext>
            </a:extLst>
          </p:cNvPr>
          <p:cNvSpPr/>
          <p:nvPr/>
        </p:nvSpPr>
        <p:spPr>
          <a:xfrm>
            <a:off x="10055354" y="4082283"/>
            <a:ext cx="1783706" cy="975056"/>
          </a:xfrm>
          <a:prstGeom prst="wedgeEllipseCallout">
            <a:avLst>
              <a:gd name="adj1" fmla="val -70961"/>
              <a:gd name="adj2" fmla="val -197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33%*</a:t>
            </a:r>
          </a:p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zaburzenia cyklu miesiączkowego</a:t>
            </a:r>
          </a:p>
        </p:txBody>
      </p:sp>
      <p:sp>
        <p:nvSpPr>
          <p:cNvPr id="17" name="pole tekstowe 5">
            <a:extLst>
              <a:ext uri="{FF2B5EF4-FFF2-40B4-BE49-F238E27FC236}">
                <a16:creationId xmlns:a16="http://schemas.microsoft.com/office/drawing/2014/main" id="{AA9E542C-B3C0-4B18-B560-77258D81C1CC}"/>
              </a:ext>
            </a:extLst>
          </p:cNvPr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Pytanie otwarta, odpowiedzi zakodowane. 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*Suma odpowiedzi: ból, ból w podbrzuszu, ból brzucha, ból w okolicach intymnych, ból macicy, ból podczas stosunku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**Suma odpowiedzi: Zaburzenia miesiączkowania, obfite miesiączki, krwawienia, bolesne miesiączki</a:t>
            </a:r>
          </a:p>
        </p:txBody>
      </p:sp>
    </p:spTree>
    <p:extLst>
      <p:ext uri="{BB962C8B-B14F-4D97-AF65-F5344CB8AC3E}">
        <p14:creationId xmlns:p14="http://schemas.microsoft.com/office/powerpoint/2010/main" val="705543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9917" y="2009104"/>
            <a:ext cx="8633636" cy="2352534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Szczegółowe wyniki badania –</a:t>
            </a:r>
          </a:p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Województwo kujawsko-pomorskie</a:t>
            </a:r>
            <a:endParaRPr lang="pl-PL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77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797132" y="930793"/>
            <a:ext cx="8490858" cy="4893972"/>
          </a:xfrm>
          <a:prstGeom prst="rect">
            <a:avLst/>
          </a:prstGeom>
        </p:spPr>
        <p:txBody>
          <a:bodyPr/>
          <a:lstStyle/>
          <a:p>
            <a:pPr marL="214313" indent="-214313" algn="just" hangingPunct="0">
              <a:lnSpc>
                <a:spcPts val="1875"/>
              </a:lnSpc>
              <a:spcAft>
                <a:spcPts val="900"/>
              </a:spcAft>
              <a:buClr>
                <a:srgbClr val="C00000"/>
              </a:buClr>
              <a:buBlip>
                <a:blip r:embed="rId3"/>
              </a:buBlip>
              <a:defRPr/>
            </a:pPr>
            <a:endParaRPr lang="pl-PL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PODSUMOWANIE BADANIA – województwo kujawsko-pomorskie</a:t>
            </a:r>
          </a:p>
        </p:txBody>
      </p:sp>
      <p:sp>
        <p:nvSpPr>
          <p:cNvPr id="4" name="pole tekstowe 2"/>
          <p:cNvSpPr txBox="1"/>
          <p:nvPr/>
        </p:nvSpPr>
        <p:spPr>
          <a:xfrm>
            <a:off x="181275" y="1576655"/>
            <a:ext cx="11829449" cy="447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Dla mieszkanek województwa kujawsko-pomorskiego gabinet ginekologiczny to miejsce rozmów przede wszystkich na temat niedoczynności tarczycy (41%). Temat mięśniak macicy kiedykolwiek ze swoim lekarzem poruszyła blisko co trzecia kobieta. Równie rzadko mieszkanki tego terenu omawiają ze swoim lekarzem temat chorób przenoszonych drogą płciową.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Mięśniaki są nie są nowotworami złośliwymi – wie to 60% badanych mieszkanek województwa. Panie często poprawnie identyfikują ewentualny negatywny wpływ choroby na możliwość zajścia w ciążę (86%). Kujawko-pomorskie to obszar, gdzie kobiety rzadziej niż w skali całego kraju (55%) rozmawiają ze swoimi mamami na tematy związane ze zdrowiem ginekologicznym – robi to 51% badanych. Nie składnia ich do tego nawet fakt, że znaczna część z nich (41%) ma w swoim bliższym l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ub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dalszym otoczeniu kogoś, kto miał mięśniaka macicy.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Dla największej liczby kobiet sygnałem alarmującym o możliwości pojawienia się mięśniaka macicy są objawy bólowe. Ból jako objawy tego schorzenia wskazują częściej niż przeciętne Polki (w skali kraju – 20%, w skali województwa – 28%).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</a:pPr>
            <a:endParaRPr lang="pl-PL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191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Czy kiedykolwiek rozmawiałaś ze swoim ginekologiem na temat którejś z wymienionych chorób?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KONSULTACJE Z GINEKOLOGIEM</a:t>
            </a:r>
          </a:p>
        </p:txBody>
      </p:sp>
      <p:sp>
        <p:nvSpPr>
          <p:cNvPr id="14" name="pole tekstowe 5">
            <a:extLst>
              <a:ext uri="{FF2B5EF4-FFF2-40B4-BE49-F238E27FC236}">
                <a16:creationId xmlns:a16="http://schemas.microsoft.com/office/drawing/2014/main" id="{DAE48A88-A5DF-4055-8A7F-0617A8E05582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N=166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350195"/>
              </p:ext>
            </p:extLst>
          </p:nvPr>
        </p:nvGraphicFramePr>
        <p:xfrm>
          <a:off x="1445623" y="1541419"/>
          <a:ext cx="8081553" cy="37882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Niedoczynność tarczycy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kujawsko-pomorskie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352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piersi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kujawsko-pomorskie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szyjki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kujawsko-pomorskie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kujawsko-pomorskie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81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Choroby przenoszone drogą płciową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kujawsko-pomorskie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81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0" y="945032"/>
            <a:ext cx="827009" cy="827009"/>
          </a:xfrm>
          <a:prstGeom prst="rect">
            <a:avLst/>
          </a:prstGeom>
        </p:spPr>
      </p:pic>
      <p:graphicFrame>
        <p:nvGraphicFramePr>
          <p:cNvPr id="19" name="Wykres 18"/>
          <p:cNvGraphicFramePr/>
          <p:nvPr>
            <p:extLst>
              <p:ext uri="{D42A27DB-BD31-4B8C-83A1-F6EECF244321}">
                <p14:modId xmlns:p14="http://schemas.microsoft.com/office/powerpoint/2010/main" val="3396069959"/>
              </p:ext>
            </p:extLst>
          </p:nvPr>
        </p:nvGraphicFramePr>
        <p:xfrm>
          <a:off x="1445623" y="1358537"/>
          <a:ext cx="9920429" cy="468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928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436733"/>
              </p:ext>
            </p:extLst>
          </p:nvPr>
        </p:nvGraphicFramePr>
        <p:xfrm>
          <a:off x="1088571" y="1728217"/>
          <a:ext cx="7635092" cy="3962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Wystąpienie u kobiety mięśniaka macicy może spowodować problemy z zajęciem w ciążę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kujawsko-pomorskie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niezłośliwy 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kujawsko-pomorskie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Rozmawiam/rozmawiałam ze swoją matką o kwestiach związanych ze zdrowiem ginekologicznym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kujawsko-pomorskie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Wiem, czym jest mięśniak macicy i badam się w tym kierunku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kujawsko-pomorskie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 w swoim bliższym otoczeniu lub dalszym kogoś, kto miała/ma mięśniaka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kujawsko-pomorskie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Mój ginekolog rozmawiał/a ze mną przynajmniej raz o mięśniakach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kujawsko-pomorskie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873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złośliwy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kujawsko-pomorskie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873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WIEDZA NA TEMAT MIĘŚNIAKA MACICY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2" y="998257"/>
            <a:ext cx="729960" cy="72996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1A8537F-BA4E-4970-859E-0005E46A59D2}"/>
              </a:ext>
            </a:extLst>
          </p:cNvPr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Zaznacz wszystkie stwierdzenia, które Twoim zdaniem są prawdziwe: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3985577336"/>
              </p:ext>
            </p:extLst>
          </p:nvPr>
        </p:nvGraphicFramePr>
        <p:xfrm>
          <a:off x="3275340" y="1200711"/>
          <a:ext cx="8054511" cy="492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pole tekstowe 5">
            <a:extLst>
              <a:ext uri="{FF2B5EF4-FFF2-40B4-BE49-F238E27FC236}">
                <a16:creationId xmlns:a16="http://schemas.microsoft.com/office/drawing/2014/main" id="{DAE48A88-A5DF-4055-8A7F-0617A8E05582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N=166</a:t>
            </a:r>
          </a:p>
        </p:txBody>
      </p:sp>
    </p:spTree>
    <p:extLst>
      <p:ext uri="{BB962C8B-B14F-4D97-AF65-F5344CB8AC3E}">
        <p14:creationId xmlns:p14="http://schemas.microsoft.com/office/powerpoint/2010/main" val="3912788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52538" y="975325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Jakie objawy Twoim zdaniem mogą świadczyć o pojawieniu się mięśniaków macicy?</a:t>
            </a: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OBJAWY MIĘŚNIAKA MACICY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B4D47B0-816B-4A0F-822D-D8B3DC833361}"/>
              </a:ext>
            </a:extLst>
          </p:cNvPr>
          <p:cNvSpPr txBox="1"/>
          <p:nvPr/>
        </p:nvSpPr>
        <p:spPr>
          <a:xfrm>
            <a:off x="10525889" y="789905"/>
            <a:ext cx="15752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Wróć do początku raportu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Powiększenie slajdu 3">
                <a:extLst>
                  <a:ext uri="{FF2B5EF4-FFF2-40B4-BE49-F238E27FC236}">
                    <a16:creationId xmlns:a16="http://schemas.microsoft.com/office/drawing/2014/main" id="{A3B9161B-871A-489F-84D2-7972A9BFCA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6075269"/>
                  </p:ext>
                </p:extLst>
              </p:nvPr>
            </p:nvGraphicFramePr>
            <p:xfrm>
              <a:off x="10525889" y="1390823"/>
              <a:ext cx="1575270" cy="886089"/>
            </p:xfrm>
            <a:graphic>
              <a:graphicData uri="http://schemas.microsoft.com/office/powerpoint/2016/slidezoom">
                <pslz:sldZm>
                  <pslz:sldZmObj sldId="570" cId="1288000832">
                    <pslz:zmPr id="{862CB01F-7ABF-4E56-BB22-DBB78BA20C0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75270" cy="88608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Powiększenie slajdu 3">
                <a:hlinkClick r:id="rId6" action="ppaction://hlinksldjump"/>
                <a:extLst>
                  <a:ext uri="{FF2B5EF4-FFF2-40B4-BE49-F238E27FC236}">
                    <a16:creationId xmlns:pslz="http://schemas.microsoft.com/office/powerpoint/2016/slidezoom" xmlns="" xmlns:a16="http://schemas.microsoft.com/office/drawing/2014/main" id="{A3B9161B-871A-489F-84D2-7972A9BFCA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25889" y="1390823"/>
                <a:ext cx="1575270" cy="88608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707B45CD-9B98-472F-85B2-26F35CFB5B4F}"/>
              </a:ext>
            </a:extLst>
          </p:cNvPr>
          <p:cNvSpPr/>
          <p:nvPr/>
        </p:nvSpPr>
        <p:spPr>
          <a:xfrm>
            <a:off x="11147232" y="1099443"/>
            <a:ext cx="314369" cy="242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0" y="882389"/>
            <a:ext cx="975055" cy="975055"/>
          </a:xfrm>
          <a:prstGeom prst="rect">
            <a:avLst/>
          </a:prstGeom>
        </p:spPr>
      </p:pic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2CC40B2B-B304-418A-96BC-D1629E3350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5843400"/>
              </p:ext>
            </p:extLst>
          </p:nvPr>
        </p:nvGraphicFramePr>
        <p:xfrm>
          <a:off x="1025843" y="1689492"/>
          <a:ext cx="5181600" cy="44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B58A5C0C-BEC7-4880-BCC7-FDD7381F8E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2663837"/>
              </p:ext>
            </p:extLst>
          </p:nvPr>
        </p:nvGraphicFramePr>
        <p:xfrm>
          <a:off x="5852477" y="1689492"/>
          <a:ext cx="5181600" cy="4378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6" name="Dymek mowy: owalny 15">
            <a:extLst>
              <a:ext uri="{FF2B5EF4-FFF2-40B4-BE49-F238E27FC236}">
                <a16:creationId xmlns:a16="http://schemas.microsoft.com/office/drawing/2014/main" id="{D4B23BA2-0672-4812-9D95-9AA665208C12}"/>
              </a:ext>
            </a:extLst>
          </p:cNvPr>
          <p:cNvSpPr/>
          <p:nvPr/>
        </p:nvSpPr>
        <p:spPr>
          <a:xfrm>
            <a:off x="9477870" y="3216709"/>
            <a:ext cx="1783706" cy="688541"/>
          </a:xfrm>
          <a:prstGeom prst="wedgeEllipseCallout">
            <a:avLst>
              <a:gd name="adj1" fmla="val -65625"/>
              <a:gd name="adj2" fmla="val -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52%*</a:t>
            </a:r>
          </a:p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objawy bólowe</a:t>
            </a:r>
          </a:p>
        </p:txBody>
      </p:sp>
      <p:sp>
        <p:nvSpPr>
          <p:cNvPr id="17" name="Dymek mowy: owalny 16">
            <a:extLst>
              <a:ext uri="{FF2B5EF4-FFF2-40B4-BE49-F238E27FC236}">
                <a16:creationId xmlns:a16="http://schemas.microsoft.com/office/drawing/2014/main" id="{4D6D2A5A-C15E-4A9A-A828-7B19EA15BCDF}"/>
              </a:ext>
            </a:extLst>
          </p:cNvPr>
          <p:cNvSpPr/>
          <p:nvPr/>
        </p:nvSpPr>
        <p:spPr>
          <a:xfrm>
            <a:off x="10055354" y="4082283"/>
            <a:ext cx="1783706" cy="975056"/>
          </a:xfrm>
          <a:prstGeom prst="wedgeEllipseCallout">
            <a:avLst>
              <a:gd name="adj1" fmla="val -70961"/>
              <a:gd name="adj2" fmla="val -197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39%**</a:t>
            </a:r>
          </a:p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zaburzenia cyklu miesiączkowego</a:t>
            </a:r>
          </a:p>
        </p:txBody>
      </p:sp>
      <p:sp>
        <p:nvSpPr>
          <p:cNvPr id="18" name="pole tekstowe 5">
            <a:extLst>
              <a:ext uri="{FF2B5EF4-FFF2-40B4-BE49-F238E27FC236}">
                <a16:creationId xmlns:a16="http://schemas.microsoft.com/office/drawing/2014/main" id="{CDC2086A-9995-4492-99AF-9D76EF42C9E8}"/>
              </a:ext>
            </a:extLst>
          </p:cNvPr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Pytanie otwarta, odpowiedzi zakodowane. 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*Suma odpowiedzi: ból, ból w podbrzuszu, ból brzucha, ból w okolicach intymnych, ból macicy, ból podczas stosunku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**Suma odpowiedzi: Zaburzenia miesiączkowania, obfite miesiączki, krwawienia, bolesne miesiączki</a:t>
            </a:r>
          </a:p>
        </p:txBody>
      </p:sp>
    </p:spTree>
    <p:extLst>
      <p:ext uri="{BB962C8B-B14F-4D97-AF65-F5344CB8AC3E}">
        <p14:creationId xmlns:p14="http://schemas.microsoft.com/office/powerpoint/2010/main" val="101553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SPIS TREŚCI</a:t>
            </a:r>
            <a:endParaRPr lang="pl-PL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204484"/>
              </p:ext>
            </p:extLst>
          </p:nvPr>
        </p:nvGraphicFramePr>
        <p:xfrm>
          <a:off x="2479344" y="1255596"/>
          <a:ext cx="7192369" cy="2995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9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895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Slajdy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95">
                <a:tc>
                  <a:txBody>
                    <a:bodyPr/>
                    <a:lstStyle/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Metodologia</a:t>
                      </a:r>
                      <a:r>
                        <a:rPr lang="pl-PL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badania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3</a:t>
                      </a:r>
                      <a:endParaRPr lang="en-US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95">
                <a:tc>
                  <a:txBody>
                    <a:bodyPr/>
                    <a:lstStyle/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Mapa raportu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4</a:t>
                      </a:r>
                      <a:endParaRPr lang="en-US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370512"/>
                  </a:ext>
                </a:extLst>
              </a:tr>
              <a:tr h="427895">
                <a:tc>
                  <a:txBody>
                    <a:bodyPr/>
                    <a:lstStyle/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Podsumowanie badania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5</a:t>
                      </a:r>
                      <a:endParaRPr lang="en-US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95">
                <a:tc>
                  <a:txBody>
                    <a:bodyPr/>
                    <a:lstStyle/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Szczegółowe wynik</a:t>
                      </a:r>
                      <a:r>
                        <a:rPr lang="pl-PL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badania – TOTAL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6</a:t>
                      </a:r>
                      <a:endParaRPr lang="en-US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95">
                <a:tc>
                  <a:txBody>
                    <a:bodyPr/>
                    <a:lstStyle/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Struktura demograficzna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90</a:t>
                      </a:r>
                      <a:endParaRPr lang="en-US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8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Kontakt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92</a:t>
                      </a:r>
                      <a:endParaRPr lang="en-US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829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63404" y="2009104"/>
            <a:ext cx="7366714" cy="2352534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Szczegółowe wyniki badania –</a:t>
            </a:r>
          </a:p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Województwo lubelskie</a:t>
            </a:r>
            <a:endParaRPr lang="pl-PL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131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PODSUMOWANIE BADANIA – województwo lubelskie</a:t>
            </a:r>
          </a:p>
        </p:txBody>
      </p:sp>
      <p:sp>
        <p:nvSpPr>
          <p:cNvPr id="4" name="pole tekstowe 2">
            <a:extLst>
              <a:ext uri="{FF2B5EF4-FFF2-40B4-BE49-F238E27FC236}">
                <a16:creationId xmlns:a16="http://schemas.microsoft.com/office/drawing/2014/main" id="{0A389321-DCF9-4236-A2C2-8219AE8C6DDC}"/>
              </a:ext>
            </a:extLst>
          </p:cNvPr>
          <p:cNvSpPr txBox="1"/>
          <p:nvPr/>
        </p:nvSpPr>
        <p:spPr>
          <a:xfrm>
            <a:off x="181275" y="1576655"/>
            <a:ext cx="11829449" cy="3643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Mieszkanki województwa lubelskiego, rzadziej niż przeciętne Polki, inicjują rozmowy o chorobach ze swoimi lekarzami ginekologami. O mięśniaki macicy w gabinecie zapytało zaledwie 7% z nich. Najczęściej poruszane tematy to rak piersi i rak szyjki macicy.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Brak rozmów z lekarzem przekłada się na niższy poziom wiedzy. Podczas gdy w skali kraju 37% kobiet błędnie sądzi, że mięśniak macicy jest nowotworem złośliwym,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 województwie lubelskim takiego zdania jest 41% pań. Większość z nich ma świadomość, że to schorzenie może prowadzić do problemów z zajściem w ciążę (89%).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 tym województwie wyższy niż w całej Polsce jest też odsetek kobiet, które objawy bólowe uznają za możliwy objaw mięśniaka macicy (w Polsce – 54%,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 województwie lubelskim – 68%).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</a:pPr>
            <a:endParaRPr lang="pl-PL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36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Czy kiedykolwiek rozmawiałaś ze swoim ginekologiem na temat którejś z wymienionych chorób?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KONSULTACJE Z GINEKOLOGIEM</a:t>
            </a:r>
          </a:p>
        </p:txBody>
      </p:sp>
      <p:sp>
        <p:nvSpPr>
          <p:cNvPr id="14" name="pole tekstowe 5">
            <a:extLst>
              <a:ext uri="{FF2B5EF4-FFF2-40B4-BE49-F238E27FC236}">
                <a16:creationId xmlns:a16="http://schemas.microsoft.com/office/drawing/2014/main" id="{DAE48A88-A5DF-4055-8A7F-0617A8E05582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N=184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45357"/>
              </p:ext>
            </p:extLst>
          </p:nvPr>
        </p:nvGraphicFramePr>
        <p:xfrm>
          <a:off x="1445623" y="1541419"/>
          <a:ext cx="8081553" cy="37882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Niedoczynność tarczycy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lubelskie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352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piersi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lubelskie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szyjki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lubelskie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Choroby przenoszone drogą płciową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lubelskie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81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lubelskie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81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0" y="945032"/>
            <a:ext cx="827009" cy="827009"/>
          </a:xfrm>
          <a:prstGeom prst="rect">
            <a:avLst/>
          </a:prstGeom>
        </p:spPr>
      </p:pic>
      <p:graphicFrame>
        <p:nvGraphicFramePr>
          <p:cNvPr id="19" name="Wykres 18"/>
          <p:cNvGraphicFramePr/>
          <p:nvPr>
            <p:extLst>
              <p:ext uri="{D42A27DB-BD31-4B8C-83A1-F6EECF244321}">
                <p14:modId xmlns:p14="http://schemas.microsoft.com/office/powerpoint/2010/main" val="684225543"/>
              </p:ext>
            </p:extLst>
          </p:nvPr>
        </p:nvGraphicFramePr>
        <p:xfrm>
          <a:off x="1445623" y="1358537"/>
          <a:ext cx="9920429" cy="468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1806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306840"/>
              </p:ext>
            </p:extLst>
          </p:nvPr>
        </p:nvGraphicFramePr>
        <p:xfrm>
          <a:off x="1088571" y="1728217"/>
          <a:ext cx="7635092" cy="3962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Wystąpienie u kobiety mięśniaka macicy może spowodować problemy z zajęciem w ciążę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lubelskie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niezłośliwy 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lubelskie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Rozmawiam/rozmawiałam ze swoją matką o kwestiach związanych ze zdrowiem ginekologicznym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lubelskie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złośliwy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lubelskie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Wiem, czym jest mięśniak macicy i badam się w tym kierunku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lubelskie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 w swoim bliższym otoczeniu lub dalszym kogoś, kto miała/ma mięśniaka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lubelskie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873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Mój ginekolog rozmawiał/a ze mną przynajmniej raz o mięśniakach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lubelskie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873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WIEDZA NA TEMAT MIĘŚNIAKA MACICY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2" y="998257"/>
            <a:ext cx="729960" cy="72996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1A8537F-BA4E-4970-859E-0005E46A59D2}"/>
              </a:ext>
            </a:extLst>
          </p:cNvPr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Zaznacz wszystkie stwierdzenia, które Twoim zdaniem są prawdziwe: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949094233"/>
              </p:ext>
            </p:extLst>
          </p:nvPr>
        </p:nvGraphicFramePr>
        <p:xfrm>
          <a:off x="3275340" y="1200711"/>
          <a:ext cx="8054511" cy="492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pole tekstowe 5">
            <a:extLst>
              <a:ext uri="{FF2B5EF4-FFF2-40B4-BE49-F238E27FC236}">
                <a16:creationId xmlns:a16="http://schemas.microsoft.com/office/drawing/2014/main" id="{DAE48A88-A5DF-4055-8A7F-0617A8E05582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N=184</a:t>
            </a:r>
          </a:p>
        </p:txBody>
      </p:sp>
    </p:spTree>
    <p:extLst>
      <p:ext uri="{BB962C8B-B14F-4D97-AF65-F5344CB8AC3E}">
        <p14:creationId xmlns:p14="http://schemas.microsoft.com/office/powerpoint/2010/main" val="3530242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52538" y="975325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Jakie objawy Twoim zdaniem mogą świadczyć o pojawieniu się mięśniaków macicy?</a:t>
            </a: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OBJAWY MIĘŚNIAKA MACICY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B4D47B0-816B-4A0F-822D-D8B3DC833361}"/>
              </a:ext>
            </a:extLst>
          </p:cNvPr>
          <p:cNvSpPr txBox="1"/>
          <p:nvPr/>
        </p:nvSpPr>
        <p:spPr>
          <a:xfrm>
            <a:off x="10525889" y="789905"/>
            <a:ext cx="15752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Wróć do początku raportu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Powiększenie slajdu 3">
                <a:extLst>
                  <a:ext uri="{FF2B5EF4-FFF2-40B4-BE49-F238E27FC236}">
                    <a16:creationId xmlns:a16="http://schemas.microsoft.com/office/drawing/2014/main" id="{A3B9161B-871A-489F-84D2-7972A9BFCA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6075269"/>
                  </p:ext>
                </p:extLst>
              </p:nvPr>
            </p:nvGraphicFramePr>
            <p:xfrm>
              <a:off x="10525889" y="1390823"/>
              <a:ext cx="1575270" cy="886089"/>
            </p:xfrm>
            <a:graphic>
              <a:graphicData uri="http://schemas.microsoft.com/office/powerpoint/2016/slidezoom">
                <pslz:sldZm>
                  <pslz:sldZmObj sldId="570" cId="1288000832">
                    <pslz:zmPr id="{862CB01F-7ABF-4E56-BB22-DBB78BA20C0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75270" cy="88608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Powiększenie slajdu 3">
                <a:hlinkClick r:id="rId6" action="ppaction://hlinksldjump"/>
                <a:extLst>
                  <a:ext uri="{FF2B5EF4-FFF2-40B4-BE49-F238E27FC236}">
                    <a16:creationId xmlns:pslz="http://schemas.microsoft.com/office/powerpoint/2016/slidezoom" xmlns="" xmlns:a16="http://schemas.microsoft.com/office/drawing/2014/main" id="{A3B9161B-871A-489F-84D2-7972A9BFCA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25889" y="1390823"/>
                <a:ext cx="1575270" cy="88608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707B45CD-9B98-472F-85B2-26F35CFB5B4F}"/>
              </a:ext>
            </a:extLst>
          </p:cNvPr>
          <p:cNvSpPr/>
          <p:nvPr/>
        </p:nvSpPr>
        <p:spPr>
          <a:xfrm>
            <a:off x="11147232" y="1099443"/>
            <a:ext cx="314369" cy="242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0" y="882389"/>
            <a:ext cx="975055" cy="975055"/>
          </a:xfrm>
          <a:prstGeom prst="rect">
            <a:avLst/>
          </a:prstGeom>
        </p:spPr>
      </p:pic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77C7AE24-34C4-49C6-A408-8B7D90C43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770148"/>
              </p:ext>
            </p:extLst>
          </p:nvPr>
        </p:nvGraphicFramePr>
        <p:xfrm>
          <a:off x="1025843" y="1689492"/>
          <a:ext cx="5181600" cy="44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777ED32D-00C2-4FEE-BC2F-36FF2DAADC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2884291"/>
              </p:ext>
            </p:extLst>
          </p:nvPr>
        </p:nvGraphicFramePr>
        <p:xfrm>
          <a:off x="5852477" y="1689492"/>
          <a:ext cx="5181600" cy="4378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6" name="Dymek mowy: owalny 15">
            <a:extLst>
              <a:ext uri="{FF2B5EF4-FFF2-40B4-BE49-F238E27FC236}">
                <a16:creationId xmlns:a16="http://schemas.microsoft.com/office/drawing/2014/main" id="{E5F33997-2D78-4E60-AC07-CBDEEB879BC0}"/>
              </a:ext>
            </a:extLst>
          </p:cNvPr>
          <p:cNvSpPr/>
          <p:nvPr/>
        </p:nvSpPr>
        <p:spPr>
          <a:xfrm>
            <a:off x="9477870" y="3216709"/>
            <a:ext cx="1783706" cy="688541"/>
          </a:xfrm>
          <a:prstGeom prst="wedgeEllipseCallout">
            <a:avLst>
              <a:gd name="adj1" fmla="val -65625"/>
              <a:gd name="adj2" fmla="val -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68%*</a:t>
            </a:r>
          </a:p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objawy bólowe</a:t>
            </a:r>
          </a:p>
        </p:txBody>
      </p:sp>
      <p:sp>
        <p:nvSpPr>
          <p:cNvPr id="17" name="Dymek mowy: owalny 16">
            <a:extLst>
              <a:ext uri="{FF2B5EF4-FFF2-40B4-BE49-F238E27FC236}">
                <a16:creationId xmlns:a16="http://schemas.microsoft.com/office/drawing/2014/main" id="{0633630F-E382-44F8-909C-946E5A6B4151}"/>
              </a:ext>
            </a:extLst>
          </p:cNvPr>
          <p:cNvSpPr/>
          <p:nvPr/>
        </p:nvSpPr>
        <p:spPr>
          <a:xfrm>
            <a:off x="10055354" y="4082283"/>
            <a:ext cx="1783706" cy="975056"/>
          </a:xfrm>
          <a:prstGeom prst="wedgeEllipseCallout">
            <a:avLst>
              <a:gd name="adj1" fmla="val -70961"/>
              <a:gd name="adj2" fmla="val -197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36%**</a:t>
            </a:r>
          </a:p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zaburzenia cyklu miesiączkowego</a:t>
            </a:r>
          </a:p>
        </p:txBody>
      </p:sp>
    </p:spTree>
    <p:extLst>
      <p:ext uri="{BB962C8B-B14F-4D97-AF65-F5344CB8AC3E}">
        <p14:creationId xmlns:p14="http://schemas.microsoft.com/office/powerpoint/2010/main" val="3608649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63404" y="2009104"/>
            <a:ext cx="7366714" cy="2352534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Szczegółowe wyniki badania –</a:t>
            </a:r>
          </a:p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Województwo lubuskie</a:t>
            </a:r>
            <a:endParaRPr lang="pl-PL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742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PODSUMOWANIE BADANIA – województwo lubuskie</a:t>
            </a:r>
          </a:p>
        </p:txBody>
      </p:sp>
      <p:sp>
        <p:nvSpPr>
          <p:cNvPr id="4" name="pole tekstowe 2">
            <a:extLst>
              <a:ext uri="{FF2B5EF4-FFF2-40B4-BE49-F238E27FC236}">
                <a16:creationId xmlns:a16="http://schemas.microsoft.com/office/drawing/2014/main" id="{25542180-1F1B-4D62-830E-ECC7CA1110CC}"/>
              </a:ext>
            </a:extLst>
          </p:cNvPr>
          <p:cNvSpPr txBox="1"/>
          <p:nvPr/>
        </p:nvSpPr>
        <p:spPr>
          <a:xfrm>
            <a:off x="181275" y="1576655"/>
            <a:ext cx="11829449" cy="321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 województwie lubuskim notuje się wyższy niż w całej Polsce odsetek kobiet, które same inicjują rozmowę w ginekologiem na temat raka piersi, raka szyjki macicy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i mięśniaków macicy. Jednak nadal większość z nich (58%) nigdy nie poruszała tematu mięśniaków macicy w gabinecie ginekologicznym.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Panie zamieszkujące tereny tego województwa częściej rozmawiają ze swoimi matkami na temat zdrowia ginekologicznego (w skali kraju – 55%, w skali województwa – 65%). Częściej mają też świadomość, że ktoś z ich otoczenia boryka lub borykał się z problemem mięśniaków macicy (47%) i rzadziej błędnie identyfikują to chorzenie jako złośliwy nowotwór (31%, w skali kraju – 37%).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Za objawy mięśniaka macicy kobiety zamieszkujące to województwo częściej niż przeciętne Polki uznają obfite krwawienia podczas miesiączki i upławy (18%). Najczęściej kojarzonym objawem, podobnie jak w innych województwach, są jednak objawy bólowe – z nimi do lekarza zgłosiłaby się co druga badana.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</a:pPr>
            <a:endParaRPr lang="pl-PL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533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Czy kiedykolwiek rozmawiałaś ze swoim ginekologiem na temat którejś z wymienionych chorób?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KONSULTACJE Z GINEKOLOGIEM</a:t>
            </a:r>
          </a:p>
        </p:txBody>
      </p:sp>
      <p:sp>
        <p:nvSpPr>
          <p:cNvPr id="14" name="pole tekstowe 5">
            <a:extLst>
              <a:ext uri="{FF2B5EF4-FFF2-40B4-BE49-F238E27FC236}">
                <a16:creationId xmlns:a16="http://schemas.microsoft.com/office/drawing/2014/main" id="{DAE48A88-A5DF-4055-8A7F-0617A8E05582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N=79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542811"/>
              </p:ext>
            </p:extLst>
          </p:nvPr>
        </p:nvGraphicFramePr>
        <p:xfrm>
          <a:off x="1445623" y="1541419"/>
          <a:ext cx="8081553" cy="37882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piersi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lubuskie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352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szyjki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lubuskie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Niedoczynność tarczycy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lubuskie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lubuskie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81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Choroby przenoszone drogą płciową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lubuskie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81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0" y="945032"/>
            <a:ext cx="827009" cy="827009"/>
          </a:xfrm>
          <a:prstGeom prst="rect">
            <a:avLst/>
          </a:prstGeom>
        </p:spPr>
      </p:pic>
      <p:graphicFrame>
        <p:nvGraphicFramePr>
          <p:cNvPr id="19" name="Wykres 18"/>
          <p:cNvGraphicFramePr/>
          <p:nvPr>
            <p:extLst>
              <p:ext uri="{D42A27DB-BD31-4B8C-83A1-F6EECF244321}">
                <p14:modId xmlns:p14="http://schemas.microsoft.com/office/powerpoint/2010/main" val="84325847"/>
              </p:ext>
            </p:extLst>
          </p:nvPr>
        </p:nvGraphicFramePr>
        <p:xfrm>
          <a:off x="1445623" y="1358537"/>
          <a:ext cx="9920429" cy="468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86259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298768"/>
              </p:ext>
            </p:extLst>
          </p:nvPr>
        </p:nvGraphicFramePr>
        <p:xfrm>
          <a:off x="1088571" y="1728217"/>
          <a:ext cx="7635092" cy="3962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Wystąpienie u kobiety mięśniaka macicy może spowodować problemy z zajęciem w ciążę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lubuskie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Rozmawiam/rozmawiałam ze swoją matką o kwestiach związanych ze zdrowiem ginekologicznym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lubuskie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niezłośliwy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lubuskie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Wiem, czym jest mięśniak macicy i badam się w tym kierunku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lubuskie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 w swoim bliższym otoczeniu lub dalszym kogoś, kto miała/ma mięśniaka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lubuskie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Mój ginekolog rozmawiał/a ze mną przynajmniej raz o mięśniakach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lubuskie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873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złośliwy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lubuskie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873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WIEDZA NA TEMAT MIĘŚNIAKA MACICY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2" y="998257"/>
            <a:ext cx="729960" cy="72996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1A8537F-BA4E-4970-859E-0005E46A59D2}"/>
              </a:ext>
            </a:extLst>
          </p:cNvPr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Zaznacz wszystkie stwierdzenia, które Twoim zdaniem są prawdziwe: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565755505"/>
              </p:ext>
            </p:extLst>
          </p:nvPr>
        </p:nvGraphicFramePr>
        <p:xfrm>
          <a:off x="3275340" y="1200711"/>
          <a:ext cx="8054511" cy="492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pole tekstowe 5">
            <a:extLst>
              <a:ext uri="{FF2B5EF4-FFF2-40B4-BE49-F238E27FC236}">
                <a16:creationId xmlns:a16="http://schemas.microsoft.com/office/drawing/2014/main" id="{DAE48A88-A5DF-4055-8A7F-0617A8E05582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N=79</a:t>
            </a:r>
          </a:p>
        </p:txBody>
      </p:sp>
    </p:spTree>
    <p:extLst>
      <p:ext uri="{BB962C8B-B14F-4D97-AF65-F5344CB8AC3E}">
        <p14:creationId xmlns:p14="http://schemas.microsoft.com/office/powerpoint/2010/main" val="2097248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52538" y="975325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Jakie objawy Twoim zdaniem mogą świadczyć o pojawieniu się mięśniaków macicy? </a:t>
            </a: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OBJAWY MIĘŚNIAKA MACICY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B4D47B0-816B-4A0F-822D-D8B3DC833361}"/>
              </a:ext>
            </a:extLst>
          </p:cNvPr>
          <p:cNvSpPr txBox="1"/>
          <p:nvPr/>
        </p:nvSpPr>
        <p:spPr>
          <a:xfrm>
            <a:off x="10525889" y="789905"/>
            <a:ext cx="15752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Wróć do początku raportu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Powiększenie slajdu 3">
                <a:extLst>
                  <a:ext uri="{FF2B5EF4-FFF2-40B4-BE49-F238E27FC236}">
                    <a16:creationId xmlns:a16="http://schemas.microsoft.com/office/drawing/2014/main" id="{A3B9161B-871A-489F-84D2-7972A9BFCA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6075269"/>
                  </p:ext>
                </p:extLst>
              </p:nvPr>
            </p:nvGraphicFramePr>
            <p:xfrm>
              <a:off x="10525889" y="1390823"/>
              <a:ext cx="1575270" cy="886089"/>
            </p:xfrm>
            <a:graphic>
              <a:graphicData uri="http://schemas.microsoft.com/office/powerpoint/2016/slidezoom">
                <pslz:sldZm>
                  <pslz:sldZmObj sldId="570" cId="1288000832">
                    <pslz:zmPr id="{862CB01F-7ABF-4E56-BB22-DBB78BA20C0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75270" cy="88608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Powiększenie slajdu 3">
                <a:hlinkClick r:id="rId6" action="ppaction://hlinksldjump"/>
                <a:extLst>
                  <a:ext uri="{FF2B5EF4-FFF2-40B4-BE49-F238E27FC236}">
                    <a16:creationId xmlns:pslz="http://schemas.microsoft.com/office/powerpoint/2016/slidezoom" xmlns="" xmlns:a16="http://schemas.microsoft.com/office/drawing/2014/main" id="{A3B9161B-871A-489F-84D2-7972A9BFCA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25889" y="1390823"/>
                <a:ext cx="1575270" cy="88608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707B45CD-9B98-472F-85B2-26F35CFB5B4F}"/>
              </a:ext>
            </a:extLst>
          </p:cNvPr>
          <p:cNvSpPr/>
          <p:nvPr/>
        </p:nvSpPr>
        <p:spPr>
          <a:xfrm>
            <a:off x="11147232" y="1099443"/>
            <a:ext cx="314369" cy="242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0" y="882389"/>
            <a:ext cx="975055" cy="975055"/>
          </a:xfrm>
          <a:prstGeom prst="rect">
            <a:avLst/>
          </a:prstGeom>
        </p:spPr>
      </p:pic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CC188278-4F1D-4FBE-AB65-D5A76B9B25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9758118"/>
              </p:ext>
            </p:extLst>
          </p:nvPr>
        </p:nvGraphicFramePr>
        <p:xfrm>
          <a:off x="1025843" y="1689492"/>
          <a:ext cx="5181600" cy="44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1F90859F-73B4-419A-9052-AC4271B96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8367976"/>
              </p:ext>
            </p:extLst>
          </p:nvPr>
        </p:nvGraphicFramePr>
        <p:xfrm>
          <a:off x="5852477" y="1689492"/>
          <a:ext cx="5181600" cy="4378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6" name="Dymek mowy: owalny 15">
            <a:extLst>
              <a:ext uri="{FF2B5EF4-FFF2-40B4-BE49-F238E27FC236}">
                <a16:creationId xmlns:a16="http://schemas.microsoft.com/office/drawing/2014/main" id="{32CB1571-6C80-4E78-B7B5-86FDA7ACA4BD}"/>
              </a:ext>
            </a:extLst>
          </p:cNvPr>
          <p:cNvSpPr/>
          <p:nvPr/>
        </p:nvSpPr>
        <p:spPr>
          <a:xfrm>
            <a:off x="9477870" y="3216709"/>
            <a:ext cx="1783706" cy="688541"/>
          </a:xfrm>
          <a:prstGeom prst="wedgeEllipseCallout">
            <a:avLst>
              <a:gd name="adj1" fmla="val -65625"/>
              <a:gd name="adj2" fmla="val -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51%*</a:t>
            </a:r>
          </a:p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objawy bólowe</a:t>
            </a:r>
          </a:p>
        </p:txBody>
      </p:sp>
      <p:sp>
        <p:nvSpPr>
          <p:cNvPr id="17" name="Dymek mowy: owalny 16">
            <a:extLst>
              <a:ext uri="{FF2B5EF4-FFF2-40B4-BE49-F238E27FC236}">
                <a16:creationId xmlns:a16="http://schemas.microsoft.com/office/drawing/2014/main" id="{E7C14F74-49A4-40E7-AD73-26DA078D6DBF}"/>
              </a:ext>
            </a:extLst>
          </p:cNvPr>
          <p:cNvSpPr/>
          <p:nvPr/>
        </p:nvSpPr>
        <p:spPr>
          <a:xfrm>
            <a:off x="10055354" y="4082283"/>
            <a:ext cx="1783706" cy="975056"/>
          </a:xfrm>
          <a:prstGeom prst="wedgeEllipseCallout">
            <a:avLst>
              <a:gd name="adj1" fmla="val -70961"/>
              <a:gd name="adj2" fmla="val -197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39%**</a:t>
            </a:r>
          </a:p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zaburzenia cyklu miesiączkowego</a:t>
            </a:r>
          </a:p>
        </p:txBody>
      </p:sp>
      <p:sp>
        <p:nvSpPr>
          <p:cNvPr id="18" name="pole tekstowe 5">
            <a:extLst>
              <a:ext uri="{FF2B5EF4-FFF2-40B4-BE49-F238E27FC236}">
                <a16:creationId xmlns:a16="http://schemas.microsoft.com/office/drawing/2014/main" id="{7BB574A9-B9D7-4861-A7CB-89CACCB7795E}"/>
              </a:ext>
            </a:extLst>
          </p:cNvPr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Pytanie otwarta, odpowiedzi zakodowane. 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*Suma odpowiedzi: ból, ból w podbrzuszu, ból brzucha, ból w okolicach intymnych, ból macicy, ból podczas stosunku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**Suma odpowiedzi: Zaburzenia miesiączkowania, obfite miesiączki, krwawienia, bolesne miesiączki</a:t>
            </a:r>
          </a:p>
        </p:txBody>
      </p:sp>
    </p:spTree>
    <p:extLst>
      <p:ext uri="{BB962C8B-B14F-4D97-AF65-F5344CB8AC3E}">
        <p14:creationId xmlns:p14="http://schemas.microsoft.com/office/powerpoint/2010/main" val="11871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797132" y="930793"/>
            <a:ext cx="8490858" cy="4893972"/>
          </a:xfrm>
          <a:prstGeom prst="rect">
            <a:avLst/>
          </a:prstGeom>
        </p:spPr>
        <p:txBody>
          <a:bodyPr/>
          <a:lstStyle/>
          <a:p>
            <a:pPr marL="214313" indent="-214313" algn="just" hangingPunct="0">
              <a:lnSpc>
                <a:spcPts val="1875"/>
              </a:lnSpc>
              <a:spcAft>
                <a:spcPts val="900"/>
              </a:spcAft>
              <a:buClr>
                <a:srgbClr val="C00000"/>
              </a:buClr>
              <a:buBlip>
                <a:blip r:embed="rId2"/>
              </a:buBlip>
              <a:defRPr/>
            </a:pPr>
            <a:endParaRPr lang="pl-PL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METODOLOGIA BADANIA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54003" y="942975"/>
            <a:ext cx="11829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Celem badania było zebranie danych na temat wiedzy Polek o mięśniakach macicy i innych chorób występujących tylko u kobiet.</a:t>
            </a:r>
          </a:p>
          <a:p>
            <a:pPr marL="285750" indent="-285750" algn="just"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Badanie zostało zrealizowane w dniach 26.04 – 06.05.2019 przez agencję SW RESEARCH metodą wywiadów on-line (CAWI) na panelu internetowym </a:t>
            </a:r>
            <a:r>
              <a:rPr lang="pl-PL" sz="1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SW Panel</a:t>
            </a:r>
            <a:r>
              <a:rPr lang="pl-PL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 ramach badania przeprowadzono </a:t>
            </a:r>
            <a:r>
              <a:rPr lang="pl-PL" sz="1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3204 ankiet </a:t>
            </a:r>
            <a:r>
              <a:rPr lang="pl-PL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 kobietami powyżej 16 roku życia.</a:t>
            </a:r>
          </a:p>
          <a:p>
            <a:pPr marL="285750" indent="-285750" algn="just"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Kwestionariusz badawczy został przygotowany przez agencję </a:t>
            </a:r>
            <a:r>
              <a:rPr lang="pl-PL" sz="1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SW RESEARCH </a:t>
            </a:r>
            <a:r>
              <a:rPr lang="pl-PL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 podstawie zagadnień dostarczonych przez agencję MSL </a:t>
            </a:r>
            <a:r>
              <a:rPr lang="pl-PL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Group</a:t>
            </a:r>
            <a:r>
              <a:rPr lang="pl-PL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711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63404" y="2009104"/>
            <a:ext cx="7366714" cy="2352534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Szczegółowe wyniki badania –</a:t>
            </a:r>
          </a:p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Województwo łódzkie</a:t>
            </a:r>
            <a:endParaRPr lang="pl-PL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184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797132" y="930793"/>
            <a:ext cx="8490858" cy="4893972"/>
          </a:xfrm>
          <a:prstGeom prst="rect">
            <a:avLst/>
          </a:prstGeom>
        </p:spPr>
        <p:txBody>
          <a:bodyPr/>
          <a:lstStyle/>
          <a:p>
            <a:pPr marL="214313" indent="-214313" algn="just" hangingPunct="0">
              <a:lnSpc>
                <a:spcPts val="1875"/>
              </a:lnSpc>
              <a:spcAft>
                <a:spcPts val="900"/>
              </a:spcAft>
              <a:buClr>
                <a:srgbClr val="C00000"/>
              </a:buClr>
              <a:buBlip>
                <a:blip r:embed="rId3"/>
              </a:buBlip>
              <a:defRPr/>
            </a:pPr>
            <a:endParaRPr lang="pl-PL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PODSUMOWANIE BADANIA – województwo łódzkie</a:t>
            </a:r>
          </a:p>
        </p:txBody>
      </p:sp>
      <p:sp>
        <p:nvSpPr>
          <p:cNvPr id="4" name="pole tekstowe 2">
            <a:extLst>
              <a:ext uri="{FF2B5EF4-FFF2-40B4-BE49-F238E27FC236}">
                <a16:creationId xmlns:a16="http://schemas.microsoft.com/office/drawing/2014/main" id="{7AA5495A-086F-456E-8BAF-788DFF1C32B7}"/>
              </a:ext>
            </a:extLst>
          </p:cNvPr>
          <p:cNvSpPr txBox="1"/>
          <p:nvPr/>
        </p:nvSpPr>
        <p:spPr>
          <a:xfrm>
            <a:off x="181275" y="1576655"/>
            <a:ext cx="11829449" cy="321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 województwie łódzkim kobiety częściej niż w innych województwach nie rozmawiają z lekarzem ginekologiem na temat chorób przenoszonych drogą płciową ( 68%), raka piersi i raka szyjki macicy (58%). W gabinecie ginekologicznym nigdy o mięśniakach macicy nie rozmawiało 64% badanych.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 skali województwa (52%), kobiety rzadziej niż w skali kraju (55%), rozmawiają ze swoimi matkami na tematy związane ze zdrowiem ginekologicznym. Za to więcej kobiety (44% w skali województwa, 37% w skali kraju) ma przekonanie, że mięśniak macicy jest nowotworem złośliwym. O niezłośliwym charakterze tego nowotworu wie 52% kobiet. Większość badanych (87%) zgodziła się ze stwardzeniem, że schorzenie to może stanowić przyczynę problemów z zajściem w ciążę.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Krwawienia to najczęściej podawany przez kobiety objaw mięśniaków (22%). Połowa kobiety (52%) jest przekonana, że mięśniaki macicy dają również różnego pochodzenia objawy bólowe.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36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Czy kiedykolwiek rozmawiałaś ze swoim ginekologiem na temat którejś z wymienionych chorób?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KONSULTACJE Z GINEKOLOGIEM</a:t>
            </a:r>
          </a:p>
        </p:txBody>
      </p:sp>
      <p:sp>
        <p:nvSpPr>
          <p:cNvPr id="14" name="pole tekstowe 5">
            <a:extLst>
              <a:ext uri="{FF2B5EF4-FFF2-40B4-BE49-F238E27FC236}">
                <a16:creationId xmlns:a16="http://schemas.microsoft.com/office/drawing/2014/main" id="{DAE48A88-A5DF-4055-8A7F-0617A8E05582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N=202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831957"/>
              </p:ext>
            </p:extLst>
          </p:nvPr>
        </p:nvGraphicFramePr>
        <p:xfrm>
          <a:off x="1445623" y="1541419"/>
          <a:ext cx="8081553" cy="37882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Niedoczynność tarczycy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łódzkie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352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piersi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łódzkie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szyjki macicy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łódzkie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Choroby przenoszone drogą płciową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łódzkie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81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łódzkie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81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0" y="945032"/>
            <a:ext cx="827009" cy="827009"/>
          </a:xfrm>
          <a:prstGeom prst="rect">
            <a:avLst/>
          </a:prstGeom>
        </p:spPr>
      </p:pic>
      <p:graphicFrame>
        <p:nvGraphicFramePr>
          <p:cNvPr id="19" name="Wykres 18"/>
          <p:cNvGraphicFramePr/>
          <p:nvPr>
            <p:extLst>
              <p:ext uri="{D42A27DB-BD31-4B8C-83A1-F6EECF244321}">
                <p14:modId xmlns:p14="http://schemas.microsoft.com/office/powerpoint/2010/main" val="2911197595"/>
              </p:ext>
            </p:extLst>
          </p:nvPr>
        </p:nvGraphicFramePr>
        <p:xfrm>
          <a:off x="1445623" y="1358537"/>
          <a:ext cx="9920429" cy="468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6138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441968"/>
              </p:ext>
            </p:extLst>
          </p:nvPr>
        </p:nvGraphicFramePr>
        <p:xfrm>
          <a:off x="1088571" y="1728217"/>
          <a:ext cx="7635092" cy="3962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Wystąpienie u kobiety mięśniaka macicy może spowodować problemy z zajęciem w ciążę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łódzkie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niezłośliwy 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łódzkie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Rozmawiam/rozmawiałam ze swoją matką o kwestiach związanych ze zdrowiem ginekologicznym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łódzkie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Wiem, czym jest mięśniak macicy i badam się w tym kierunku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łódzkie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złośliwy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łódzkie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 w swoim bliższym otoczeniu lub dalszym kogoś, kto miała/ma mięśniaka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łódzkie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873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Mój ginekolog rozmawiał/a ze mną przynajmniej raz o mięśniakach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łódzkie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873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WIEDZA NA TEMAT MIĘŚNIAKA MACICY</a:t>
            </a:r>
          </a:p>
        </p:txBody>
      </p:sp>
      <p:sp>
        <p:nvSpPr>
          <p:cNvPr id="8" name="pole tekstowe 5">
            <a:extLst>
              <a:ext uri="{FF2B5EF4-FFF2-40B4-BE49-F238E27FC236}">
                <a16:creationId xmlns:a16="http://schemas.microsoft.com/office/drawing/2014/main" id="{2F4594C7-393B-46C5-878B-10018257E947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N=202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2" y="998257"/>
            <a:ext cx="729960" cy="72996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1A8537F-BA4E-4970-859E-0005E46A59D2}"/>
              </a:ext>
            </a:extLst>
          </p:cNvPr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Zaznacz wszystkie stwierdzenia, które Twoim zdaniem są prawdziwe: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1746415594"/>
              </p:ext>
            </p:extLst>
          </p:nvPr>
        </p:nvGraphicFramePr>
        <p:xfrm>
          <a:off x="3275340" y="1200711"/>
          <a:ext cx="8054511" cy="492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72682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52538" y="975325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Jakie objawy Twoim zdaniem mogą świadczyć o pojawieniu się mięśniaków macicy? </a:t>
            </a: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OBJAWY MIĘŚNIAKA MACICY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B4D47B0-816B-4A0F-822D-D8B3DC833361}"/>
              </a:ext>
            </a:extLst>
          </p:cNvPr>
          <p:cNvSpPr txBox="1"/>
          <p:nvPr/>
        </p:nvSpPr>
        <p:spPr>
          <a:xfrm>
            <a:off x="10525889" y="789905"/>
            <a:ext cx="15752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Wróć do początku raportu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Powiększenie slajdu 3">
                <a:extLst>
                  <a:ext uri="{FF2B5EF4-FFF2-40B4-BE49-F238E27FC236}">
                    <a16:creationId xmlns:a16="http://schemas.microsoft.com/office/drawing/2014/main" id="{A3B9161B-871A-489F-84D2-7972A9BFCA9E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0525889" y="1390823"/>
              <a:ext cx="1575270" cy="886089"/>
            </p:xfrm>
            <a:graphic>
              <a:graphicData uri="http://schemas.microsoft.com/office/powerpoint/2016/slidezoom">
                <pslz:sldZm>
                  <pslz:sldZmObj sldId="570" cId="1288000832">
                    <pslz:zmPr id="{862CB01F-7ABF-4E56-BB22-DBB78BA20C0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75270" cy="88608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Powiększenie slajdu 3">
                <a:hlinkClick r:id="rId6" action="ppaction://hlinksldjump"/>
                <a:extLst>
                  <a:ext uri="{FF2B5EF4-FFF2-40B4-BE49-F238E27FC236}">
                    <a16:creationId xmlns:pslz="http://schemas.microsoft.com/office/powerpoint/2016/slidezoom" xmlns="" xmlns:a16="http://schemas.microsoft.com/office/drawing/2014/main" id="{A3B9161B-871A-489F-84D2-7972A9BFCA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25889" y="1390823"/>
                <a:ext cx="1575270" cy="88608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707B45CD-9B98-472F-85B2-26F35CFB5B4F}"/>
              </a:ext>
            </a:extLst>
          </p:cNvPr>
          <p:cNvSpPr/>
          <p:nvPr/>
        </p:nvSpPr>
        <p:spPr>
          <a:xfrm>
            <a:off x="11147232" y="1099443"/>
            <a:ext cx="314369" cy="242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0" y="882389"/>
            <a:ext cx="975055" cy="975055"/>
          </a:xfrm>
          <a:prstGeom prst="rect">
            <a:avLst/>
          </a:prstGeom>
        </p:spPr>
      </p:pic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CC188278-4F1D-4FBE-AB65-D5A76B9B25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9217800"/>
              </p:ext>
            </p:extLst>
          </p:nvPr>
        </p:nvGraphicFramePr>
        <p:xfrm>
          <a:off x="1025843" y="1689492"/>
          <a:ext cx="5181600" cy="44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1F90859F-73B4-419A-9052-AC4271B96456}"/>
              </a:ext>
            </a:extLst>
          </p:cNvPr>
          <p:cNvGraphicFramePr/>
          <p:nvPr>
            <p:extLst/>
          </p:nvPr>
        </p:nvGraphicFramePr>
        <p:xfrm>
          <a:off x="5852477" y="1689492"/>
          <a:ext cx="5181600" cy="4378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6" name="Dymek mowy: owalny 15">
            <a:extLst>
              <a:ext uri="{FF2B5EF4-FFF2-40B4-BE49-F238E27FC236}">
                <a16:creationId xmlns:a16="http://schemas.microsoft.com/office/drawing/2014/main" id="{32CB1571-6C80-4E78-B7B5-86FDA7ACA4BD}"/>
              </a:ext>
            </a:extLst>
          </p:cNvPr>
          <p:cNvSpPr/>
          <p:nvPr/>
        </p:nvSpPr>
        <p:spPr>
          <a:xfrm>
            <a:off x="9477870" y="3216709"/>
            <a:ext cx="1783706" cy="688541"/>
          </a:xfrm>
          <a:prstGeom prst="wedgeEllipseCallout">
            <a:avLst>
              <a:gd name="adj1" fmla="val -65625"/>
              <a:gd name="adj2" fmla="val -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52%*</a:t>
            </a:r>
          </a:p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objawy bólowe</a:t>
            </a:r>
          </a:p>
        </p:txBody>
      </p:sp>
      <p:sp>
        <p:nvSpPr>
          <p:cNvPr id="17" name="Dymek mowy: owalny 16">
            <a:extLst>
              <a:ext uri="{FF2B5EF4-FFF2-40B4-BE49-F238E27FC236}">
                <a16:creationId xmlns:a16="http://schemas.microsoft.com/office/drawing/2014/main" id="{E7C14F74-49A4-40E7-AD73-26DA078D6DBF}"/>
              </a:ext>
            </a:extLst>
          </p:cNvPr>
          <p:cNvSpPr/>
          <p:nvPr/>
        </p:nvSpPr>
        <p:spPr>
          <a:xfrm>
            <a:off x="10055354" y="4082283"/>
            <a:ext cx="1783706" cy="975056"/>
          </a:xfrm>
          <a:prstGeom prst="wedgeEllipseCallout">
            <a:avLst>
              <a:gd name="adj1" fmla="val -70961"/>
              <a:gd name="adj2" fmla="val -197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38%**</a:t>
            </a:r>
          </a:p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zaburzenia cyklu miesiączkowego</a:t>
            </a:r>
          </a:p>
        </p:txBody>
      </p:sp>
      <p:sp>
        <p:nvSpPr>
          <p:cNvPr id="18" name="pole tekstowe 5">
            <a:extLst>
              <a:ext uri="{FF2B5EF4-FFF2-40B4-BE49-F238E27FC236}">
                <a16:creationId xmlns:a16="http://schemas.microsoft.com/office/drawing/2014/main" id="{B7243714-C62D-4EC5-96CA-8DDDEB0F9916}"/>
              </a:ext>
            </a:extLst>
          </p:cNvPr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Pytanie otwarta, odpowiedzi zakodowane. 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*Suma odpowiedzi: ból, ból w podbrzuszu, ból brzucha, ból w okolicach intymnych, ból macicy, ból podczas stosunku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**Suma odpowiedzi: Zaburzenia miesiączkowania, obfite miesiączki, krwawienia, bolesne miesiączki</a:t>
            </a:r>
          </a:p>
        </p:txBody>
      </p:sp>
    </p:spTree>
    <p:extLst>
      <p:ext uri="{BB962C8B-B14F-4D97-AF65-F5344CB8AC3E}">
        <p14:creationId xmlns:p14="http://schemas.microsoft.com/office/powerpoint/2010/main" val="504463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63404" y="2009104"/>
            <a:ext cx="7366714" cy="2352534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Szczegółowe wyniki badania –</a:t>
            </a:r>
          </a:p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Województwo małopolskie</a:t>
            </a:r>
            <a:endParaRPr lang="pl-PL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584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PODSUMOWANIE BADANIA – województwo małopolskie</a:t>
            </a:r>
          </a:p>
        </p:txBody>
      </p:sp>
      <p:sp>
        <p:nvSpPr>
          <p:cNvPr id="4" name="pole tekstowe 2">
            <a:extLst>
              <a:ext uri="{FF2B5EF4-FFF2-40B4-BE49-F238E27FC236}">
                <a16:creationId xmlns:a16="http://schemas.microsoft.com/office/drawing/2014/main" id="{A7AB7DA9-BA3C-46AA-BF1D-4594B44BB95D}"/>
              </a:ext>
            </a:extLst>
          </p:cNvPr>
          <p:cNvSpPr txBox="1"/>
          <p:nvPr/>
        </p:nvSpPr>
        <p:spPr>
          <a:xfrm>
            <a:off x="181275" y="1586180"/>
            <a:ext cx="11829449" cy="3135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 województwie małopolskim aż 61% kobiety nigdy nie rozmawiało ze swoim ginekologiem na temat raka szyjki macicy. W skali kraju to 50%. Z własnej inicjatywy kwestie związane z mięśniakami macicy poruszyło 12% badanych, w przypadku 18% to lekarz podjął rozmowę na ten temat. Aż 68% kobiety zamieszkujących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to województwo nigdy nie rozmawiało z ginekologiem o tym schorzeniu.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Wiedza mieszkanek Małopolski na temat niezłośliwego charakteru nowotworu, jakim jest mięśniak macicy, jest podobna jak w skali kraju. Ponad połowa (55%) poprawnie identyfikuje charakter schorzenia jako niezłośliwy, 38% kobiety jest zaś błędnie przekonana o złośliwym charakterze nowotworu. W swoim bliższym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lub dalszym otoczeniu 36% badanych ma kogoś, kto miał lub ma mięśniaka macicy.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Podobnie jak w skali kraju, mieszkanki województwa małopolskiego (52%) wskazują na objawy bólowe różnego pochodzenia jako oznaki wskazujące na możliwość pojawienia się mięśniaków macicy. Brak wiedzy na ten temat deklaruje 17% badanych kobiet. </a:t>
            </a:r>
          </a:p>
        </p:txBody>
      </p:sp>
    </p:spTree>
    <p:extLst>
      <p:ext uri="{BB962C8B-B14F-4D97-AF65-F5344CB8AC3E}">
        <p14:creationId xmlns:p14="http://schemas.microsoft.com/office/powerpoint/2010/main" val="3053648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Czy kiedykolwiek rozmawiałaś ze swoim ginekologiem na temat którejś z wymienionych chorób?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KONSULTACJE Z GINEKOLOGIEM</a:t>
            </a:r>
          </a:p>
        </p:txBody>
      </p:sp>
      <p:sp>
        <p:nvSpPr>
          <p:cNvPr id="14" name="pole tekstowe 5">
            <a:extLst>
              <a:ext uri="{FF2B5EF4-FFF2-40B4-BE49-F238E27FC236}">
                <a16:creationId xmlns:a16="http://schemas.microsoft.com/office/drawing/2014/main" id="{DAE48A88-A5DF-4055-8A7F-0617A8E05582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N=279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577841"/>
              </p:ext>
            </p:extLst>
          </p:nvPr>
        </p:nvGraphicFramePr>
        <p:xfrm>
          <a:off x="1445623" y="1541419"/>
          <a:ext cx="8081553" cy="37882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Niedoczynność tarczycy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małopolskie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352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piersi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małopolskie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szyjki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małopolskie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małopolskie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81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Choroby przenoszone drogą płciową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małopolskie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81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0" y="945032"/>
            <a:ext cx="827009" cy="827009"/>
          </a:xfrm>
          <a:prstGeom prst="rect">
            <a:avLst/>
          </a:prstGeom>
        </p:spPr>
      </p:pic>
      <p:graphicFrame>
        <p:nvGraphicFramePr>
          <p:cNvPr id="19" name="Wykres 18"/>
          <p:cNvGraphicFramePr/>
          <p:nvPr>
            <p:extLst>
              <p:ext uri="{D42A27DB-BD31-4B8C-83A1-F6EECF244321}">
                <p14:modId xmlns:p14="http://schemas.microsoft.com/office/powerpoint/2010/main" val="161495140"/>
              </p:ext>
            </p:extLst>
          </p:nvPr>
        </p:nvGraphicFramePr>
        <p:xfrm>
          <a:off x="1445623" y="1358537"/>
          <a:ext cx="9920429" cy="468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4485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537128"/>
              </p:ext>
            </p:extLst>
          </p:nvPr>
        </p:nvGraphicFramePr>
        <p:xfrm>
          <a:off x="1088571" y="1728217"/>
          <a:ext cx="7635092" cy="3962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Wystąpienie u kobiety mięśniaka macicy może spowodować problemy z zajęciem w ciążę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małopolskie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niezłośliwy 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małopolskie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Rozmawiam/rozmawiałam ze swoją matką o kwestiach związanych ze zdrowiem ginekologicznym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małopolskie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Wiem, czym jest mięśniak macicy i badam się w tym kierunku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małopolskie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złośliwy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małopolskie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 w swoim bliższym otoczeniu lub dalszym kogoś, kto miała/ma mięśniaka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małopolskie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873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Mój ginekolog rozmawiał/a ze mną przynajmniej raz o mięśniakach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małopolskie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873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WIEDZA NA TEMAT MIĘŚNIAKA MACICY</a:t>
            </a:r>
          </a:p>
        </p:txBody>
      </p:sp>
      <p:sp>
        <p:nvSpPr>
          <p:cNvPr id="8" name="pole tekstowe 5">
            <a:extLst>
              <a:ext uri="{FF2B5EF4-FFF2-40B4-BE49-F238E27FC236}">
                <a16:creationId xmlns:a16="http://schemas.microsoft.com/office/drawing/2014/main" id="{2F4594C7-393B-46C5-878B-10018257E947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N=279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2" y="998257"/>
            <a:ext cx="729960" cy="72996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1A8537F-BA4E-4970-859E-0005E46A59D2}"/>
              </a:ext>
            </a:extLst>
          </p:cNvPr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Zaznacz wszystkie stwierdzenia, które Twoim zdaniem są prawdziwe: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3393331883"/>
              </p:ext>
            </p:extLst>
          </p:nvPr>
        </p:nvGraphicFramePr>
        <p:xfrm>
          <a:off x="3275340" y="1200711"/>
          <a:ext cx="8054511" cy="492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0890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52538" y="975325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Jakie objawy Twoim zdaniem mogą świadczyć o pojawieniu się mięśniaków macicy? </a:t>
            </a: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OBJAWY MIĘŚNIAKA MACICY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B4D47B0-816B-4A0F-822D-D8B3DC833361}"/>
              </a:ext>
            </a:extLst>
          </p:cNvPr>
          <p:cNvSpPr txBox="1"/>
          <p:nvPr/>
        </p:nvSpPr>
        <p:spPr>
          <a:xfrm>
            <a:off x="10525889" y="789905"/>
            <a:ext cx="15752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Wróć do początku raportu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Powiększenie slajdu 3">
                <a:extLst>
                  <a:ext uri="{FF2B5EF4-FFF2-40B4-BE49-F238E27FC236}">
                    <a16:creationId xmlns:a16="http://schemas.microsoft.com/office/drawing/2014/main" id="{A3B9161B-871A-489F-84D2-7972A9BFCA9E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0525889" y="1390823"/>
              <a:ext cx="1575270" cy="886089"/>
            </p:xfrm>
            <a:graphic>
              <a:graphicData uri="http://schemas.microsoft.com/office/powerpoint/2016/slidezoom">
                <pslz:sldZm>
                  <pslz:sldZmObj sldId="570" cId="1288000832">
                    <pslz:zmPr id="{862CB01F-7ABF-4E56-BB22-DBB78BA20C0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75270" cy="88608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Powiększenie slajdu 3">
                <a:hlinkClick r:id="rId6" action="ppaction://hlinksldjump"/>
                <a:extLst>
                  <a:ext uri="{FF2B5EF4-FFF2-40B4-BE49-F238E27FC236}">
                    <a16:creationId xmlns:pslz="http://schemas.microsoft.com/office/powerpoint/2016/slidezoom" xmlns="" xmlns:a16="http://schemas.microsoft.com/office/drawing/2014/main" id="{A3B9161B-871A-489F-84D2-7972A9BFCA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25889" y="1390823"/>
                <a:ext cx="1575270" cy="88608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707B45CD-9B98-472F-85B2-26F35CFB5B4F}"/>
              </a:ext>
            </a:extLst>
          </p:cNvPr>
          <p:cNvSpPr/>
          <p:nvPr/>
        </p:nvSpPr>
        <p:spPr>
          <a:xfrm>
            <a:off x="11147232" y="1099443"/>
            <a:ext cx="314369" cy="242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0" y="882389"/>
            <a:ext cx="975055" cy="975055"/>
          </a:xfrm>
          <a:prstGeom prst="rect">
            <a:avLst/>
          </a:prstGeom>
        </p:spPr>
      </p:pic>
      <p:sp>
        <p:nvSpPr>
          <p:cNvPr id="13" name="pole tekstowe 5">
            <a:extLst>
              <a:ext uri="{FF2B5EF4-FFF2-40B4-BE49-F238E27FC236}">
                <a16:creationId xmlns:a16="http://schemas.microsoft.com/office/drawing/2014/main" id="{B2CC893E-F9C1-48C7-BDE5-CF9DE2A6D0D5}"/>
              </a:ext>
            </a:extLst>
          </p:cNvPr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Pytanie otwarta, odpowiedzi zakodowane. 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*Suma odpowiedzi: ból, ból w podbrzuszu, ból brzucha, ból w okolicach intymnych, ból macicy, ból podczas stosunku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**Suma odpowiedzi: Zaburzenia miesiączkowania, obfite miesiączki, krwawienia, bolesne miesiączki</a:t>
            </a:r>
          </a:p>
        </p:txBody>
      </p:sp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CC188278-4F1D-4FBE-AB65-D5A76B9B25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0763623"/>
              </p:ext>
            </p:extLst>
          </p:nvPr>
        </p:nvGraphicFramePr>
        <p:xfrm>
          <a:off x="1025843" y="1689492"/>
          <a:ext cx="5181600" cy="44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1F90859F-73B4-419A-9052-AC4271B96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5091790"/>
              </p:ext>
            </p:extLst>
          </p:nvPr>
        </p:nvGraphicFramePr>
        <p:xfrm>
          <a:off x="5852477" y="1689492"/>
          <a:ext cx="5181600" cy="4378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6" name="Dymek mowy: owalny 15">
            <a:extLst>
              <a:ext uri="{FF2B5EF4-FFF2-40B4-BE49-F238E27FC236}">
                <a16:creationId xmlns:a16="http://schemas.microsoft.com/office/drawing/2014/main" id="{32CB1571-6C80-4E78-B7B5-86FDA7ACA4BD}"/>
              </a:ext>
            </a:extLst>
          </p:cNvPr>
          <p:cNvSpPr/>
          <p:nvPr/>
        </p:nvSpPr>
        <p:spPr>
          <a:xfrm>
            <a:off x="9477870" y="3216709"/>
            <a:ext cx="1783706" cy="688541"/>
          </a:xfrm>
          <a:prstGeom prst="wedgeEllipseCallout">
            <a:avLst>
              <a:gd name="adj1" fmla="val -65625"/>
              <a:gd name="adj2" fmla="val -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52% *</a:t>
            </a:r>
          </a:p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objawy bólowe</a:t>
            </a:r>
          </a:p>
        </p:txBody>
      </p:sp>
      <p:sp>
        <p:nvSpPr>
          <p:cNvPr id="17" name="Dymek mowy: owalny 16">
            <a:extLst>
              <a:ext uri="{FF2B5EF4-FFF2-40B4-BE49-F238E27FC236}">
                <a16:creationId xmlns:a16="http://schemas.microsoft.com/office/drawing/2014/main" id="{E7C14F74-49A4-40E7-AD73-26DA078D6DBF}"/>
              </a:ext>
            </a:extLst>
          </p:cNvPr>
          <p:cNvSpPr/>
          <p:nvPr/>
        </p:nvSpPr>
        <p:spPr>
          <a:xfrm>
            <a:off x="10055354" y="4082283"/>
            <a:ext cx="1783706" cy="975056"/>
          </a:xfrm>
          <a:prstGeom prst="wedgeEllipseCallout">
            <a:avLst>
              <a:gd name="adj1" fmla="val -70961"/>
              <a:gd name="adj2" fmla="val -197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35% **</a:t>
            </a:r>
          </a:p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zaburzenia cyklu miesiączkowego</a:t>
            </a:r>
          </a:p>
        </p:txBody>
      </p:sp>
    </p:spTree>
    <p:extLst>
      <p:ext uri="{BB962C8B-B14F-4D97-AF65-F5344CB8AC3E}">
        <p14:creationId xmlns:p14="http://schemas.microsoft.com/office/powerpoint/2010/main" val="3564119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5" name="Wykres 4">
                <a:extLst>
                  <a:ext uri="{FF2B5EF4-FFF2-40B4-BE49-F238E27FC236}">
                    <a16:creationId xmlns:a16="http://schemas.microsoft.com/office/drawing/2014/main" id="{1E519B2F-2795-4993-9C8F-0946D433FEB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58579563"/>
                  </p:ext>
                </p:extLst>
              </p:nvPr>
            </p:nvGraphicFramePr>
            <p:xfrm>
              <a:off x="1931189" y="481904"/>
              <a:ext cx="9101138" cy="558641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Wykres 4">
                <a:extLst>
                  <a:ext uri="{FF2B5EF4-FFF2-40B4-BE49-F238E27FC236}">
                    <a16:creationId xmlns:a16="http://schemas.microsoft.com/office/drawing/2014/main" xmlns="" xmlns:cx4="http://schemas.microsoft.com/office/drawing/2016/5/10/chartex" id="{1E519B2F-2795-4993-9C8F-0946D433FE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1189" y="481904"/>
                <a:ext cx="9101138" cy="5586412"/>
              </a:xfrm>
              <a:prstGeom prst="rect">
                <a:avLst/>
              </a:prstGeom>
            </p:spPr>
          </p:pic>
        </mc:Fallback>
      </mc:AlternateContent>
      <p:sp>
        <p:nvSpPr>
          <p:cNvPr id="6" name="pole tekstowe 5">
            <a:extLst>
              <a:ext uri="{FF2B5EF4-FFF2-40B4-BE49-F238E27FC236}">
                <a16:creationId xmlns:a16="http://schemas.microsoft.com/office/drawing/2014/main" id="{76346BAF-439E-4ADF-839B-DB76970E6DF4}"/>
              </a:ext>
            </a:extLst>
          </p:cNvPr>
          <p:cNvSpPr txBox="1"/>
          <p:nvPr/>
        </p:nvSpPr>
        <p:spPr>
          <a:xfrm>
            <a:off x="7034211" y="3028950"/>
            <a:ext cx="852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14,3%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8347565-54DE-43CD-B5F7-E437C4B16751}"/>
              </a:ext>
            </a:extLst>
          </p:cNvPr>
          <p:cNvSpPr txBox="1"/>
          <p:nvPr/>
        </p:nvSpPr>
        <p:spPr>
          <a:xfrm>
            <a:off x="8010525" y="2381250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u="sng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3%</a:t>
            </a:r>
            <a:endParaRPr lang="pl-PL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46C7991-E182-465D-B980-29A44C11664F}"/>
              </a:ext>
            </a:extLst>
          </p:cNvPr>
          <p:cNvSpPr txBox="1"/>
          <p:nvPr/>
        </p:nvSpPr>
        <p:spPr>
          <a:xfrm>
            <a:off x="8010524" y="4037111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5,7%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C414823-E07C-4F9F-BF18-F1B88934F7AA}"/>
              </a:ext>
            </a:extLst>
          </p:cNvPr>
          <p:cNvSpPr txBox="1"/>
          <p:nvPr/>
        </p:nvSpPr>
        <p:spPr>
          <a:xfrm>
            <a:off x="7691436" y="5033367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5,5%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1B250D2-488E-4B1A-85A1-EEFDB1D820B9}"/>
              </a:ext>
            </a:extLst>
          </p:cNvPr>
          <p:cNvSpPr txBox="1"/>
          <p:nvPr/>
        </p:nvSpPr>
        <p:spPr>
          <a:xfrm>
            <a:off x="6753223" y="5187255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8,7%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D075395-5A4F-4E78-8096-0A56FE6F936B}"/>
              </a:ext>
            </a:extLst>
          </p:cNvPr>
          <p:cNvSpPr txBox="1"/>
          <p:nvPr/>
        </p:nvSpPr>
        <p:spPr>
          <a:xfrm>
            <a:off x="6096000" y="4631976"/>
            <a:ext cx="833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11,7%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0EFAF3E-6004-42E2-831B-2F00DFA15687}"/>
              </a:ext>
            </a:extLst>
          </p:cNvPr>
          <p:cNvSpPr txBox="1"/>
          <p:nvPr/>
        </p:nvSpPr>
        <p:spPr>
          <a:xfrm>
            <a:off x="5462585" y="4456804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2,7%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0043C28-2F3F-4B2B-B794-15C85FDAB3AA}"/>
              </a:ext>
            </a:extLst>
          </p:cNvPr>
          <p:cNvSpPr txBox="1"/>
          <p:nvPr/>
        </p:nvSpPr>
        <p:spPr>
          <a:xfrm>
            <a:off x="4805360" y="4127743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7,3%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ole tekstowe 17">
            <a:hlinkClick r:id="rId12" action="ppaction://hlinksldjump"/>
            <a:extLst>
              <a:ext uri="{FF2B5EF4-FFF2-40B4-BE49-F238E27FC236}">
                <a16:creationId xmlns:a16="http://schemas.microsoft.com/office/drawing/2014/main" id="{7D5087D9-2432-4050-AD1B-E350AB1F8789}"/>
              </a:ext>
            </a:extLst>
          </p:cNvPr>
          <p:cNvSpPr txBox="1"/>
          <p:nvPr/>
        </p:nvSpPr>
        <p:spPr>
          <a:xfrm>
            <a:off x="4264817" y="3182838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2,5%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ole tekstowe 18">
            <a:hlinkClick r:id="rId14" action="ppaction://hlinksldjump"/>
            <a:extLst>
              <a:ext uri="{FF2B5EF4-FFF2-40B4-BE49-F238E27FC236}">
                <a16:creationId xmlns:a16="http://schemas.microsoft.com/office/drawing/2014/main" id="{17122E97-4214-49D4-AFDC-14FB85F9A584}"/>
              </a:ext>
            </a:extLst>
          </p:cNvPr>
          <p:cNvSpPr txBox="1"/>
          <p:nvPr/>
        </p:nvSpPr>
        <p:spPr>
          <a:xfrm>
            <a:off x="4469601" y="2028521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4,2%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ole tekstowe 19">
            <a:hlinkClick r:id="rId15" action="ppaction://hlinksldjump"/>
            <a:extLst>
              <a:ext uri="{FF2B5EF4-FFF2-40B4-BE49-F238E27FC236}">
                <a16:creationId xmlns:a16="http://schemas.microsoft.com/office/drawing/2014/main" id="{48C695FE-C154-4F36-8699-AEC87D9A8DE5}"/>
              </a:ext>
            </a:extLst>
          </p:cNvPr>
          <p:cNvSpPr txBox="1"/>
          <p:nvPr/>
        </p:nvSpPr>
        <p:spPr>
          <a:xfrm>
            <a:off x="5538779" y="1715308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6,4%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4C12561B-1A4F-4FDC-AB91-7CF073425555}"/>
              </a:ext>
            </a:extLst>
          </p:cNvPr>
          <p:cNvSpPr txBox="1"/>
          <p:nvPr/>
        </p:nvSpPr>
        <p:spPr>
          <a:xfrm>
            <a:off x="6929438" y="1940728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3,5%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966E2C1C-774B-462B-A073-B8742B146970}"/>
              </a:ext>
            </a:extLst>
          </p:cNvPr>
          <p:cNvSpPr txBox="1"/>
          <p:nvPr/>
        </p:nvSpPr>
        <p:spPr>
          <a:xfrm>
            <a:off x="5824533" y="2582073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5,2%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5B67EAE-ED40-4918-8A3C-60AA50D27F33}"/>
              </a:ext>
            </a:extLst>
          </p:cNvPr>
          <p:cNvSpPr txBox="1"/>
          <p:nvPr/>
        </p:nvSpPr>
        <p:spPr>
          <a:xfrm>
            <a:off x="5157790" y="3275110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9,9%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DD258D7A-4BA1-4EA9-8472-8019CD6872FD}"/>
              </a:ext>
            </a:extLst>
          </p:cNvPr>
          <p:cNvSpPr txBox="1"/>
          <p:nvPr/>
        </p:nvSpPr>
        <p:spPr>
          <a:xfrm>
            <a:off x="6293638" y="3777416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6,3%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86377CEF-B2CF-4496-9847-EA2A7B716803}"/>
              </a:ext>
            </a:extLst>
          </p:cNvPr>
          <p:cNvSpPr txBox="1"/>
          <p:nvPr/>
        </p:nvSpPr>
        <p:spPr>
          <a:xfrm>
            <a:off x="7034211" y="4447281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3,2%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008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63404" y="2009104"/>
            <a:ext cx="7366714" cy="2352534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Szczegółowe wyniki badania –</a:t>
            </a:r>
          </a:p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Województwo mazowieckie</a:t>
            </a:r>
            <a:endParaRPr lang="pl-PL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50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797132" y="930793"/>
            <a:ext cx="8490858" cy="4893972"/>
          </a:xfrm>
          <a:prstGeom prst="rect">
            <a:avLst/>
          </a:prstGeom>
        </p:spPr>
        <p:txBody>
          <a:bodyPr/>
          <a:lstStyle/>
          <a:p>
            <a:pPr marL="214313" indent="-214313" algn="just" hangingPunct="0">
              <a:lnSpc>
                <a:spcPts val="1875"/>
              </a:lnSpc>
              <a:spcAft>
                <a:spcPts val="900"/>
              </a:spcAft>
              <a:buClr>
                <a:srgbClr val="C00000"/>
              </a:buClr>
              <a:buBlip>
                <a:blip r:embed="rId3"/>
              </a:buBlip>
              <a:defRPr/>
            </a:pPr>
            <a:endParaRPr lang="pl-PL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PODSUMOWANIE BADANIA – województwo mazowieckie</a:t>
            </a:r>
          </a:p>
        </p:txBody>
      </p:sp>
      <p:sp>
        <p:nvSpPr>
          <p:cNvPr id="4" name="pole tekstowe 2">
            <a:extLst>
              <a:ext uri="{FF2B5EF4-FFF2-40B4-BE49-F238E27FC236}">
                <a16:creationId xmlns:a16="http://schemas.microsoft.com/office/drawing/2014/main" id="{CA2C6299-CE69-4D66-9A97-6C6F28F431CD}"/>
              </a:ext>
            </a:extLst>
          </p:cNvPr>
          <p:cNvSpPr txBox="1"/>
          <p:nvPr/>
        </p:nvSpPr>
        <p:spPr>
          <a:xfrm>
            <a:off x="181275" y="1576655"/>
            <a:ext cx="11829449" cy="3135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 województwie mazowieckim, podobnie jak w skali całego kraju, 63% kobiety nigdy nie rozmawiało ze swoim lekarzem ginekologiem na temat mięśniaków macicy. Z własnej inicjatywy kwestie związane z mięśniakami macicy poruszyło 14% badanych, w przypadku 19% to lekarz podjął rozmowę na ten temat. Kobiety najczęściej samodzielnie inicjują rozmowę na temat niedoczynności tarczycy – robi to blisko co czwarta badana.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Wiedze mieszkanek Mazowsza na temat niezłośliwego charakteru nowotworu, jakim jest mięśniak macicy, jest podobna jak w skali kraju. Ponad połowa (56%) poprawnie identyfikuje charakter schorzenia jako niezłośliwy, 35% kobiety jest zaś błędnie przekonana o złośliwym charakterze nowotworu. W swoim bliższym lub dalszym otoczeniu 42% badanych ma kogoś, kto miał lub ma mięśniaka macicy (w skali kraju – 40%).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Mieszkanki województwa mazowieckiego wskazują (51%) na objawy bólowe różnego pochodzenia jako oznaki wskazujące na możliwość pojawienia się mięśniaków macicy. Brak wiedzy na ten temat deklaruje co piąta kobieta. </a:t>
            </a:r>
          </a:p>
        </p:txBody>
      </p:sp>
    </p:spTree>
    <p:extLst>
      <p:ext uri="{BB962C8B-B14F-4D97-AF65-F5344CB8AC3E}">
        <p14:creationId xmlns:p14="http://schemas.microsoft.com/office/powerpoint/2010/main" val="38898378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Czy kiedykolwiek rozmawiałaś ze swoim ginekologiem na temat którejś z wymienionych chorób?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KONSULTACJE Z GINEKOLOGIEM</a:t>
            </a:r>
          </a:p>
        </p:txBody>
      </p:sp>
      <p:sp>
        <p:nvSpPr>
          <p:cNvPr id="14" name="pole tekstowe 5">
            <a:extLst>
              <a:ext uri="{FF2B5EF4-FFF2-40B4-BE49-F238E27FC236}">
                <a16:creationId xmlns:a16="http://schemas.microsoft.com/office/drawing/2014/main" id="{DAE48A88-A5DF-4055-8A7F-0617A8E05582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N=458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52250"/>
              </p:ext>
            </p:extLst>
          </p:nvPr>
        </p:nvGraphicFramePr>
        <p:xfrm>
          <a:off x="1445623" y="1541419"/>
          <a:ext cx="8081553" cy="37882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Niedoczynność tarczycy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mazowieckie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352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piersi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mazowieckie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szyjki macicy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mazowieckie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mazowieckie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81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Choroby przenoszone drogą płciową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mazowieckie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81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0" y="945032"/>
            <a:ext cx="827009" cy="827009"/>
          </a:xfrm>
          <a:prstGeom prst="rect">
            <a:avLst/>
          </a:prstGeom>
        </p:spPr>
      </p:pic>
      <p:graphicFrame>
        <p:nvGraphicFramePr>
          <p:cNvPr id="19" name="Wykres 18"/>
          <p:cNvGraphicFramePr/>
          <p:nvPr>
            <p:extLst>
              <p:ext uri="{D42A27DB-BD31-4B8C-83A1-F6EECF244321}">
                <p14:modId xmlns:p14="http://schemas.microsoft.com/office/powerpoint/2010/main" val="2313699650"/>
              </p:ext>
            </p:extLst>
          </p:nvPr>
        </p:nvGraphicFramePr>
        <p:xfrm>
          <a:off x="1445623" y="1358537"/>
          <a:ext cx="9920429" cy="468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073599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872181"/>
              </p:ext>
            </p:extLst>
          </p:nvPr>
        </p:nvGraphicFramePr>
        <p:xfrm>
          <a:off x="1088571" y="1728217"/>
          <a:ext cx="7635092" cy="3962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Wystąpienie u kobiety mięśniaka macicy może spowodować problemy z zajęciem w ciążę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mazowieckie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Rozmawiam/rozmawiałam ze swoją matką o kwestiach związanych ze zdrowiem ginekologicznym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mazowieckie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niezłośliwy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mazowieckie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Wiem, czym jest mięśniak macicy i badam się w tym kierunku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mazowieckie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Mój ginekolog rozmawiał/a ze mną przynajmniej raz o mięśniakach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mazowieckie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 w swoim bliższym otoczeniu lub dalszym kogoś, kto miała/ma mięśniaka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mazowieckie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873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złośliwy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mazowieckie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873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WIEDZA NA TEMAT MIĘŚNIAKA MACICY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2" y="998257"/>
            <a:ext cx="729960" cy="72996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1A8537F-BA4E-4970-859E-0005E46A59D2}"/>
              </a:ext>
            </a:extLst>
          </p:cNvPr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Zaznacz wszystkie stwierdzenia, które Twoim zdaniem są prawdziwe: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3150116084"/>
              </p:ext>
            </p:extLst>
          </p:nvPr>
        </p:nvGraphicFramePr>
        <p:xfrm>
          <a:off x="3275340" y="1200711"/>
          <a:ext cx="8054511" cy="492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pole tekstowe 5">
            <a:extLst>
              <a:ext uri="{FF2B5EF4-FFF2-40B4-BE49-F238E27FC236}">
                <a16:creationId xmlns:a16="http://schemas.microsoft.com/office/drawing/2014/main" id="{DAE48A88-A5DF-4055-8A7F-0617A8E05582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N=458</a:t>
            </a:r>
          </a:p>
        </p:txBody>
      </p:sp>
    </p:spTree>
    <p:extLst>
      <p:ext uri="{BB962C8B-B14F-4D97-AF65-F5344CB8AC3E}">
        <p14:creationId xmlns:p14="http://schemas.microsoft.com/office/powerpoint/2010/main" val="24276828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52538" y="975325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Jakie objawy Twoim zdaniem mogą świadczyć o pojawieniu się mięśniaków macicy? </a:t>
            </a: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OBJAWY MIĘŚNIAKA MACICY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B4D47B0-816B-4A0F-822D-D8B3DC833361}"/>
              </a:ext>
            </a:extLst>
          </p:cNvPr>
          <p:cNvSpPr txBox="1"/>
          <p:nvPr/>
        </p:nvSpPr>
        <p:spPr>
          <a:xfrm>
            <a:off x="10525889" y="789905"/>
            <a:ext cx="15752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Wróć do początku raportu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Powiększenie slajdu 3">
                <a:extLst>
                  <a:ext uri="{FF2B5EF4-FFF2-40B4-BE49-F238E27FC236}">
                    <a16:creationId xmlns:a16="http://schemas.microsoft.com/office/drawing/2014/main" id="{A3B9161B-871A-489F-84D2-7972A9BFCA9E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0525889" y="1390823"/>
              <a:ext cx="1575270" cy="886089"/>
            </p:xfrm>
            <a:graphic>
              <a:graphicData uri="http://schemas.microsoft.com/office/powerpoint/2016/slidezoom">
                <pslz:sldZm>
                  <pslz:sldZmObj sldId="570" cId="1288000832">
                    <pslz:zmPr id="{862CB01F-7ABF-4E56-BB22-DBB78BA20C0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75270" cy="88608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Powiększenie slajdu 3">
                <a:hlinkClick r:id="rId6" action="ppaction://hlinksldjump"/>
                <a:extLst>
                  <a:ext uri="{FF2B5EF4-FFF2-40B4-BE49-F238E27FC236}">
                    <a16:creationId xmlns:pslz="http://schemas.microsoft.com/office/powerpoint/2016/slidezoom" xmlns="" xmlns:a16="http://schemas.microsoft.com/office/drawing/2014/main" id="{A3B9161B-871A-489F-84D2-7972A9BFCA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25889" y="1390823"/>
                <a:ext cx="1575270" cy="88608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707B45CD-9B98-472F-85B2-26F35CFB5B4F}"/>
              </a:ext>
            </a:extLst>
          </p:cNvPr>
          <p:cNvSpPr/>
          <p:nvPr/>
        </p:nvSpPr>
        <p:spPr>
          <a:xfrm>
            <a:off x="11147232" y="1099443"/>
            <a:ext cx="314369" cy="242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0" y="882389"/>
            <a:ext cx="975055" cy="975055"/>
          </a:xfrm>
          <a:prstGeom prst="rect">
            <a:avLst/>
          </a:prstGeom>
        </p:spPr>
      </p:pic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CC188278-4F1D-4FBE-AB65-D5A76B9B25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1396371"/>
              </p:ext>
            </p:extLst>
          </p:nvPr>
        </p:nvGraphicFramePr>
        <p:xfrm>
          <a:off x="1025843" y="1689492"/>
          <a:ext cx="5181600" cy="44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1F90859F-73B4-419A-9052-AC4271B96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1409161"/>
              </p:ext>
            </p:extLst>
          </p:nvPr>
        </p:nvGraphicFramePr>
        <p:xfrm>
          <a:off x="5852477" y="1689492"/>
          <a:ext cx="5181600" cy="4378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6" name="Dymek mowy: owalny 15">
            <a:extLst>
              <a:ext uri="{FF2B5EF4-FFF2-40B4-BE49-F238E27FC236}">
                <a16:creationId xmlns:a16="http://schemas.microsoft.com/office/drawing/2014/main" id="{32CB1571-6C80-4E78-B7B5-86FDA7ACA4BD}"/>
              </a:ext>
            </a:extLst>
          </p:cNvPr>
          <p:cNvSpPr/>
          <p:nvPr/>
        </p:nvSpPr>
        <p:spPr>
          <a:xfrm>
            <a:off x="9477870" y="3216709"/>
            <a:ext cx="1783706" cy="688541"/>
          </a:xfrm>
          <a:prstGeom prst="wedgeEllipseCallout">
            <a:avLst>
              <a:gd name="adj1" fmla="val -65625"/>
              <a:gd name="adj2" fmla="val -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51%*</a:t>
            </a:r>
          </a:p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objawy bólowe</a:t>
            </a:r>
          </a:p>
        </p:txBody>
      </p:sp>
      <p:sp>
        <p:nvSpPr>
          <p:cNvPr id="17" name="Dymek mowy: owalny 16">
            <a:extLst>
              <a:ext uri="{FF2B5EF4-FFF2-40B4-BE49-F238E27FC236}">
                <a16:creationId xmlns:a16="http://schemas.microsoft.com/office/drawing/2014/main" id="{E7C14F74-49A4-40E7-AD73-26DA078D6DBF}"/>
              </a:ext>
            </a:extLst>
          </p:cNvPr>
          <p:cNvSpPr/>
          <p:nvPr/>
        </p:nvSpPr>
        <p:spPr>
          <a:xfrm>
            <a:off x="10055354" y="4082283"/>
            <a:ext cx="1783706" cy="975056"/>
          </a:xfrm>
          <a:prstGeom prst="wedgeEllipseCallout">
            <a:avLst>
              <a:gd name="adj1" fmla="val -70961"/>
              <a:gd name="adj2" fmla="val -197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34%**</a:t>
            </a:r>
          </a:p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zaburzenia cyklu miesiączkowego</a:t>
            </a:r>
          </a:p>
        </p:txBody>
      </p:sp>
      <p:sp>
        <p:nvSpPr>
          <p:cNvPr id="18" name="pole tekstowe 5">
            <a:extLst>
              <a:ext uri="{FF2B5EF4-FFF2-40B4-BE49-F238E27FC236}">
                <a16:creationId xmlns:a16="http://schemas.microsoft.com/office/drawing/2014/main" id="{CF23B8DE-3C21-405E-9AAE-7E827FA70228}"/>
              </a:ext>
            </a:extLst>
          </p:cNvPr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Pytanie otwarta, odpowiedzi zakodowane. 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*Suma odpowiedzi: ból, ból w podbrzuszu, ból brzucha, ból w okolicach intymnych, ból macicy, ból podczas stosunku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**Suma odpowiedzi: Zaburzenia miesiączkowania, obfite miesiączki, krwawienia, bolesne miesiączki</a:t>
            </a:r>
          </a:p>
        </p:txBody>
      </p:sp>
    </p:spTree>
    <p:extLst>
      <p:ext uri="{BB962C8B-B14F-4D97-AF65-F5344CB8AC3E}">
        <p14:creationId xmlns:p14="http://schemas.microsoft.com/office/powerpoint/2010/main" val="32984999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63404" y="2009104"/>
            <a:ext cx="7366714" cy="2352534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Szczegółowe wyniki badania –</a:t>
            </a:r>
          </a:p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Województwo opolskie</a:t>
            </a:r>
            <a:endParaRPr lang="pl-PL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0698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797132" y="930793"/>
            <a:ext cx="8490858" cy="4893972"/>
          </a:xfrm>
          <a:prstGeom prst="rect">
            <a:avLst/>
          </a:prstGeom>
        </p:spPr>
        <p:txBody>
          <a:bodyPr/>
          <a:lstStyle/>
          <a:p>
            <a:pPr marL="214313" indent="-214313" algn="just" hangingPunct="0">
              <a:lnSpc>
                <a:spcPts val="1875"/>
              </a:lnSpc>
              <a:spcAft>
                <a:spcPts val="900"/>
              </a:spcAft>
              <a:buClr>
                <a:srgbClr val="C00000"/>
              </a:buClr>
              <a:buBlip>
                <a:blip r:embed="rId3"/>
              </a:buBlip>
              <a:defRPr/>
            </a:pPr>
            <a:endParaRPr lang="pl-PL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PODSUMOWANIE BADANIA – województwo opolskie</a:t>
            </a:r>
          </a:p>
        </p:txBody>
      </p:sp>
      <p:sp>
        <p:nvSpPr>
          <p:cNvPr id="4" name="pole tekstowe 2">
            <a:extLst>
              <a:ext uri="{FF2B5EF4-FFF2-40B4-BE49-F238E27FC236}">
                <a16:creationId xmlns:a16="http://schemas.microsoft.com/office/drawing/2014/main" id="{803E3534-C0CE-45C5-83E5-E628CBB1A99A}"/>
              </a:ext>
            </a:extLst>
          </p:cNvPr>
          <p:cNvSpPr txBox="1"/>
          <p:nvPr/>
        </p:nvSpPr>
        <p:spPr>
          <a:xfrm>
            <a:off x="181275" y="1576655"/>
            <a:ext cx="11829449" cy="3135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Mieszkanki Opolszczyzny częściej niż przeciętne Polki same inicjują z lekarzem ginekologiem rozmowę na temat mięśniaków macicy – w skali kraju to 11% badanych,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 skali województwa 17%. Częściej w gabinecie ginekologicznym przemilczany jest temat raka piersi – nigdy nie rozmawiało na ten temat 55% mieszkanek województwa (47% w skali kraju).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Wiedza mieszkanek województwa opolskiego na temat niezłośliwego charakteru mięśniaka macicy jest podobna jak na poziomie kraj (57%). Kobiety zamieszkujące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ten teren rzadziej deklarują, że w ich otoczeniu jest ktoś, kto miał lub ma mięśniaka macicy (28% w skali województwa, 40% w skali kraju).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 wiedzy na temat objawów mięśniaka macicy deklaruje 22% mieszkanek województwa opolskiego. Ponad połowa badanych (55%) sądzi, że ból różnego pochodzenia może być sygnałem pojawienia się schorzenia. Rzadziej niż przeciętne Polki kobiety te wskazują na ból brzucha (10% w skali kraju, 6% w skali województwa), częściej na ból w trakcie stosunku (5% w skali kraju, 10% w skali województwa), </a:t>
            </a:r>
          </a:p>
        </p:txBody>
      </p:sp>
    </p:spTree>
    <p:extLst>
      <p:ext uri="{BB962C8B-B14F-4D97-AF65-F5344CB8AC3E}">
        <p14:creationId xmlns:p14="http://schemas.microsoft.com/office/powerpoint/2010/main" val="12782056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Czy kiedykolwiek rozmawiałaś ze swoim ginekologiem na temat którejś z wymienionych chorób?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KONSULTACJE Z GINEKOLOGIEM</a:t>
            </a:r>
          </a:p>
        </p:txBody>
      </p:sp>
      <p:sp>
        <p:nvSpPr>
          <p:cNvPr id="14" name="pole tekstowe 5">
            <a:extLst>
              <a:ext uri="{FF2B5EF4-FFF2-40B4-BE49-F238E27FC236}">
                <a16:creationId xmlns:a16="http://schemas.microsoft.com/office/drawing/2014/main" id="{DAE48A88-A5DF-4055-8A7F-0617A8E05582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N=86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795637"/>
              </p:ext>
            </p:extLst>
          </p:nvPr>
        </p:nvGraphicFramePr>
        <p:xfrm>
          <a:off x="1445623" y="1541419"/>
          <a:ext cx="8081553" cy="37882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Niedoczynność tarczycy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opolskie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352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opolskie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piersi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opolskie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szyjki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opolskie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81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Choroby przenoszone drogą płciową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opolskie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81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0" y="945032"/>
            <a:ext cx="827009" cy="827009"/>
          </a:xfrm>
          <a:prstGeom prst="rect">
            <a:avLst/>
          </a:prstGeom>
        </p:spPr>
      </p:pic>
      <p:graphicFrame>
        <p:nvGraphicFramePr>
          <p:cNvPr id="19" name="Wykres 18"/>
          <p:cNvGraphicFramePr/>
          <p:nvPr>
            <p:extLst>
              <p:ext uri="{D42A27DB-BD31-4B8C-83A1-F6EECF244321}">
                <p14:modId xmlns:p14="http://schemas.microsoft.com/office/powerpoint/2010/main" val="2504687263"/>
              </p:ext>
            </p:extLst>
          </p:nvPr>
        </p:nvGraphicFramePr>
        <p:xfrm>
          <a:off x="1445623" y="1358537"/>
          <a:ext cx="9920429" cy="468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15893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000632"/>
              </p:ext>
            </p:extLst>
          </p:nvPr>
        </p:nvGraphicFramePr>
        <p:xfrm>
          <a:off x="1088571" y="1728217"/>
          <a:ext cx="7635092" cy="3962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Wystąpienie u kobiety mięśniaka macicy może spowodować problemy z zajęciem w ciążę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opolskie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niezłośliwy 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opolskie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Rozmawiam/rozmawiałam ze swoją matką o kwestiach związanych ze zdrowiem ginekologicznym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opolskie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Mój ginekolog rozmawiał/a ze mną przynajmniej raz o mięśniakach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opolskie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Wiem, czym jest mięśniak macicy i badam się w tym kierunku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opolskie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złośliwy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opolskie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873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 w swoim bliższym otoczeniu lub dalszym kogoś, kto miała/ma mięśniaka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opolskie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873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WIEDZA NA TEMAT MIĘŚNIAKA MACICY</a:t>
            </a:r>
          </a:p>
        </p:txBody>
      </p:sp>
      <p:sp>
        <p:nvSpPr>
          <p:cNvPr id="8" name="pole tekstowe 5">
            <a:extLst>
              <a:ext uri="{FF2B5EF4-FFF2-40B4-BE49-F238E27FC236}">
                <a16:creationId xmlns:a16="http://schemas.microsoft.com/office/drawing/2014/main" id="{2F4594C7-393B-46C5-878B-10018257E947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N=86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2" y="998257"/>
            <a:ext cx="729960" cy="72996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1A8537F-BA4E-4970-859E-0005E46A59D2}"/>
              </a:ext>
            </a:extLst>
          </p:cNvPr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Zaznacz wszystkie stwierdzenia, które Twoim zdaniem są prawdziwe: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2579264373"/>
              </p:ext>
            </p:extLst>
          </p:nvPr>
        </p:nvGraphicFramePr>
        <p:xfrm>
          <a:off x="3275340" y="1200711"/>
          <a:ext cx="8054511" cy="492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805708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52538" y="975325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Jakie objawy Twoim zdaniem mogą świadczyć o pojawieniu się mięśniaków macicy? </a:t>
            </a: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OBJAWY MIĘŚNIAKA MACICY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B4D47B0-816B-4A0F-822D-D8B3DC833361}"/>
              </a:ext>
            </a:extLst>
          </p:cNvPr>
          <p:cNvSpPr txBox="1"/>
          <p:nvPr/>
        </p:nvSpPr>
        <p:spPr>
          <a:xfrm>
            <a:off x="10525889" y="789905"/>
            <a:ext cx="15752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Wróć do początku raportu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Powiększenie slajdu 3">
                <a:extLst>
                  <a:ext uri="{FF2B5EF4-FFF2-40B4-BE49-F238E27FC236}">
                    <a16:creationId xmlns:a16="http://schemas.microsoft.com/office/drawing/2014/main" id="{A3B9161B-871A-489F-84D2-7972A9BFCA9E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0525889" y="1390823"/>
              <a:ext cx="1575270" cy="886089"/>
            </p:xfrm>
            <a:graphic>
              <a:graphicData uri="http://schemas.microsoft.com/office/powerpoint/2016/slidezoom">
                <pslz:sldZm>
                  <pslz:sldZmObj sldId="570" cId="1288000832">
                    <pslz:zmPr id="{862CB01F-7ABF-4E56-BB22-DBB78BA20C0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75270" cy="88608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Powiększenie slajdu 3">
                <a:hlinkClick r:id="rId6" action="ppaction://hlinksldjump"/>
                <a:extLst>
                  <a:ext uri="{FF2B5EF4-FFF2-40B4-BE49-F238E27FC236}">
                    <a16:creationId xmlns:pslz="http://schemas.microsoft.com/office/powerpoint/2016/slidezoom" xmlns="" xmlns:a16="http://schemas.microsoft.com/office/drawing/2014/main" id="{A3B9161B-871A-489F-84D2-7972A9BFCA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25889" y="1390823"/>
                <a:ext cx="1575270" cy="88608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707B45CD-9B98-472F-85B2-26F35CFB5B4F}"/>
              </a:ext>
            </a:extLst>
          </p:cNvPr>
          <p:cNvSpPr/>
          <p:nvPr/>
        </p:nvSpPr>
        <p:spPr>
          <a:xfrm>
            <a:off x="11147232" y="1099443"/>
            <a:ext cx="314369" cy="242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0" y="882389"/>
            <a:ext cx="975055" cy="975055"/>
          </a:xfrm>
          <a:prstGeom prst="rect">
            <a:avLst/>
          </a:prstGeom>
        </p:spPr>
      </p:pic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CC188278-4F1D-4FBE-AB65-D5A76B9B25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5391154"/>
              </p:ext>
            </p:extLst>
          </p:nvPr>
        </p:nvGraphicFramePr>
        <p:xfrm>
          <a:off x="1025843" y="1689492"/>
          <a:ext cx="5181600" cy="44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1F90859F-73B4-419A-9052-AC4271B96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3270958"/>
              </p:ext>
            </p:extLst>
          </p:nvPr>
        </p:nvGraphicFramePr>
        <p:xfrm>
          <a:off x="5852477" y="1689492"/>
          <a:ext cx="5181600" cy="4378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6" name="Dymek mowy: owalny 15">
            <a:extLst>
              <a:ext uri="{FF2B5EF4-FFF2-40B4-BE49-F238E27FC236}">
                <a16:creationId xmlns:a16="http://schemas.microsoft.com/office/drawing/2014/main" id="{32CB1571-6C80-4E78-B7B5-86FDA7ACA4BD}"/>
              </a:ext>
            </a:extLst>
          </p:cNvPr>
          <p:cNvSpPr/>
          <p:nvPr/>
        </p:nvSpPr>
        <p:spPr>
          <a:xfrm>
            <a:off x="9477870" y="3216709"/>
            <a:ext cx="1783706" cy="688541"/>
          </a:xfrm>
          <a:prstGeom prst="wedgeEllipseCallout">
            <a:avLst>
              <a:gd name="adj1" fmla="val -65625"/>
              <a:gd name="adj2" fmla="val -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55%*</a:t>
            </a:r>
          </a:p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objawy bólowe</a:t>
            </a:r>
          </a:p>
        </p:txBody>
      </p:sp>
      <p:sp>
        <p:nvSpPr>
          <p:cNvPr id="17" name="Dymek mowy: owalny 16">
            <a:extLst>
              <a:ext uri="{FF2B5EF4-FFF2-40B4-BE49-F238E27FC236}">
                <a16:creationId xmlns:a16="http://schemas.microsoft.com/office/drawing/2014/main" id="{E7C14F74-49A4-40E7-AD73-26DA078D6DBF}"/>
              </a:ext>
            </a:extLst>
          </p:cNvPr>
          <p:cNvSpPr/>
          <p:nvPr/>
        </p:nvSpPr>
        <p:spPr>
          <a:xfrm>
            <a:off x="10055354" y="4082283"/>
            <a:ext cx="1783706" cy="975056"/>
          </a:xfrm>
          <a:prstGeom prst="wedgeEllipseCallout">
            <a:avLst>
              <a:gd name="adj1" fmla="val -70961"/>
              <a:gd name="adj2" fmla="val -197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38%*</a:t>
            </a:r>
          </a:p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zaburzenia cyklu miesiączkowego</a:t>
            </a:r>
          </a:p>
        </p:txBody>
      </p:sp>
      <p:sp>
        <p:nvSpPr>
          <p:cNvPr id="18" name="pole tekstowe 5">
            <a:extLst>
              <a:ext uri="{FF2B5EF4-FFF2-40B4-BE49-F238E27FC236}">
                <a16:creationId xmlns:a16="http://schemas.microsoft.com/office/drawing/2014/main" id="{D5AC7A96-BA91-4428-AF20-4000695C8920}"/>
              </a:ext>
            </a:extLst>
          </p:cNvPr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Pytanie otwarta, odpowiedzi zakodowane. 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*Suma odpowiedzi: ból, ból w podbrzuszu, ból brzucha, ból w okolicach intymnych, ból macicy, ból podczas stosunku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**Suma odpowiedzi: Zaburzenia miesiączkowania, obfite miesiączki, krwawienia, bolesne miesiączki</a:t>
            </a:r>
          </a:p>
        </p:txBody>
      </p:sp>
    </p:spTree>
    <p:extLst>
      <p:ext uri="{BB962C8B-B14F-4D97-AF65-F5344CB8AC3E}">
        <p14:creationId xmlns:p14="http://schemas.microsoft.com/office/powerpoint/2010/main" val="900353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PODSUMOWANIE BADANIA</a:t>
            </a:r>
          </a:p>
        </p:txBody>
      </p:sp>
      <p:sp>
        <p:nvSpPr>
          <p:cNvPr id="4" name="pole tekstowe 2">
            <a:extLst>
              <a:ext uri="{FF2B5EF4-FFF2-40B4-BE49-F238E27FC236}">
                <a16:creationId xmlns:a16="http://schemas.microsoft.com/office/drawing/2014/main" id="{42F056C6-46C3-459E-AF91-566025D67DB3}"/>
              </a:ext>
            </a:extLst>
          </p:cNvPr>
          <p:cNvSpPr txBox="1"/>
          <p:nvPr/>
        </p:nvSpPr>
        <p:spPr>
          <a:xfrm>
            <a:off x="181275" y="1576655"/>
            <a:ext cx="11829449" cy="3689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Kobiety w Polsce niechętnie rozmawiają z lekarzami ginekologami na temat chorób, dotykających kobiety. Tematu mięśniaka macicy w gabinecie ginekologicznym nigdy nie poruszało 64% badanych. Samodzielnie ten temat poruszyło 11% kobiet. Blisko co druga pytała swojego lekarza o niedoczynność tarczycy lub raka piersi. Z badania wynika, że ginekolodzy również rzadko podejmują temat chorób ze swoimi pacjentkami. Lekarze samodzielnie najczęściej podejmują temat nowotworów – raka szyjki macicy (30%) i raka piersi ( 28%).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Ponad połowa Polek (56%) ma świadomość, że rak szyjki macicy nie jest nowotworem złośliwym. Błędne przekonanie o złośliwym charakterze nowotworu ma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37% badanych. Większość kobiet (86%) zgadza się ze stwardzeniem, że mięśniak macicy może być przyczyną trudności w zajściu w ciążę. Ponad połowa kobiet rozmawia na temat zdrowia ginekologicznego ze swoimi matkami (55%). W swoim bliskim i dalszym otoczeniu blisko 40% badanych ma kogoś, kto borykał się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z problemem mięśniaków macicy.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Krwawienia i po prostu ból kobiety wskazują najczęściej jako objawy, które ich zdaniem mogą wskazywać się pojawienie się mięśniaka macicy (20%). Niepokojące jest, że 18% pań nie było w stanie wskazać, jakie sygnały z organizmu mogą świadczyć o zaistnieniu tego problemu.</a:t>
            </a:r>
          </a:p>
        </p:txBody>
      </p:sp>
    </p:spTree>
    <p:extLst>
      <p:ext uri="{BB962C8B-B14F-4D97-AF65-F5344CB8AC3E}">
        <p14:creationId xmlns:p14="http://schemas.microsoft.com/office/powerpoint/2010/main" val="4342389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63404" y="2009104"/>
            <a:ext cx="7366714" cy="2352534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Szczegółowe wyniki badania –</a:t>
            </a:r>
          </a:p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Województwo podkarpackie</a:t>
            </a:r>
            <a:endParaRPr lang="pl-PL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523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797132" y="930793"/>
            <a:ext cx="8490858" cy="4893972"/>
          </a:xfrm>
          <a:prstGeom prst="rect">
            <a:avLst/>
          </a:prstGeom>
        </p:spPr>
        <p:txBody>
          <a:bodyPr/>
          <a:lstStyle/>
          <a:p>
            <a:pPr marL="214313" indent="-214313" algn="just" hangingPunct="0">
              <a:lnSpc>
                <a:spcPts val="1875"/>
              </a:lnSpc>
              <a:spcAft>
                <a:spcPts val="900"/>
              </a:spcAft>
              <a:buClr>
                <a:srgbClr val="C00000"/>
              </a:buClr>
              <a:buBlip>
                <a:blip r:embed="rId3"/>
              </a:buBlip>
              <a:defRPr/>
            </a:pPr>
            <a:endParaRPr lang="pl-PL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PODSUMOWANIE BADANIA – województwo podkarpackie</a:t>
            </a:r>
          </a:p>
        </p:txBody>
      </p:sp>
      <p:sp>
        <p:nvSpPr>
          <p:cNvPr id="4" name="pole tekstowe 2">
            <a:extLst>
              <a:ext uri="{FF2B5EF4-FFF2-40B4-BE49-F238E27FC236}">
                <a16:creationId xmlns:a16="http://schemas.microsoft.com/office/drawing/2014/main" id="{7C8DAFDF-8198-47A6-B795-2FAC2F292B79}"/>
              </a:ext>
            </a:extLst>
          </p:cNvPr>
          <p:cNvSpPr txBox="1"/>
          <p:nvPr/>
        </p:nvSpPr>
        <p:spPr>
          <a:xfrm>
            <a:off x="181275" y="1576655"/>
            <a:ext cx="11829449" cy="3566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Mieszkanki Podkarpacia nieznacznie rzadziej niż przeciętne Polki same inicjują rozmowę na temat mięśniaka macicy z lekarzem ginekologiem, za to częściej robi to sam lekarz (27% w skali województwa, 21% w skali kraju).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Wśród mieszkanek tego województwa wiedza na temat niezłośliwego charakteru nowotworu jakim jest mięśniak macicy jest nieznacznie niższa niż w skali kraju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(52% w skali województwa, 56% w skali kraju). O złośliwym charakterze schorzenia przekonanych jest 40% kobiet. Badane kobiety rzadziej wskazują, że o zdrowiu ginekologicznym rozmawiają ze swoimi matkami. Robi to co druga mieszkanka województwa (55% w skali kraju).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Mieszkanki województwa podkarpackiego, częściej niż mieszkanki innych województwa, wskazują na zaburzenia cyklu miesiączkowego jako potencjalny objaw mięśniaka macicy (42% w skali województwa, 34% w skali kraju). Ponad połowa sądzi (54%), że schorzenie te daje objawy bólowe.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5274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Czy kiedykolwiek rozmawiałaś ze swoim ginekologiem na temat którejś z wymienionych chorób?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KONSULTACJE Z GINEKOLOGIEM</a:t>
            </a:r>
          </a:p>
        </p:txBody>
      </p:sp>
      <p:sp>
        <p:nvSpPr>
          <p:cNvPr id="14" name="pole tekstowe 5">
            <a:extLst>
              <a:ext uri="{FF2B5EF4-FFF2-40B4-BE49-F238E27FC236}">
                <a16:creationId xmlns:a16="http://schemas.microsoft.com/office/drawing/2014/main" id="{DAE48A88-A5DF-4055-8A7F-0617A8E05582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N=177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729348"/>
              </p:ext>
            </p:extLst>
          </p:nvPr>
        </p:nvGraphicFramePr>
        <p:xfrm>
          <a:off x="1445623" y="1541419"/>
          <a:ext cx="8081553" cy="37882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Niedoczynność tarczycy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podkarpackie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352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piersi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podkarpackie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szyjki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podkarpackie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Choroby przenoszone drogą płciową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podkarpackie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81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podkarpackie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81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0" y="945032"/>
            <a:ext cx="827009" cy="827009"/>
          </a:xfrm>
          <a:prstGeom prst="rect">
            <a:avLst/>
          </a:prstGeom>
        </p:spPr>
      </p:pic>
      <p:graphicFrame>
        <p:nvGraphicFramePr>
          <p:cNvPr id="19" name="Wykres 18"/>
          <p:cNvGraphicFramePr/>
          <p:nvPr>
            <p:extLst>
              <p:ext uri="{D42A27DB-BD31-4B8C-83A1-F6EECF244321}">
                <p14:modId xmlns:p14="http://schemas.microsoft.com/office/powerpoint/2010/main" val="1440924754"/>
              </p:ext>
            </p:extLst>
          </p:nvPr>
        </p:nvGraphicFramePr>
        <p:xfrm>
          <a:off x="1445623" y="1358537"/>
          <a:ext cx="9920429" cy="468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667110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02204"/>
              </p:ext>
            </p:extLst>
          </p:nvPr>
        </p:nvGraphicFramePr>
        <p:xfrm>
          <a:off x="1088571" y="1728217"/>
          <a:ext cx="7635092" cy="3962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Wystąpienie u kobiety mięśniaka macicy może spowodować problemy z zajęciem w ciążę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podkarpackie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niezłośliwy 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podkarpackie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Wiem, czym jest mięśniak macicy i badam się w tym kierunku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podkarpackie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Rozmawiam/rozmawiałam ze swoją matką o kwestiach związanych ze zdrowiem ginekologicznym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podkarpackie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 w swoim bliższym otoczeniu lub dalszym kogoś, kto miała/ma mięśniaka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podkarpackie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złośliwy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podkarpackie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873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Mój ginekolog rozmawiał/a ze mną przynajmniej raz o mięśniakach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podkarpackie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873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WIEDZA NA TEMAT MIĘŚNIAKA MACICY</a:t>
            </a:r>
          </a:p>
        </p:txBody>
      </p:sp>
      <p:sp>
        <p:nvSpPr>
          <p:cNvPr id="8" name="pole tekstowe 5">
            <a:extLst>
              <a:ext uri="{FF2B5EF4-FFF2-40B4-BE49-F238E27FC236}">
                <a16:creationId xmlns:a16="http://schemas.microsoft.com/office/drawing/2014/main" id="{2F4594C7-393B-46C5-878B-10018257E947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N=177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2" y="998257"/>
            <a:ext cx="729960" cy="72996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1A8537F-BA4E-4970-859E-0005E46A59D2}"/>
              </a:ext>
            </a:extLst>
          </p:cNvPr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Zaznacz wszystkie stwierdzenia, które Twoim zdaniem są prawdziwe: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509384516"/>
              </p:ext>
            </p:extLst>
          </p:nvPr>
        </p:nvGraphicFramePr>
        <p:xfrm>
          <a:off x="3275340" y="1200711"/>
          <a:ext cx="8054511" cy="492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94185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52538" y="975325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Jakie objawy Twoim zdaniem mogą świadczyć o pojawieniu się mięśniaków macicy? </a:t>
            </a: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OBJAWY MIĘŚNIAKA MACICY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B4D47B0-816B-4A0F-822D-D8B3DC833361}"/>
              </a:ext>
            </a:extLst>
          </p:cNvPr>
          <p:cNvSpPr txBox="1"/>
          <p:nvPr/>
        </p:nvSpPr>
        <p:spPr>
          <a:xfrm>
            <a:off x="10525889" y="789905"/>
            <a:ext cx="15752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Wróć do początku raportu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Powiększenie slajdu 3">
                <a:extLst>
                  <a:ext uri="{FF2B5EF4-FFF2-40B4-BE49-F238E27FC236}">
                    <a16:creationId xmlns:a16="http://schemas.microsoft.com/office/drawing/2014/main" id="{A3B9161B-871A-489F-84D2-7972A9BFCA9E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0525889" y="1390823"/>
              <a:ext cx="1575270" cy="886089"/>
            </p:xfrm>
            <a:graphic>
              <a:graphicData uri="http://schemas.microsoft.com/office/powerpoint/2016/slidezoom">
                <pslz:sldZm>
                  <pslz:sldZmObj sldId="570" cId="1288000832">
                    <pslz:zmPr id="{862CB01F-7ABF-4E56-BB22-DBB78BA20C0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75270" cy="88608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Powiększenie slajdu 3">
                <a:hlinkClick r:id="rId6" action="ppaction://hlinksldjump"/>
                <a:extLst>
                  <a:ext uri="{FF2B5EF4-FFF2-40B4-BE49-F238E27FC236}">
                    <a16:creationId xmlns:pslz="http://schemas.microsoft.com/office/powerpoint/2016/slidezoom" xmlns="" xmlns:a16="http://schemas.microsoft.com/office/drawing/2014/main" id="{A3B9161B-871A-489F-84D2-7972A9BFCA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25889" y="1390823"/>
                <a:ext cx="1575270" cy="88608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707B45CD-9B98-472F-85B2-26F35CFB5B4F}"/>
              </a:ext>
            </a:extLst>
          </p:cNvPr>
          <p:cNvSpPr/>
          <p:nvPr/>
        </p:nvSpPr>
        <p:spPr>
          <a:xfrm>
            <a:off x="11147232" y="1099443"/>
            <a:ext cx="314369" cy="242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0" y="882389"/>
            <a:ext cx="975055" cy="975055"/>
          </a:xfrm>
          <a:prstGeom prst="rect">
            <a:avLst/>
          </a:prstGeom>
        </p:spPr>
      </p:pic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CC188278-4F1D-4FBE-AB65-D5A76B9B25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6261374"/>
              </p:ext>
            </p:extLst>
          </p:nvPr>
        </p:nvGraphicFramePr>
        <p:xfrm>
          <a:off x="1025843" y="1689492"/>
          <a:ext cx="5181600" cy="44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1F90859F-73B4-419A-9052-AC4271B96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1762837"/>
              </p:ext>
            </p:extLst>
          </p:nvPr>
        </p:nvGraphicFramePr>
        <p:xfrm>
          <a:off x="5852477" y="1689492"/>
          <a:ext cx="5181600" cy="4378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6" name="Dymek mowy: owalny 15">
            <a:extLst>
              <a:ext uri="{FF2B5EF4-FFF2-40B4-BE49-F238E27FC236}">
                <a16:creationId xmlns:a16="http://schemas.microsoft.com/office/drawing/2014/main" id="{32CB1571-6C80-4E78-B7B5-86FDA7ACA4BD}"/>
              </a:ext>
            </a:extLst>
          </p:cNvPr>
          <p:cNvSpPr/>
          <p:nvPr/>
        </p:nvSpPr>
        <p:spPr>
          <a:xfrm>
            <a:off x="9477870" y="3216709"/>
            <a:ext cx="1783706" cy="688541"/>
          </a:xfrm>
          <a:prstGeom prst="wedgeEllipseCallout">
            <a:avLst>
              <a:gd name="adj1" fmla="val -65625"/>
              <a:gd name="adj2" fmla="val -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54%*</a:t>
            </a:r>
          </a:p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objawy bólowe</a:t>
            </a:r>
          </a:p>
        </p:txBody>
      </p:sp>
      <p:sp>
        <p:nvSpPr>
          <p:cNvPr id="17" name="Dymek mowy: owalny 16">
            <a:extLst>
              <a:ext uri="{FF2B5EF4-FFF2-40B4-BE49-F238E27FC236}">
                <a16:creationId xmlns:a16="http://schemas.microsoft.com/office/drawing/2014/main" id="{E7C14F74-49A4-40E7-AD73-26DA078D6DBF}"/>
              </a:ext>
            </a:extLst>
          </p:cNvPr>
          <p:cNvSpPr/>
          <p:nvPr/>
        </p:nvSpPr>
        <p:spPr>
          <a:xfrm>
            <a:off x="10055354" y="4082283"/>
            <a:ext cx="1783706" cy="975056"/>
          </a:xfrm>
          <a:prstGeom prst="wedgeEllipseCallout">
            <a:avLst>
              <a:gd name="adj1" fmla="val -70961"/>
              <a:gd name="adj2" fmla="val -197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42%**</a:t>
            </a:r>
          </a:p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zaburzenia cyklu miesiączkowego</a:t>
            </a:r>
          </a:p>
        </p:txBody>
      </p:sp>
      <p:sp>
        <p:nvSpPr>
          <p:cNvPr id="18" name="pole tekstowe 5">
            <a:extLst>
              <a:ext uri="{FF2B5EF4-FFF2-40B4-BE49-F238E27FC236}">
                <a16:creationId xmlns:a16="http://schemas.microsoft.com/office/drawing/2014/main" id="{3F881D75-4DD5-4A8D-A896-D179F05D3422}"/>
              </a:ext>
            </a:extLst>
          </p:cNvPr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Pytanie otwarta, odpowiedzi zakodowane. 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*Suma odpowiedzi: ból, ból w podbrzuszu, ból brzucha, ból w okolicach intymnych, ból macicy, ból podczas stosunku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**Suma odpowiedzi: Zaburzenia miesiączkowania, obfite miesiączki, krwawienia, bolesne miesiączki</a:t>
            </a:r>
          </a:p>
        </p:txBody>
      </p:sp>
    </p:spTree>
    <p:extLst>
      <p:ext uri="{BB962C8B-B14F-4D97-AF65-F5344CB8AC3E}">
        <p14:creationId xmlns:p14="http://schemas.microsoft.com/office/powerpoint/2010/main" val="14616432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63404" y="2009104"/>
            <a:ext cx="7366714" cy="2352534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Szczegółowe wyniki badania –</a:t>
            </a:r>
          </a:p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Województwo podlaskie</a:t>
            </a:r>
            <a:endParaRPr lang="pl-PL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8343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797132" y="930793"/>
            <a:ext cx="8490858" cy="4893972"/>
          </a:xfrm>
          <a:prstGeom prst="rect">
            <a:avLst/>
          </a:prstGeom>
        </p:spPr>
        <p:txBody>
          <a:bodyPr/>
          <a:lstStyle/>
          <a:p>
            <a:pPr marL="214313" indent="-214313" algn="just" hangingPunct="0">
              <a:lnSpc>
                <a:spcPts val="1875"/>
              </a:lnSpc>
              <a:spcAft>
                <a:spcPts val="900"/>
              </a:spcAft>
              <a:buClr>
                <a:srgbClr val="C00000"/>
              </a:buClr>
              <a:buBlip>
                <a:blip r:embed="rId3"/>
              </a:buBlip>
              <a:defRPr/>
            </a:pPr>
            <a:endParaRPr lang="pl-PL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PODSUMOWANIE BADANIA – województwo podlaskie</a:t>
            </a:r>
          </a:p>
        </p:txBody>
      </p:sp>
      <p:sp>
        <p:nvSpPr>
          <p:cNvPr id="4" name="pole tekstowe 2">
            <a:extLst>
              <a:ext uri="{FF2B5EF4-FFF2-40B4-BE49-F238E27FC236}">
                <a16:creationId xmlns:a16="http://schemas.microsoft.com/office/drawing/2014/main" id="{840D204C-9D8C-4BD9-BE41-28774FBBC406}"/>
              </a:ext>
            </a:extLst>
          </p:cNvPr>
          <p:cNvSpPr txBox="1"/>
          <p:nvPr/>
        </p:nvSpPr>
        <p:spPr>
          <a:xfrm>
            <a:off x="181275" y="1576655"/>
            <a:ext cx="11829449" cy="3566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Mieszkanki Podlasia nieznacznie częściej niż przeciętna Polka poruszają w gabinecie ginekologicznym temat chorób przenoszonych drogą płciową. Robi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to 45% mieszkanek województwa i 39% mieszkanek Polski. Rzadziej rozmawiają na temat pozostałych omawianych w badaniu chorób. Na temat mięśniaka macicy nigdy nie rozmawiało 71% kobiet mieszkających na Podlasiu (w skali kraju – 64%).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 tym województwie niższy niż w skali kraju jest poziom wiedzy na temat niezłośliwego charakteru nowotworu, jakim jest mięśniak macicy. Blisko połowa (47%) mieszkanek Podlasia sądzi, że nowotwór ten ma charakter złośliwy (37% w skali kraju). Połowa jest zdania, że to nowotwór niezłośliwy (56% w skali kraju).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Wśród najczęściej wymienianych objawów mięśniaka macicy znajduje się ból rożnego pochodzenia (52%). Częściej niż przeciętne Polki, mieszkanki tego województwa nie są w stanie wymienić żadnych potencjalnych objawów schorzenia (27% w skali województwa, 18% w skali kraju).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3145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Czy kiedykolwiek rozmawiałaś ze swoim ginekologiem na temat którejś z wymienionych chorób?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KONSULTACJE Z GINEKOLOGIEM</a:t>
            </a:r>
          </a:p>
        </p:txBody>
      </p:sp>
      <p:sp>
        <p:nvSpPr>
          <p:cNvPr id="14" name="pole tekstowe 5">
            <a:extLst>
              <a:ext uri="{FF2B5EF4-FFF2-40B4-BE49-F238E27FC236}">
                <a16:creationId xmlns:a16="http://schemas.microsoft.com/office/drawing/2014/main" id="{DAE48A88-A5DF-4055-8A7F-0617A8E05582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N=95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41366"/>
              </p:ext>
            </p:extLst>
          </p:nvPr>
        </p:nvGraphicFramePr>
        <p:xfrm>
          <a:off x="1445623" y="1541419"/>
          <a:ext cx="8081553" cy="37882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piersi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podlaskie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352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Niedoczynność tarczycy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podlaskie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Choroby przenoszone drogą płciową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podlaskie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szyjki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podlaskie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81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podlaskie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81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0" y="945032"/>
            <a:ext cx="827009" cy="827009"/>
          </a:xfrm>
          <a:prstGeom prst="rect">
            <a:avLst/>
          </a:prstGeom>
        </p:spPr>
      </p:pic>
      <p:graphicFrame>
        <p:nvGraphicFramePr>
          <p:cNvPr id="19" name="Wykres 18"/>
          <p:cNvGraphicFramePr/>
          <p:nvPr>
            <p:extLst>
              <p:ext uri="{D42A27DB-BD31-4B8C-83A1-F6EECF244321}">
                <p14:modId xmlns:p14="http://schemas.microsoft.com/office/powerpoint/2010/main" val="1065484478"/>
              </p:ext>
            </p:extLst>
          </p:nvPr>
        </p:nvGraphicFramePr>
        <p:xfrm>
          <a:off x="1445623" y="1358537"/>
          <a:ext cx="9920429" cy="468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46746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203574"/>
              </p:ext>
            </p:extLst>
          </p:nvPr>
        </p:nvGraphicFramePr>
        <p:xfrm>
          <a:off x="1088571" y="1728217"/>
          <a:ext cx="7635092" cy="3962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Wystąpienie u kobiety mięśniaka macicy może spowodować problemy z zajęciem w ciążę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podlaskie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Rozmawiam/rozmawiałam ze swoją matką o kwestiach związanych ze zdrowiem ginekologicznym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podlaskie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niezłośliwy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podlaskie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złośliwy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podlaskie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Wiem, czym jest mięśniak macicy i badam się w tym kierunku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podlaskie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Mój ginekolog rozmawiał/a ze mną przynajmniej raz o mięśniakach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podlaskie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873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 w swoim bliższym otoczeniu lub dalszym kogoś, kto miała/ma mięśniaka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podlaskie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873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WIEDZA NA TEMAT MIĘŚNIAKA MACICY</a:t>
            </a:r>
          </a:p>
        </p:txBody>
      </p:sp>
      <p:sp>
        <p:nvSpPr>
          <p:cNvPr id="8" name="pole tekstowe 5">
            <a:extLst>
              <a:ext uri="{FF2B5EF4-FFF2-40B4-BE49-F238E27FC236}">
                <a16:creationId xmlns:a16="http://schemas.microsoft.com/office/drawing/2014/main" id="{2F4594C7-393B-46C5-878B-10018257E947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N=95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2" y="998257"/>
            <a:ext cx="729960" cy="72996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1A8537F-BA4E-4970-859E-0005E46A59D2}"/>
              </a:ext>
            </a:extLst>
          </p:cNvPr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Zaznacz wszystkie stwierdzenia, które Twoim zdaniem są prawdziwe: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2158796690"/>
              </p:ext>
            </p:extLst>
          </p:nvPr>
        </p:nvGraphicFramePr>
        <p:xfrm>
          <a:off x="3275340" y="1200711"/>
          <a:ext cx="8054511" cy="492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164591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52538" y="975325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Jakie objawy Twoim zdaniem mogą świadczyć o pojawieniu się mięśniaków macicy? </a:t>
            </a: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OBJAWY MIĘŚNIAKA MACICY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B4D47B0-816B-4A0F-822D-D8B3DC833361}"/>
              </a:ext>
            </a:extLst>
          </p:cNvPr>
          <p:cNvSpPr txBox="1"/>
          <p:nvPr/>
        </p:nvSpPr>
        <p:spPr>
          <a:xfrm>
            <a:off x="10525889" y="789905"/>
            <a:ext cx="15752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Wróć do początku raportu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Powiększenie slajdu 3">
                <a:extLst>
                  <a:ext uri="{FF2B5EF4-FFF2-40B4-BE49-F238E27FC236}">
                    <a16:creationId xmlns:a16="http://schemas.microsoft.com/office/drawing/2014/main" id="{A3B9161B-871A-489F-84D2-7972A9BFCA9E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0525889" y="1390823"/>
              <a:ext cx="1575270" cy="886089"/>
            </p:xfrm>
            <a:graphic>
              <a:graphicData uri="http://schemas.microsoft.com/office/powerpoint/2016/slidezoom">
                <pslz:sldZm>
                  <pslz:sldZmObj sldId="570" cId="1288000832">
                    <pslz:zmPr id="{862CB01F-7ABF-4E56-BB22-DBB78BA20C0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75270" cy="88608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Powiększenie slajdu 3">
                <a:hlinkClick r:id="rId6" action="ppaction://hlinksldjump"/>
                <a:extLst>
                  <a:ext uri="{FF2B5EF4-FFF2-40B4-BE49-F238E27FC236}">
                    <a16:creationId xmlns:pslz="http://schemas.microsoft.com/office/powerpoint/2016/slidezoom" xmlns="" xmlns:a16="http://schemas.microsoft.com/office/drawing/2014/main" id="{A3B9161B-871A-489F-84D2-7972A9BFCA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25889" y="1390823"/>
                <a:ext cx="1575270" cy="88608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707B45CD-9B98-472F-85B2-26F35CFB5B4F}"/>
              </a:ext>
            </a:extLst>
          </p:cNvPr>
          <p:cNvSpPr/>
          <p:nvPr/>
        </p:nvSpPr>
        <p:spPr>
          <a:xfrm>
            <a:off x="11147232" y="1099443"/>
            <a:ext cx="314369" cy="242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0" y="882389"/>
            <a:ext cx="975055" cy="975055"/>
          </a:xfrm>
          <a:prstGeom prst="rect">
            <a:avLst/>
          </a:prstGeom>
        </p:spPr>
      </p:pic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CC188278-4F1D-4FBE-AB65-D5A76B9B25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6657186"/>
              </p:ext>
            </p:extLst>
          </p:nvPr>
        </p:nvGraphicFramePr>
        <p:xfrm>
          <a:off x="1025843" y="1689492"/>
          <a:ext cx="5181600" cy="44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1F90859F-73B4-419A-9052-AC4271B96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0308150"/>
              </p:ext>
            </p:extLst>
          </p:nvPr>
        </p:nvGraphicFramePr>
        <p:xfrm>
          <a:off x="5852477" y="1689492"/>
          <a:ext cx="5181600" cy="4378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6" name="Dymek mowy: owalny 15">
            <a:extLst>
              <a:ext uri="{FF2B5EF4-FFF2-40B4-BE49-F238E27FC236}">
                <a16:creationId xmlns:a16="http://schemas.microsoft.com/office/drawing/2014/main" id="{32CB1571-6C80-4E78-B7B5-86FDA7ACA4BD}"/>
              </a:ext>
            </a:extLst>
          </p:cNvPr>
          <p:cNvSpPr/>
          <p:nvPr/>
        </p:nvSpPr>
        <p:spPr>
          <a:xfrm>
            <a:off x="9477870" y="3216709"/>
            <a:ext cx="1783706" cy="688541"/>
          </a:xfrm>
          <a:prstGeom prst="wedgeEllipseCallout">
            <a:avLst>
              <a:gd name="adj1" fmla="val -65625"/>
              <a:gd name="adj2" fmla="val -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52%*</a:t>
            </a:r>
          </a:p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objawy bólowe</a:t>
            </a:r>
          </a:p>
        </p:txBody>
      </p:sp>
      <p:sp>
        <p:nvSpPr>
          <p:cNvPr id="17" name="Dymek mowy: owalny 16">
            <a:extLst>
              <a:ext uri="{FF2B5EF4-FFF2-40B4-BE49-F238E27FC236}">
                <a16:creationId xmlns:a16="http://schemas.microsoft.com/office/drawing/2014/main" id="{E7C14F74-49A4-40E7-AD73-26DA078D6DBF}"/>
              </a:ext>
            </a:extLst>
          </p:cNvPr>
          <p:cNvSpPr/>
          <p:nvPr/>
        </p:nvSpPr>
        <p:spPr>
          <a:xfrm>
            <a:off x="10055354" y="4082283"/>
            <a:ext cx="1783706" cy="975056"/>
          </a:xfrm>
          <a:prstGeom prst="wedgeEllipseCallout">
            <a:avLst>
              <a:gd name="adj1" fmla="val -70961"/>
              <a:gd name="adj2" fmla="val -197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24%**</a:t>
            </a:r>
          </a:p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zaburzenia cyklu miesiączkowego</a:t>
            </a:r>
          </a:p>
        </p:txBody>
      </p:sp>
      <p:sp>
        <p:nvSpPr>
          <p:cNvPr id="18" name="pole tekstowe 5">
            <a:extLst>
              <a:ext uri="{FF2B5EF4-FFF2-40B4-BE49-F238E27FC236}">
                <a16:creationId xmlns:a16="http://schemas.microsoft.com/office/drawing/2014/main" id="{72BBEE84-201A-4186-9672-759580FF578D}"/>
              </a:ext>
            </a:extLst>
          </p:cNvPr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Pytanie otwarta, odpowiedzi zakodowane. 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*Suma odpowiedzi: ból, ból w podbrzuszu, ból brzucha, ból w okolicach intymnych, ból macicy, ból podczas stosunku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**Suma odpowiedzi: Zaburzenia miesiączkowania, obfite miesiączki, krwawienia, bolesne miesiączki</a:t>
            </a:r>
          </a:p>
        </p:txBody>
      </p:sp>
    </p:spTree>
    <p:extLst>
      <p:ext uri="{BB962C8B-B14F-4D97-AF65-F5344CB8AC3E}">
        <p14:creationId xmlns:p14="http://schemas.microsoft.com/office/powerpoint/2010/main" val="297449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63404" y="2009104"/>
            <a:ext cx="7366714" cy="2352534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Szczegółowe wyniki badania –</a:t>
            </a:r>
          </a:p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WSZYSTKIE RESPONDENTKI</a:t>
            </a:r>
            <a:endParaRPr lang="pl-PL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721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63404" y="2009104"/>
            <a:ext cx="7366714" cy="2352534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Szczegółowe wyniki badania –</a:t>
            </a:r>
          </a:p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Województwo pomorskie</a:t>
            </a:r>
            <a:endParaRPr lang="pl-PL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7924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PODSUMOWANIE BADANIA – województwo pomorskie</a:t>
            </a:r>
          </a:p>
        </p:txBody>
      </p:sp>
      <p:sp>
        <p:nvSpPr>
          <p:cNvPr id="4" name="pole tekstowe 2">
            <a:extLst>
              <a:ext uri="{FF2B5EF4-FFF2-40B4-BE49-F238E27FC236}">
                <a16:creationId xmlns:a16="http://schemas.microsoft.com/office/drawing/2014/main" id="{2FF0243E-A8B2-4DCA-ABF7-92665A5DBD73}"/>
              </a:ext>
            </a:extLst>
          </p:cNvPr>
          <p:cNvSpPr txBox="1"/>
          <p:nvPr/>
        </p:nvSpPr>
        <p:spPr>
          <a:xfrm>
            <a:off x="181275" y="1576655"/>
            <a:ext cx="11829449" cy="3489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Mieszkanki województwa pomorskiego, podobnie jak przeciętne Polki, dość rzadko rozmawiają ze swoim lekarzem ginekologiem na temat mięśniaka macicy. Nigdy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nie poruszało tego tematu ze swoim ginekologiem 64% badanych. Częściej w rozmowach z 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lakrzem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poruszają temat niedoczynności tarczycy, raka piersi lub raka szyjki macicy.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Wiedza na temat charakteru mięśniaka macicy jest w tym województwie wyższa niż w skali kraju. Spośród badanych 64% poprawnie wskazuje, że nowotwór ten ma charakter niezłośliwy (56% w skali kraju). Większość kobiet (84%) ma również świadomość, że mięśniaki macicy mogą być przyczyną problemów z zajściem w ciążę.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 skali województwa 16% kobiet nie potrafiło wskazać żadnego objawu, który ich zdaniem mógłby świadczyć o pojawieniu się mięśniaka macicy. Największy odsetek kobiet jako taki objaw podawało krwawienia (23%) i po prostu ból (22%). Objawy bólowe różnego pochodzenia – między innymi ból brzucha, ból podczas stosunku, zaniepokoiłby 53% badanych.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9473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Czy kiedykolwiek rozmawiałaś ze swoim ginekologiem na temat którejś z wymienionych chorób?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KONSULTACJE Z GINEKOLOGIEM</a:t>
            </a:r>
          </a:p>
        </p:txBody>
      </p:sp>
      <p:sp>
        <p:nvSpPr>
          <p:cNvPr id="14" name="pole tekstowe 5">
            <a:extLst>
              <a:ext uri="{FF2B5EF4-FFF2-40B4-BE49-F238E27FC236}">
                <a16:creationId xmlns:a16="http://schemas.microsoft.com/office/drawing/2014/main" id="{DAE48A88-A5DF-4055-8A7F-0617A8E05582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N=204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031341"/>
              </p:ext>
            </p:extLst>
          </p:nvPr>
        </p:nvGraphicFramePr>
        <p:xfrm>
          <a:off x="1445623" y="1541419"/>
          <a:ext cx="8081553" cy="37882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Niedoczynność tarczycy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pomorskie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352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piersi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pomorskie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szyjki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pomorskie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Choroby przenoszone drogą płciową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pomorskie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81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pomorskie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81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0" y="945032"/>
            <a:ext cx="827009" cy="827009"/>
          </a:xfrm>
          <a:prstGeom prst="rect">
            <a:avLst/>
          </a:prstGeom>
        </p:spPr>
      </p:pic>
      <p:graphicFrame>
        <p:nvGraphicFramePr>
          <p:cNvPr id="19" name="Wykres 18"/>
          <p:cNvGraphicFramePr/>
          <p:nvPr>
            <p:extLst>
              <p:ext uri="{D42A27DB-BD31-4B8C-83A1-F6EECF244321}">
                <p14:modId xmlns:p14="http://schemas.microsoft.com/office/powerpoint/2010/main" val="4164520299"/>
              </p:ext>
            </p:extLst>
          </p:nvPr>
        </p:nvGraphicFramePr>
        <p:xfrm>
          <a:off x="1445623" y="1358537"/>
          <a:ext cx="9920429" cy="468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32380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519210"/>
              </p:ext>
            </p:extLst>
          </p:nvPr>
        </p:nvGraphicFramePr>
        <p:xfrm>
          <a:off x="1088571" y="1728217"/>
          <a:ext cx="7635092" cy="3962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Wystąpienie u kobiety mięśniaka macicy może spowodować problemy z zajęciem w ciążę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pomorskie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niezłośliwy 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pomorskie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Rozmawiam/rozmawiałam ze swoją matką o kwestiach związanych ze zdrowiem ginekologicznym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pomorskie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Wiem, czym jest mięśniak macicy i badam się w tym kierunku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pomorskie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Mój ginekolog rozmawiał/a ze mną przynajmniej raz o mięśniakach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pomorskie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 w swoim bliższym otoczeniu lub dalszym kogoś, kto miała/ma mięśniaka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pomorskie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873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złośliwy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pomorskie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873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WIEDZA NA TEMAT MIĘŚNIAKA MACICY</a:t>
            </a:r>
          </a:p>
        </p:txBody>
      </p:sp>
      <p:sp>
        <p:nvSpPr>
          <p:cNvPr id="8" name="pole tekstowe 5">
            <a:extLst>
              <a:ext uri="{FF2B5EF4-FFF2-40B4-BE49-F238E27FC236}">
                <a16:creationId xmlns:a16="http://schemas.microsoft.com/office/drawing/2014/main" id="{2F4594C7-393B-46C5-878B-10018257E947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N=204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2" y="998257"/>
            <a:ext cx="729960" cy="72996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1A8537F-BA4E-4970-859E-0005E46A59D2}"/>
              </a:ext>
            </a:extLst>
          </p:cNvPr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Zaznacz wszystkie stwierdzenia, które Twoim zdaniem są prawdziwe: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272321611"/>
              </p:ext>
            </p:extLst>
          </p:nvPr>
        </p:nvGraphicFramePr>
        <p:xfrm>
          <a:off x="3275340" y="1200711"/>
          <a:ext cx="8054511" cy="492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560748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52538" y="975325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Jakie objawy Twoim zdaniem mogą świadczyć o pojawieniu się mięśniaków macicy? </a:t>
            </a: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OBJAWY MIĘŚNIAKA MACICY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B4D47B0-816B-4A0F-822D-D8B3DC833361}"/>
              </a:ext>
            </a:extLst>
          </p:cNvPr>
          <p:cNvSpPr txBox="1"/>
          <p:nvPr/>
        </p:nvSpPr>
        <p:spPr>
          <a:xfrm>
            <a:off x="10525889" y="789905"/>
            <a:ext cx="15752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Wróć do początku raportu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Powiększenie slajdu 3">
                <a:extLst>
                  <a:ext uri="{FF2B5EF4-FFF2-40B4-BE49-F238E27FC236}">
                    <a16:creationId xmlns:a16="http://schemas.microsoft.com/office/drawing/2014/main" id="{A3B9161B-871A-489F-84D2-7972A9BFCA9E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0525889" y="1390823"/>
              <a:ext cx="1575270" cy="886089"/>
            </p:xfrm>
            <a:graphic>
              <a:graphicData uri="http://schemas.microsoft.com/office/powerpoint/2016/slidezoom">
                <pslz:sldZm>
                  <pslz:sldZmObj sldId="570" cId="1288000832">
                    <pslz:zmPr id="{862CB01F-7ABF-4E56-BB22-DBB78BA20C0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75270" cy="88608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Powiększenie slajdu 3">
                <a:hlinkClick r:id="rId6" action="ppaction://hlinksldjump"/>
                <a:extLst>
                  <a:ext uri="{FF2B5EF4-FFF2-40B4-BE49-F238E27FC236}">
                    <a16:creationId xmlns:pslz="http://schemas.microsoft.com/office/powerpoint/2016/slidezoom" xmlns="" xmlns:a16="http://schemas.microsoft.com/office/drawing/2014/main" id="{A3B9161B-871A-489F-84D2-7972A9BFCA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25889" y="1390823"/>
                <a:ext cx="1575270" cy="88608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707B45CD-9B98-472F-85B2-26F35CFB5B4F}"/>
              </a:ext>
            </a:extLst>
          </p:cNvPr>
          <p:cNvSpPr/>
          <p:nvPr/>
        </p:nvSpPr>
        <p:spPr>
          <a:xfrm>
            <a:off x="11147232" y="1099443"/>
            <a:ext cx="314369" cy="242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0" y="882389"/>
            <a:ext cx="975055" cy="975055"/>
          </a:xfrm>
          <a:prstGeom prst="rect">
            <a:avLst/>
          </a:prstGeom>
        </p:spPr>
      </p:pic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CC188278-4F1D-4FBE-AB65-D5A76B9B25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8827469"/>
              </p:ext>
            </p:extLst>
          </p:nvPr>
        </p:nvGraphicFramePr>
        <p:xfrm>
          <a:off x="1025843" y="1689492"/>
          <a:ext cx="5181600" cy="44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1F90859F-73B4-419A-9052-AC4271B96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6551377"/>
              </p:ext>
            </p:extLst>
          </p:nvPr>
        </p:nvGraphicFramePr>
        <p:xfrm>
          <a:off x="5852477" y="1689492"/>
          <a:ext cx="5181600" cy="4378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6" name="Dymek mowy: owalny 15">
            <a:extLst>
              <a:ext uri="{FF2B5EF4-FFF2-40B4-BE49-F238E27FC236}">
                <a16:creationId xmlns:a16="http://schemas.microsoft.com/office/drawing/2014/main" id="{32CB1571-6C80-4E78-B7B5-86FDA7ACA4BD}"/>
              </a:ext>
            </a:extLst>
          </p:cNvPr>
          <p:cNvSpPr/>
          <p:nvPr/>
        </p:nvSpPr>
        <p:spPr>
          <a:xfrm>
            <a:off x="9477870" y="3216709"/>
            <a:ext cx="1783706" cy="688541"/>
          </a:xfrm>
          <a:prstGeom prst="wedgeEllipseCallout">
            <a:avLst>
              <a:gd name="adj1" fmla="val -65625"/>
              <a:gd name="adj2" fmla="val -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53%*</a:t>
            </a:r>
          </a:p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objawy bólowe</a:t>
            </a:r>
          </a:p>
        </p:txBody>
      </p:sp>
      <p:sp>
        <p:nvSpPr>
          <p:cNvPr id="17" name="Dymek mowy: owalny 16">
            <a:extLst>
              <a:ext uri="{FF2B5EF4-FFF2-40B4-BE49-F238E27FC236}">
                <a16:creationId xmlns:a16="http://schemas.microsoft.com/office/drawing/2014/main" id="{E7C14F74-49A4-40E7-AD73-26DA078D6DBF}"/>
              </a:ext>
            </a:extLst>
          </p:cNvPr>
          <p:cNvSpPr/>
          <p:nvPr/>
        </p:nvSpPr>
        <p:spPr>
          <a:xfrm>
            <a:off x="10055354" y="4082283"/>
            <a:ext cx="1783706" cy="975056"/>
          </a:xfrm>
          <a:prstGeom prst="wedgeEllipseCallout">
            <a:avLst>
              <a:gd name="adj1" fmla="val -70961"/>
              <a:gd name="adj2" fmla="val -197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35%**</a:t>
            </a:r>
          </a:p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zaburzenia cyklu miesiączkowego</a:t>
            </a:r>
          </a:p>
        </p:txBody>
      </p:sp>
      <p:sp>
        <p:nvSpPr>
          <p:cNvPr id="18" name="pole tekstowe 5">
            <a:extLst>
              <a:ext uri="{FF2B5EF4-FFF2-40B4-BE49-F238E27FC236}">
                <a16:creationId xmlns:a16="http://schemas.microsoft.com/office/drawing/2014/main" id="{C947AADC-FC41-4AE7-A3EB-84D105B45128}"/>
              </a:ext>
            </a:extLst>
          </p:cNvPr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Pytanie otwarta, odpowiedzi zakodowane. 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*Suma odpowiedzi: ból, ból w podbrzuszu, ból brzucha, ból w okolicach intymnych, ból macicy, ból podczas stosunku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**Suma odpowiedzi: Zaburzenia miesiączkowania, obfite miesiączki, krwawienia, bolesne miesiączki</a:t>
            </a:r>
          </a:p>
        </p:txBody>
      </p:sp>
    </p:spTree>
    <p:extLst>
      <p:ext uri="{BB962C8B-B14F-4D97-AF65-F5344CB8AC3E}">
        <p14:creationId xmlns:p14="http://schemas.microsoft.com/office/powerpoint/2010/main" val="16026314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63404" y="2009104"/>
            <a:ext cx="7366714" cy="2352534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Szczegółowe wyniki badania –</a:t>
            </a:r>
          </a:p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Województwo śląskie</a:t>
            </a:r>
            <a:endParaRPr lang="pl-PL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9056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PODSUMOWANIE BADANIA – województwo śląskie</a:t>
            </a:r>
          </a:p>
        </p:txBody>
      </p:sp>
      <p:sp>
        <p:nvSpPr>
          <p:cNvPr id="4" name="pole tekstowe 2">
            <a:extLst>
              <a:ext uri="{FF2B5EF4-FFF2-40B4-BE49-F238E27FC236}">
                <a16:creationId xmlns:a16="http://schemas.microsoft.com/office/drawing/2014/main" id="{86175062-A3EE-4F37-BB46-3C40AA081FC2}"/>
              </a:ext>
            </a:extLst>
          </p:cNvPr>
          <p:cNvSpPr txBox="1"/>
          <p:nvPr/>
        </p:nvSpPr>
        <p:spPr>
          <a:xfrm>
            <a:off x="181275" y="1576655"/>
            <a:ext cx="11829449" cy="384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Mieszkanki Śląska, rzadziej niż przeciętne Polki, w gabinecie ginekologicznym podejmują z lekarzem rozmowę na temat chorób przenoszonych drogą płciową. Nigdy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nie rozmawiało na ten temat ze swoim lekarzem 64% mieszkanek województwa i 62% mieszkanek Polski. Najrzadziej poruszanym temat spośród przytoczonych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 badaniu, jest mięśniak macicy. Nigdy o tym schorzeniu nie rozmawiało ze swoim ginekologiem 61% badanych kobiet zamieszkujących Śląsk.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Ponad połowa kobiet mieszkających w województwie śląskim (59%) ma świadomość, że mięśniak macicy to nowotwór niezłośliwy (56% w skali kraju). Zdania,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że nowotwór ten ma charakter złośliwy, jest blisko co trzecia Ślązaczka. W swoim bliższym lub dalszym otoczeniu 43% badanych ma kogoś, kto miał lub ma mięśniaka macicy.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Zdaniem 58% mieszkanek województwa śląskiego mięśniaki macicy dają różnego pochodzenia objawy bólowe. Nie potrafiło wskazać żadnego objawu schorzenia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17% badanych.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9019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Czy kiedykolwiek rozmawiałaś ze swoim ginekologiem na temat którejś z wymienionych chorób?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KONSULTACJE Z GINEKOLOGIEM</a:t>
            </a:r>
          </a:p>
        </p:txBody>
      </p:sp>
      <p:sp>
        <p:nvSpPr>
          <p:cNvPr id="14" name="pole tekstowe 5">
            <a:extLst>
              <a:ext uri="{FF2B5EF4-FFF2-40B4-BE49-F238E27FC236}">
                <a16:creationId xmlns:a16="http://schemas.microsoft.com/office/drawing/2014/main" id="{DAE48A88-A5DF-4055-8A7F-0617A8E05582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N=374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658975"/>
              </p:ext>
            </p:extLst>
          </p:nvPr>
        </p:nvGraphicFramePr>
        <p:xfrm>
          <a:off x="1445623" y="1541419"/>
          <a:ext cx="8081553" cy="37882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Niedoczynność tarczycy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śląskie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352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piersi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śląskie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szyjki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śląskie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Choroby przenoszone drogą płciową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śląskie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81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śląskie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81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0" y="945032"/>
            <a:ext cx="827009" cy="827009"/>
          </a:xfrm>
          <a:prstGeom prst="rect">
            <a:avLst/>
          </a:prstGeom>
        </p:spPr>
      </p:pic>
      <p:graphicFrame>
        <p:nvGraphicFramePr>
          <p:cNvPr id="19" name="Wykres 18"/>
          <p:cNvGraphicFramePr/>
          <p:nvPr>
            <p:extLst>
              <p:ext uri="{D42A27DB-BD31-4B8C-83A1-F6EECF244321}">
                <p14:modId xmlns:p14="http://schemas.microsoft.com/office/powerpoint/2010/main" val="975954558"/>
              </p:ext>
            </p:extLst>
          </p:nvPr>
        </p:nvGraphicFramePr>
        <p:xfrm>
          <a:off x="1445623" y="1358537"/>
          <a:ext cx="9920429" cy="468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274286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820153"/>
              </p:ext>
            </p:extLst>
          </p:nvPr>
        </p:nvGraphicFramePr>
        <p:xfrm>
          <a:off x="1088571" y="1728217"/>
          <a:ext cx="7635092" cy="3962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Wystąpienie u kobiety mięśniaka macicy może spowodować problemy z zajęciem w ciążę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śląskie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niezłośliwy 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śląskie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Rozmawiam/rozmawiałam ze swoją matką o kwestiach związanych ze zdrowiem ginekologicznym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śląskie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Wiem, czym jest mięśniak macicy i badam się w tym kierunku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śląskie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Mój ginekolog rozmawiał/a ze mną przynajmniej raz o mięśniakach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śląskie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 w swoim bliższym otoczeniu lub dalszym kogoś, kto miała/ma mięśniaka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śląskie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873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złośliwy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śląskie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873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WIEDZA NA TEMAT MIĘŚNIAKA MACICY</a:t>
            </a:r>
          </a:p>
        </p:txBody>
      </p:sp>
      <p:sp>
        <p:nvSpPr>
          <p:cNvPr id="8" name="pole tekstowe 5">
            <a:extLst>
              <a:ext uri="{FF2B5EF4-FFF2-40B4-BE49-F238E27FC236}">
                <a16:creationId xmlns:a16="http://schemas.microsoft.com/office/drawing/2014/main" id="{2F4594C7-393B-46C5-878B-10018257E947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N=374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2" y="998257"/>
            <a:ext cx="729960" cy="72996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1A8537F-BA4E-4970-859E-0005E46A59D2}"/>
              </a:ext>
            </a:extLst>
          </p:cNvPr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Zaznacz wszystkie stwierdzenia, które Twoim zdaniem są prawdziwe: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3658443877"/>
              </p:ext>
            </p:extLst>
          </p:nvPr>
        </p:nvGraphicFramePr>
        <p:xfrm>
          <a:off x="3275340" y="1200711"/>
          <a:ext cx="8054511" cy="492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84023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52538" y="975325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Jakie objawy Twoim zdaniem mogą świadczyć o pojawieniu się mięśniaków macicy? </a:t>
            </a: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OBJAWY MIĘŚNIAKA MACICY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B4D47B0-816B-4A0F-822D-D8B3DC833361}"/>
              </a:ext>
            </a:extLst>
          </p:cNvPr>
          <p:cNvSpPr txBox="1"/>
          <p:nvPr/>
        </p:nvSpPr>
        <p:spPr>
          <a:xfrm>
            <a:off x="10525889" y="789905"/>
            <a:ext cx="15752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Wróć do początku raportu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Powiększenie slajdu 3">
                <a:extLst>
                  <a:ext uri="{FF2B5EF4-FFF2-40B4-BE49-F238E27FC236}">
                    <a16:creationId xmlns:a16="http://schemas.microsoft.com/office/drawing/2014/main" id="{A3B9161B-871A-489F-84D2-7972A9BFCA9E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0525889" y="1390823"/>
              <a:ext cx="1575270" cy="886089"/>
            </p:xfrm>
            <a:graphic>
              <a:graphicData uri="http://schemas.microsoft.com/office/powerpoint/2016/slidezoom">
                <pslz:sldZm>
                  <pslz:sldZmObj sldId="570" cId="1288000832">
                    <pslz:zmPr id="{862CB01F-7ABF-4E56-BB22-DBB78BA20C0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75270" cy="88608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Powiększenie slajdu 3">
                <a:hlinkClick r:id="rId6" action="ppaction://hlinksldjump"/>
                <a:extLst>
                  <a:ext uri="{FF2B5EF4-FFF2-40B4-BE49-F238E27FC236}">
                    <a16:creationId xmlns:pslz="http://schemas.microsoft.com/office/powerpoint/2016/slidezoom" xmlns="" xmlns:a16="http://schemas.microsoft.com/office/drawing/2014/main" id="{A3B9161B-871A-489F-84D2-7972A9BFCA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25889" y="1390823"/>
                <a:ext cx="1575270" cy="88608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707B45CD-9B98-472F-85B2-26F35CFB5B4F}"/>
              </a:ext>
            </a:extLst>
          </p:cNvPr>
          <p:cNvSpPr/>
          <p:nvPr/>
        </p:nvSpPr>
        <p:spPr>
          <a:xfrm>
            <a:off x="11147232" y="1099443"/>
            <a:ext cx="314369" cy="242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0" y="882389"/>
            <a:ext cx="975055" cy="975055"/>
          </a:xfrm>
          <a:prstGeom prst="rect">
            <a:avLst/>
          </a:prstGeom>
        </p:spPr>
      </p:pic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CC188278-4F1D-4FBE-AB65-D5A76B9B25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1883039"/>
              </p:ext>
            </p:extLst>
          </p:nvPr>
        </p:nvGraphicFramePr>
        <p:xfrm>
          <a:off x="1025843" y="1689492"/>
          <a:ext cx="5181600" cy="44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1F90859F-73B4-419A-9052-AC4271B96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757834"/>
              </p:ext>
            </p:extLst>
          </p:nvPr>
        </p:nvGraphicFramePr>
        <p:xfrm>
          <a:off x="5852477" y="1689492"/>
          <a:ext cx="5181600" cy="4378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6" name="Dymek mowy: owalny 15">
            <a:extLst>
              <a:ext uri="{FF2B5EF4-FFF2-40B4-BE49-F238E27FC236}">
                <a16:creationId xmlns:a16="http://schemas.microsoft.com/office/drawing/2014/main" id="{32CB1571-6C80-4E78-B7B5-86FDA7ACA4BD}"/>
              </a:ext>
            </a:extLst>
          </p:cNvPr>
          <p:cNvSpPr/>
          <p:nvPr/>
        </p:nvSpPr>
        <p:spPr>
          <a:xfrm>
            <a:off x="9477870" y="3216709"/>
            <a:ext cx="1783706" cy="688541"/>
          </a:xfrm>
          <a:prstGeom prst="wedgeEllipseCallout">
            <a:avLst>
              <a:gd name="adj1" fmla="val -65625"/>
              <a:gd name="adj2" fmla="val -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58%*</a:t>
            </a:r>
          </a:p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objawy bólowe</a:t>
            </a:r>
          </a:p>
        </p:txBody>
      </p:sp>
      <p:sp>
        <p:nvSpPr>
          <p:cNvPr id="17" name="Dymek mowy: owalny 16">
            <a:extLst>
              <a:ext uri="{FF2B5EF4-FFF2-40B4-BE49-F238E27FC236}">
                <a16:creationId xmlns:a16="http://schemas.microsoft.com/office/drawing/2014/main" id="{E7C14F74-49A4-40E7-AD73-26DA078D6DBF}"/>
              </a:ext>
            </a:extLst>
          </p:cNvPr>
          <p:cNvSpPr/>
          <p:nvPr/>
        </p:nvSpPr>
        <p:spPr>
          <a:xfrm>
            <a:off x="10055354" y="4082283"/>
            <a:ext cx="1783706" cy="975056"/>
          </a:xfrm>
          <a:prstGeom prst="wedgeEllipseCallout">
            <a:avLst>
              <a:gd name="adj1" fmla="val -70961"/>
              <a:gd name="adj2" fmla="val -197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32%**</a:t>
            </a:r>
          </a:p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zaburzenia cyklu miesiączkowego</a:t>
            </a:r>
          </a:p>
        </p:txBody>
      </p:sp>
      <p:sp>
        <p:nvSpPr>
          <p:cNvPr id="18" name="pole tekstowe 5">
            <a:extLst>
              <a:ext uri="{FF2B5EF4-FFF2-40B4-BE49-F238E27FC236}">
                <a16:creationId xmlns:a16="http://schemas.microsoft.com/office/drawing/2014/main" id="{6D9FB502-C51C-44D0-8B83-61B0A0EF08DA}"/>
              </a:ext>
            </a:extLst>
          </p:cNvPr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Pytanie otwarta, odpowiedzi zakodowane. 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*Suma odpowiedzi: ból, ból w podbrzuszu, ból brzucha, ból w okolicach intymnych, ból macicy, ból podczas stosunku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**Suma odpowiedzi: Zaburzenia miesiączkowania, obfite miesiączki, krwawienia, bolesne miesiączki</a:t>
            </a:r>
          </a:p>
        </p:txBody>
      </p:sp>
    </p:spTree>
    <p:extLst>
      <p:ext uri="{BB962C8B-B14F-4D97-AF65-F5344CB8AC3E}">
        <p14:creationId xmlns:p14="http://schemas.microsoft.com/office/powerpoint/2010/main" val="1556492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61713" y="1034480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Czy kiedykolwiek rozmawiałaś ze swoim ginekologiem na temat którejś z wymienionych chorób?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KONSULTACJE Z GINEKOLOGIEM</a:t>
            </a:r>
          </a:p>
        </p:txBody>
      </p:sp>
      <p:sp>
        <p:nvSpPr>
          <p:cNvPr id="14" name="pole tekstowe 5">
            <a:extLst>
              <a:ext uri="{FF2B5EF4-FFF2-40B4-BE49-F238E27FC236}">
                <a16:creationId xmlns:a16="http://schemas.microsoft.com/office/drawing/2014/main" id="{DAE48A88-A5DF-4055-8A7F-0617A8E05582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N=3204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357469"/>
              </p:ext>
            </p:extLst>
          </p:nvPr>
        </p:nvGraphicFramePr>
        <p:xfrm>
          <a:off x="1445623" y="1772041"/>
          <a:ext cx="8081553" cy="3557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0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0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32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Niedoczynność tarczycy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2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162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piersi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32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32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szyjki macicy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32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32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Choroby przenoszone drogą płciową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32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084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084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5" y="945032"/>
            <a:ext cx="827009" cy="827009"/>
          </a:xfrm>
          <a:prstGeom prst="rect">
            <a:avLst/>
          </a:prstGeom>
        </p:spPr>
      </p:pic>
      <p:graphicFrame>
        <p:nvGraphicFramePr>
          <p:cNvPr id="19" name="Wykres 18"/>
          <p:cNvGraphicFramePr/>
          <p:nvPr>
            <p:extLst>
              <p:ext uri="{D42A27DB-BD31-4B8C-83A1-F6EECF244321}">
                <p14:modId xmlns:p14="http://schemas.microsoft.com/office/powerpoint/2010/main" val="4157008741"/>
              </p:ext>
            </p:extLst>
          </p:nvPr>
        </p:nvGraphicFramePr>
        <p:xfrm>
          <a:off x="1445623" y="1560104"/>
          <a:ext cx="9920429" cy="448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74698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63404" y="2009104"/>
            <a:ext cx="7366714" cy="2352534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Szczegółowe wyniki badania –</a:t>
            </a:r>
          </a:p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Województwo świętokrzyskie</a:t>
            </a:r>
            <a:endParaRPr lang="pl-PL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239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797132" y="930793"/>
            <a:ext cx="8490858" cy="4893972"/>
          </a:xfrm>
          <a:prstGeom prst="rect">
            <a:avLst/>
          </a:prstGeom>
        </p:spPr>
        <p:txBody>
          <a:bodyPr/>
          <a:lstStyle/>
          <a:p>
            <a:pPr marL="214313" indent="-214313" algn="just" hangingPunct="0">
              <a:lnSpc>
                <a:spcPts val="1875"/>
              </a:lnSpc>
              <a:spcAft>
                <a:spcPts val="900"/>
              </a:spcAft>
              <a:buClr>
                <a:srgbClr val="C00000"/>
              </a:buClr>
              <a:buBlip>
                <a:blip r:embed="rId3"/>
              </a:buBlip>
              <a:defRPr/>
            </a:pPr>
            <a:endParaRPr lang="pl-PL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PODSUMOWANIE BADANIA – województwo świętokrzyskie</a:t>
            </a:r>
          </a:p>
        </p:txBody>
      </p:sp>
      <p:sp>
        <p:nvSpPr>
          <p:cNvPr id="4" name="pole tekstowe 2">
            <a:extLst>
              <a:ext uri="{FF2B5EF4-FFF2-40B4-BE49-F238E27FC236}">
                <a16:creationId xmlns:a16="http://schemas.microsoft.com/office/drawing/2014/main" id="{922B8593-6AFA-4B3B-887F-02F965710A26}"/>
              </a:ext>
            </a:extLst>
          </p:cNvPr>
          <p:cNvSpPr txBox="1"/>
          <p:nvPr/>
        </p:nvSpPr>
        <p:spPr>
          <a:xfrm>
            <a:off x="181275" y="1576655"/>
            <a:ext cx="11829449" cy="384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Co czwarta kobiety mieszkająca w województwie świętokrzyskim z własnej inicjatywy podjęła temat niedoczynności tarczycy ze swoim lekarzem ginekologiem. Rozmowę na temat mięśniaka macicy rozpoczęło 14% badanych, w przypadku 19% rozmowa ta odbyła się z inicjatywy lekarza. Większość kobiet (61%) nigdy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nie rozmawiało ze swoim ginekologiem na temat mięśniaków macicy.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Błędną wiedzę na temat złośliwego charakteru nowotworu, jakim jest mięśniak macicy, ma 41% mieszkanek województwa (37% w skali kraju). Poprawnie nowotwór jako niezłośliwy identyfikuje 57% mieszkanek świętokrzyskiego. Większość z badanych (89%) wyraża zdanie, że mięśniak macicy może być przyczyną problemów z zajściem w ciążę.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Podobnie jak w skali kraju, 18% badanych kobiet z województwa świętokrzyskiego, nie potrafiło wskazać żadnego objawu mięśniaków macicy. Ponad połowa (52%) wskazała na ból różnego pochodzenia – ból brzucha, podbrzusza, ból w okolicach intymnych lub ból podczas stosunku 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926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Czy kiedykolwiek rozmawiałaś ze swoim ginekologiem na temat którejś z wymienionych chorób?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KONSULTACJE Z GINEKOLOGIEM</a:t>
            </a:r>
          </a:p>
        </p:txBody>
      </p:sp>
      <p:sp>
        <p:nvSpPr>
          <p:cNvPr id="14" name="pole tekstowe 5">
            <a:extLst>
              <a:ext uri="{FF2B5EF4-FFF2-40B4-BE49-F238E27FC236}">
                <a16:creationId xmlns:a16="http://schemas.microsoft.com/office/drawing/2014/main" id="{DAE48A88-A5DF-4055-8A7F-0617A8E05582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N=104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58763"/>
              </p:ext>
            </p:extLst>
          </p:nvPr>
        </p:nvGraphicFramePr>
        <p:xfrm>
          <a:off x="1445623" y="1541419"/>
          <a:ext cx="8081553" cy="37882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Niedoczynność tarczycy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świętokrzyskie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352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piersi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świętokrzyskie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szyjki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świętokrzyskie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świętokrzyskie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81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Choroby przenoszone drogą płciową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świętokrzyskie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81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0" y="945032"/>
            <a:ext cx="827009" cy="827009"/>
          </a:xfrm>
          <a:prstGeom prst="rect">
            <a:avLst/>
          </a:prstGeom>
        </p:spPr>
      </p:pic>
      <p:graphicFrame>
        <p:nvGraphicFramePr>
          <p:cNvPr id="19" name="Wykres 18"/>
          <p:cNvGraphicFramePr/>
          <p:nvPr>
            <p:extLst>
              <p:ext uri="{D42A27DB-BD31-4B8C-83A1-F6EECF244321}">
                <p14:modId xmlns:p14="http://schemas.microsoft.com/office/powerpoint/2010/main" val="3156236576"/>
              </p:ext>
            </p:extLst>
          </p:nvPr>
        </p:nvGraphicFramePr>
        <p:xfrm>
          <a:off x="1445623" y="1358537"/>
          <a:ext cx="9920429" cy="468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069424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400679"/>
              </p:ext>
            </p:extLst>
          </p:nvPr>
        </p:nvGraphicFramePr>
        <p:xfrm>
          <a:off x="1088571" y="1728217"/>
          <a:ext cx="7635092" cy="3962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Wystąpienie u kobiety mięśniaka macicy może spowodować problemy z zajęciem w ciążę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świętokrzyskie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niezłośliwy 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świętokrzyskie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Rozmawiam/rozmawiałam ze swoją matką o kwestiach związanych ze zdrowiem ginekologicznym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świętokrzyskie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Wiem, czym jest mięśniak macicy i badam się w tym kierunku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świętokrzyskie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złośliwy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świętokrzyskie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Mój ginekolog rozmawiał/a ze mną przynajmniej raz o mięśniakach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świętokrzyskie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873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 w swoim bliższym otoczeniu lub dalszym kogoś, kto miała/ma mięśniaka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świętokrzyskie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873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WIEDZA NA TEMAT MIĘŚNIAKA MACICY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2" y="998257"/>
            <a:ext cx="729960" cy="72996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1A8537F-BA4E-4970-859E-0005E46A59D2}"/>
              </a:ext>
            </a:extLst>
          </p:cNvPr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Zaznacz wszystkie stwierdzenia, które Twoim zdaniem są prawdziwe: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3725372459"/>
              </p:ext>
            </p:extLst>
          </p:nvPr>
        </p:nvGraphicFramePr>
        <p:xfrm>
          <a:off x="3275340" y="1200711"/>
          <a:ext cx="8054511" cy="492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pole tekstowe 5">
            <a:extLst>
              <a:ext uri="{FF2B5EF4-FFF2-40B4-BE49-F238E27FC236}">
                <a16:creationId xmlns:a16="http://schemas.microsoft.com/office/drawing/2014/main" id="{DAE48A88-A5DF-4055-8A7F-0617A8E05582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N=104</a:t>
            </a:r>
          </a:p>
        </p:txBody>
      </p:sp>
    </p:spTree>
    <p:extLst>
      <p:ext uri="{BB962C8B-B14F-4D97-AF65-F5344CB8AC3E}">
        <p14:creationId xmlns:p14="http://schemas.microsoft.com/office/powerpoint/2010/main" val="7957820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52538" y="975325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Jakie objawy Twoim zdaniem mogą świadczyć o pojawieniu się mięśniaków macicy? </a:t>
            </a: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OBJAWY MIĘŚNIAKA MACICY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B4D47B0-816B-4A0F-822D-D8B3DC833361}"/>
              </a:ext>
            </a:extLst>
          </p:cNvPr>
          <p:cNvSpPr txBox="1"/>
          <p:nvPr/>
        </p:nvSpPr>
        <p:spPr>
          <a:xfrm>
            <a:off x="10525889" y="789905"/>
            <a:ext cx="15752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Wróć do początku raportu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Powiększenie slajdu 3">
                <a:extLst>
                  <a:ext uri="{FF2B5EF4-FFF2-40B4-BE49-F238E27FC236}">
                    <a16:creationId xmlns:a16="http://schemas.microsoft.com/office/drawing/2014/main" id="{A3B9161B-871A-489F-84D2-7972A9BFCA9E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0525889" y="1390823"/>
              <a:ext cx="1575270" cy="886089"/>
            </p:xfrm>
            <a:graphic>
              <a:graphicData uri="http://schemas.microsoft.com/office/powerpoint/2016/slidezoom">
                <pslz:sldZm>
                  <pslz:sldZmObj sldId="570" cId="1288000832">
                    <pslz:zmPr id="{862CB01F-7ABF-4E56-BB22-DBB78BA20C0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75270" cy="88608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Powiększenie slajdu 3">
                <a:hlinkClick r:id="rId6" action="ppaction://hlinksldjump"/>
                <a:extLst>
                  <a:ext uri="{FF2B5EF4-FFF2-40B4-BE49-F238E27FC236}">
                    <a16:creationId xmlns:pslz="http://schemas.microsoft.com/office/powerpoint/2016/slidezoom" xmlns="" xmlns:a16="http://schemas.microsoft.com/office/drawing/2014/main" id="{A3B9161B-871A-489F-84D2-7972A9BFCA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25889" y="1390823"/>
                <a:ext cx="1575270" cy="88608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707B45CD-9B98-472F-85B2-26F35CFB5B4F}"/>
              </a:ext>
            </a:extLst>
          </p:cNvPr>
          <p:cNvSpPr/>
          <p:nvPr/>
        </p:nvSpPr>
        <p:spPr>
          <a:xfrm>
            <a:off x="11147232" y="1099443"/>
            <a:ext cx="314369" cy="242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0" y="882389"/>
            <a:ext cx="975055" cy="975055"/>
          </a:xfrm>
          <a:prstGeom prst="rect">
            <a:avLst/>
          </a:prstGeom>
        </p:spPr>
      </p:pic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CC188278-4F1D-4FBE-AB65-D5A76B9B25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7317650"/>
              </p:ext>
            </p:extLst>
          </p:nvPr>
        </p:nvGraphicFramePr>
        <p:xfrm>
          <a:off x="1025843" y="1689492"/>
          <a:ext cx="5181600" cy="44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1F90859F-73B4-419A-9052-AC4271B96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5038360"/>
              </p:ext>
            </p:extLst>
          </p:nvPr>
        </p:nvGraphicFramePr>
        <p:xfrm>
          <a:off x="5852477" y="1689492"/>
          <a:ext cx="5181600" cy="4378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6" name="Dymek mowy: owalny 15">
            <a:extLst>
              <a:ext uri="{FF2B5EF4-FFF2-40B4-BE49-F238E27FC236}">
                <a16:creationId xmlns:a16="http://schemas.microsoft.com/office/drawing/2014/main" id="{32CB1571-6C80-4E78-B7B5-86FDA7ACA4BD}"/>
              </a:ext>
            </a:extLst>
          </p:cNvPr>
          <p:cNvSpPr/>
          <p:nvPr/>
        </p:nvSpPr>
        <p:spPr>
          <a:xfrm>
            <a:off x="9477870" y="3216709"/>
            <a:ext cx="1783706" cy="688541"/>
          </a:xfrm>
          <a:prstGeom prst="wedgeEllipseCallout">
            <a:avLst>
              <a:gd name="adj1" fmla="val -65625"/>
              <a:gd name="adj2" fmla="val -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52%*</a:t>
            </a:r>
          </a:p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objawy bólowe</a:t>
            </a:r>
          </a:p>
        </p:txBody>
      </p:sp>
      <p:sp>
        <p:nvSpPr>
          <p:cNvPr id="17" name="Dymek mowy: owalny 16">
            <a:extLst>
              <a:ext uri="{FF2B5EF4-FFF2-40B4-BE49-F238E27FC236}">
                <a16:creationId xmlns:a16="http://schemas.microsoft.com/office/drawing/2014/main" id="{E7C14F74-49A4-40E7-AD73-26DA078D6DBF}"/>
              </a:ext>
            </a:extLst>
          </p:cNvPr>
          <p:cNvSpPr/>
          <p:nvPr/>
        </p:nvSpPr>
        <p:spPr>
          <a:xfrm>
            <a:off x="10055354" y="4082283"/>
            <a:ext cx="1783706" cy="975056"/>
          </a:xfrm>
          <a:prstGeom prst="wedgeEllipseCallout">
            <a:avLst>
              <a:gd name="adj1" fmla="val -70961"/>
              <a:gd name="adj2" fmla="val -197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27%**</a:t>
            </a:r>
          </a:p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zaburzenia cyklu miesiączkowego</a:t>
            </a:r>
          </a:p>
        </p:txBody>
      </p:sp>
      <p:sp>
        <p:nvSpPr>
          <p:cNvPr id="18" name="pole tekstowe 5">
            <a:extLst>
              <a:ext uri="{FF2B5EF4-FFF2-40B4-BE49-F238E27FC236}">
                <a16:creationId xmlns:a16="http://schemas.microsoft.com/office/drawing/2014/main" id="{99F8D183-6279-47C3-A658-012E6C35C3F1}"/>
              </a:ext>
            </a:extLst>
          </p:cNvPr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Pytanie otwarta, odpowiedzi zakodowane. 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*Suma odpowiedzi: ból, ból w podbrzuszu, ból brzucha, ból w okolicach intymnych, ból macicy, ból podczas stosunku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**Suma odpowiedzi: Zaburzenia miesiączkowania, obfite miesiączki, krwawienia, bolesne miesiączki</a:t>
            </a:r>
          </a:p>
        </p:txBody>
      </p:sp>
    </p:spTree>
    <p:extLst>
      <p:ext uri="{BB962C8B-B14F-4D97-AF65-F5344CB8AC3E}">
        <p14:creationId xmlns:p14="http://schemas.microsoft.com/office/powerpoint/2010/main" val="95039513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63404" y="2009104"/>
            <a:ext cx="7366714" cy="2352534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Szczegółowe wyniki badania –</a:t>
            </a:r>
          </a:p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Województwo warmińsko-mazurskie</a:t>
            </a:r>
            <a:endParaRPr lang="pl-PL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4874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PODSUMOWANIE BADANIA – województwo warmińsko-mazurskie</a:t>
            </a:r>
          </a:p>
        </p:txBody>
      </p:sp>
      <p:sp>
        <p:nvSpPr>
          <p:cNvPr id="4" name="pole tekstowe 2">
            <a:extLst>
              <a:ext uri="{FF2B5EF4-FFF2-40B4-BE49-F238E27FC236}">
                <a16:creationId xmlns:a16="http://schemas.microsoft.com/office/drawing/2014/main" id="{83B8D31D-FBB4-4FBD-BEF4-A855EE1C2CE5}"/>
              </a:ext>
            </a:extLst>
          </p:cNvPr>
          <p:cNvSpPr txBox="1"/>
          <p:nvPr/>
        </p:nvSpPr>
        <p:spPr>
          <a:xfrm>
            <a:off x="181275" y="1576655"/>
            <a:ext cx="11829449" cy="3489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Mieszkanki województwa warmińsko-mazurskiego, rzadziej niż przeciętne Polki, same inicjują rozmowę na temat mięśniaka macicy ze swoim lekarzem ginekologiem (7% w skali województwa, 11% w skali kraju). Częściej podejmują za to ten temat ich ginekolodzy – 28% w skali województwa, 21% w skali kraju. Mięśniak macicy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to schorzenie, które spośród wszystkich przywołanych w badaniu, omawiane jest w gabinecie ginekologicznym najrzadziej. Najczęściej poruszany jest temat raka piersi.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Większość mieszkanek województwa (91%) uważa, że mięśniak macicy może być przyczyną problemów z zajściem w ciążę (86% w skali kraju). Przekonanie,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jakoby nowotwór ten miał charakter niezłośliwy, deklaruje 61% badanych (56% w skali kraju). O złośliwym charakterze nowotworu przekonana jest co trzecia badana.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Co piąta kobiet mieszkająca w województwie warmińsko-mazurskim jest potrafi przywołać ani jednego objawu, który jej zdaniem mógłby świadczyć o pojawieniu się mięśniaka macicy. Dla 28% badanych alarmującym objawem byłyby krwawienia, krwotoki. Ponad połowa (52%) mieszkanek województwa sądzi, że schorzenie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to powoduje dolegliwości bólowe różnego pochodzenia.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4957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Czy kiedykolwiek rozmawiałaś ze swoim ginekologiem na temat którejś z wymienionych chorób?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KONSULTACJE Z GINEKOLOGIEM</a:t>
            </a:r>
          </a:p>
        </p:txBody>
      </p:sp>
      <p:sp>
        <p:nvSpPr>
          <p:cNvPr id="14" name="pole tekstowe 5">
            <a:extLst>
              <a:ext uri="{FF2B5EF4-FFF2-40B4-BE49-F238E27FC236}">
                <a16:creationId xmlns:a16="http://schemas.microsoft.com/office/drawing/2014/main" id="{DAE48A88-A5DF-4055-8A7F-0617A8E05582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N=111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614875"/>
              </p:ext>
            </p:extLst>
          </p:nvPr>
        </p:nvGraphicFramePr>
        <p:xfrm>
          <a:off x="1445623" y="1541419"/>
          <a:ext cx="8081553" cy="3787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Niedoczynność tarczycy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warmińsko-mazurskie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352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piersi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warmińsko-mazurskie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868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Choroby przenoszone drogą płciową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warmińsko-mazurskie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szyjki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warmińsko-mazurskie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81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warmińsko-mazurskie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81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0" y="945032"/>
            <a:ext cx="827009" cy="827009"/>
          </a:xfrm>
          <a:prstGeom prst="rect">
            <a:avLst/>
          </a:prstGeom>
        </p:spPr>
      </p:pic>
      <p:graphicFrame>
        <p:nvGraphicFramePr>
          <p:cNvPr id="19" name="Wykres 18"/>
          <p:cNvGraphicFramePr/>
          <p:nvPr>
            <p:extLst>
              <p:ext uri="{D42A27DB-BD31-4B8C-83A1-F6EECF244321}">
                <p14:modId xmlns:p14="http://schemas.microsoft.com/office/powerpoint/2010/main" val="1165635371"/>
              </p:ext>
            </p:extLst>
          </p:nvPr>
        </p:nvGraphicFramePr>
        <p:xfrm>
          <a:off x="1445623" y="1358537"/>
          <a:ext cx="9920429" cy="468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417767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609660"/>
              </p:ext>
            </p:extLst>
          </p:nvPr>
        </p:nvGraphicFramePr>
        <p:xfrm>
          <a:off x="1088571" y="1728217"/>
          <a:ext cx="7635092" cy="3962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Wystąpienie u kobiety mięśniaka macicy może spowodować problemy z zajęciem w ciążę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warmińsko-mazurskie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niezłośliwy 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warmińsko-mazurskie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Rozmawiam/rozmawiałam ze swoją matką o kwestiach związanych ze zdrowiem ginekologicznym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warmińsko-mazurskie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Wiem, czym jest mięśniak macicy i badam się w tym kierunku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warmińsko-mazurskie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Mój ginekolog rozmawiał/a ze mną przynajmniej raz o mięśniakach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warmińsko-mazurskie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 w swoim bliższym otoczeniu lub dalszym kogoś, kto miała/ma mięśniaka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warmińsko-mazurskie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873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złośliwy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warmińsko-mazurskie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873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WIEDZA NA TEMAT MIĘŚNIAKA MACICY</a:t>
            </a:r>
          </a:p>
        </p:txBody>
      </p:sp>
      <p:sp>
        <p:nvSpPr>
          <p:cNvPr id="8" name="pole tekstowe 5">
            <a:extLst>
              <a:ext uri="{FF2B5EF4-FFF2-40B4-BE49-F238E27FC236}">
                <a16:creationId xmlns:a16="http://schemas.microsoft.com/office/drawing/2014/main" id="{2F4594C7-393B-46C5-878B-10018257E947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N=111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2" y="998257"/>
            <a:ext cx="729960" cy="72996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1A8537F-BA4E-4970-859E-0005E46A59D2}"/>
              </a:ext>
            </a:extLst>
          </p:cNvPr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Zaznacz wszystkie stwierdzenia, które Twoim zdaniem są prawdziwe: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3823709148"/>
              </p:ext>
            </p:extLst>
          </p:nvPr>
        </p:nvGraphicFramePr>
        <p:xfrm>
          <a:off x="3275340" y="1200711"/>
          <a:ext cx="8054511" cy="492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226209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52538" y="975325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Jakie objawy Twoim zdaniem mogą świadczyć o pojawieniu się mięśniaków macicy? </a:t>
            </a: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OBJAWY MIĘŚNIAKA MACICY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B4D47B0-816B-4A0F-822D-D8B3DC833361}"/>
              </a:ext>
            </a:extLst>
          </p:cNvPr>
          <p:cNvSpPr txBox="1"/>
          <p:nvPr/>
        </p:nvSpPr>
        <p:spPr>
          <a:xfrm>
            <a:off x="10525889" y="789905"/>
            <a:ext cx="15752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Wróć do początku raportu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Powiększenie slajdu 3">
                <a:extLst>
                  <a:ext uri="{FF2B5EF4-FFF2-40B4-BE49-F238E27FC236}">
                    <a16:creationId xmlns:a16="http://schemas.microsoft.com/office/drawing/2014/main" id="{A3B9161B-871A-489F-84D2-7972A9BFCA9E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0525889" y="1390823"/>
              <a:ext cx="1575270" cy="886089"/>
            </p:xfrm>
            <a:graphic>
              <a:graphicData uri="http://schemas.microsoft.com/office/powerpoint/2016/slidezoom">
                <pslz:sldZm>
                  <pslz:sldZmObj sldId="570" cId="1288000832">
                    <pslz:zmPr id="{862CB01F-7ABF-4E56-BB22-DBB78BA20C0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75270" cy="88608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Powiększenie slajdu 3">
                <a:hlinkClick r:id="rId6" action="ppaction://hlinksldjump"/>
                <a:extLst>
                  <a:ext uri="{FF2B5EF4-FFF2-40B4-BE49-F238E27FC236}">
                    <a16:creationId xmlns:pslz="http://schemas.microsoft.com/office/powerpoint/2016/slidezoom" xmlns="" xmlns:a16="http://schemas.microsoft.com/office/drawing/2014/main" id="{A3B9161B-871A-489F-84D2-7972A9BFCA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25889" y="1390823"/>
                <a:ext cx="1575270" cy="88608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707B45CD-9B98-472F-85B2-26F35CFB5B4F}"/>
              </a:ext>
            </a:extLst>
          </p:cNvPr>
          <p:cNvSpPr/>
          <p:nvPr/>
        </p:nvSpPr>
        <p:spPr>
          <a:xfrm>
            <a:off x="11147232" y="1099443"/>
            <a:ext cx="314369" cy="242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0" y="882389"/>
            <a:ext cx="975055" cy="975055"/>
          </a:xfrm>
          <a:prstGeom prst="rect">
            <a:avLst/>
          </a:prstGeom>
        </p:spPr>
      </p:pic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CC188278-4F1D-4FBE-AB65-D5A76B9B25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9199666"/>
              </p:ext>
            </p:extLst>
          </p:nvPr>
        </p:nvGraphicFramePr>
        <p:xfrm>
          <a:off x="1025843" y="1689492"/>
          <a:ext cx="5181600" cy="44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1F90859F-73B4-419A-9052-AC4271B96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9559563"/>
              </p:ext>
            </p:extLst>
          </p:nvPr>
        </p:nvGraphicFramePr>
        <p:xfrm>
          <a:off x="5852477" y="1689492"/>
          <a:ext cx="5181600" cy="4378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6" name="Dymek mowy: owalny 15">
            <a:extLst>
              <a:ext uri="{FF2B5EF4-FFF2-40B4-BE49-F238E27FC236}">
                <a16:creationId xmlns:a16="http://schemas.microsoft.com/office/drawing/2014/main" id="{32CB1571-6C80-4E78-B7B5-86FDA7ACA4BD}"/>
              </a:ext>
            </a:extLst>
          </p:cNvPr>
          <p:cNvSpPr/>
          <p:nvPr/>
        </p:nvSpPr>
        <p:spPr>
          <a:xfrm>
            <a:off x="9477870" y="3216709"/>
            <a:ext cx="1783706" cy="688541"/>
          </a:xfrm>
          <a:prstGeom prst="wedgeEllipseCallout">
            <a:avLst>
              <a:gd name="adj1" fmla="val -65625"/>
              <a:gd name="adj2" fmla="val -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52%*</a:t>
            </a:r>
          </a:p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objawy bólowe</a:t>
            </a:r>
          </a:p>
        </p:txBody>
      </p:sp>
      <p:sp>
        <p:nvSpPr>
          <p:cNvPr id="17" name="Dymek mowy: owalny 16">
            <a:extLst>
              <a:ext uri="{FF2B5EF4-FFF2-40B4-BE49-F238E27FC236}">
                <a16:creationId xmlns:a16="http://schemas.microsoft.com/office/drawing/2014/main" id="{E7C14F74-49A4-40E7-AD73-26DA078D6DBF}"/>
              </a:ext>
            </a:extLst>
          </p:cNvPr>
          <p:cNvSpPr/>
          <p:nvPr/>
        </p:nvSpPr>
        <p:spPr>
          <a:xfrm>
            <a:off x="10055354" y="4082283"/>
            <a:ext cx="1783706" cy="975056"/>
          </a:xfrm>
          <a:prstGeom prst="wedgeEllipseCallout">
            <a:avLst>
              <a:gd name="adj1" fmla="val -70961"/>
              <a:gd name="adj2" fmla="val -197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23%**</a:t>
            </a:r>
          </a:p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zaburzenia cyklu miesiączkowego</a:t>
            </a:r>
          </a:p>
        </p:txBody>
      </p:sp>
      <p:sp>
        <p:nvSpPr>
          <p:cNvPr id="18" name="pole tekstowe 5">
            <a:extLst>
              <a:ext uri="{FF2B5EF4-FFF2-40B4-BE49-F238E27FC236}">
                <a16:creationId xmlns:a16="http://schemas.microsoft.com/office/drawing/2014/main" id="{87F82FFE-1833-4DF2-9854-DA006B5DFB5D}"/>
              </a:ext>
            </a:extLst>
          </p:cNvPr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Pytanie otwarta, odpowiedzi zakodowane. 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*Suma odpowiedzi: ból, ból w podbrzuszu, ból brzucha, ból w okolicach intymnych, ból macicy, ból podczas stosunku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**Suma odpowiedzi: Zaburzenia miesiączkowania, obfite miesiączki, krwawienia, bolesne miesiączki</a:t>
            </a:r>
          </a:p>
        </p:txBody>
      </p:sp>
    </p:spTree>
    <p:extLst>
      <p:ext uri="{BB962C8B-B14F-4D97-AF65-F5344CB8AC3E}">
        <p14:creationId xmlns:p14="http://schemas.microsoft.com/office/powerpoint/2010/main" val="134100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287180"/>
              </p:ext>
            </p:extLst>
          </p:nvPr>
        </p:nvGraphicFramePr>
        <p:xfrm>
          <a:off x="1584959" y="1728217"/>
          <a:ext cx="7138703" cy="3962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2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6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Wystąpienie u kobiety mięśniaka macicy może spowodować problemy z zajęciem w ciążę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niezłośliwy 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Rozmawiam/rozmawiałam ze swoją matką o kwestiach związanych ze zdrowiem ginekologicznym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Wiem, czym jest mięśniak macicy i badam się w tym kierunku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Mój ginekolog rozmawiał/a ze mną przynajmniej raz o mięśniakach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 w swoim bliższym otoczeniu lub dalszym kogoś, kto miała/ma mięśniaka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873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złośliwy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873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WIEDZA NA TEMAT MIĘŚNIAKA MACICY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40" y="998257"/>
            <a:ext cx="729960" cy="729960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761713" y="1034480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Zaznacz wszystkie stwierdzenia, które Twoim zdaniem są prawdziwe: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2205246076"/>
              </p:ext>
            </p:extLst>
          </p:nvPr>
        </p:nvGraphicFramePr>
        <p:xfrm>
          <a:off x="2944414" y="1200711"/>
          <a:ext cx="8054511" cy="492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pole tekstowe 5">
            <a:extLst>
              <a:ext uri="{FF2B5EF4-FFF2-40B4-BE49-F238E27FC236}">
                <a16:creationId xmlns:a16="http://schemas.microsoft.com/office/drawing/2014/main" id="{DAE48A88-A5DF-4055-8A7F-0617A8E05582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N=3204</a:t>
            </a:r>
          </a:p>
        </p:txBody>
      </p:sp>
    </p:spTree>
    <p:extLst>
      <p:ext uri="{BB962C8B-B14F-4D97-AF65-F5344CB8AC3E}">
        <p14:creationId xmlns:p14="http://schemas.microsoft.com/office/powerpoint/2010/main" val="429462104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63404" y="2009104"/>
            <a:ext cx="7366714" cy="2352534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Szczegółowe wyniki badania –</a:t>
            </a:r>
          </a:p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Województwo wielkopolskie</a:t>
            </a:r>
            <a:endParaRPr lang="pl-PL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3573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797132" y="930793"/>
            <a:ext cx="8490858" cy="4893972"/>
          </a:xfrm>
          <a:prstGeom prst="rect">
            <a:avLst/>
          </a:prstGeom>
        </p:spPr>
        <p:txBody>
          <a:bodyPr/>
          <a:lstStyle/>
          <a:p>
            <a:pPr marL="214313" indent="-214313" algn="just" hangingPunct="0">
              <a:lnSpc>
                <a:spcPts val="1875"/>
              </a:lnSpc>
              <a:spcAft>
                <a:spcPts val="900"/>
              </a:spcAft>
              <a:buClr>
                <a:srgbClr val="C00000"/>
              </a:buClr>
              <a:buBlip>
                <a:blip r:embed="rId3"/>
              </a:buBlip>
              <a:defRPr/>
            </a:pPr>
            <a:endParaRPr lang="pl-PL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PODSUMOWANIE BADANIA – województwo wielkopolskie</a:t>
            </a:r>
          </a:p>
        </p:txBody>
      </p:sp>
      <p:sp>
        <p:nvSpPr>
          <p:cNvPr id="4" name="pole tekstowe 2">
            <a:extLst>
              <a:ext uri="{FF2B5EF4-FFF2-40B4-BE49-F238E27FC236}">
                <a16:creationId xmlns:a16="http://schemas.microsoft.com/office/drawing/2014/main" id="{3C2C94A7-CF63-4D49-A94D-3CE4C26A4BAE}"/>
              </a:ext>
            </a:extLst>
          </p:cNvPr>
          <p:cNvSpPr txBox="1"/>
          <p:nvPr/>
        </p:nvSpPr>
        <p:spPr>
          <a:xfrm>
            <a:off x="181275" y="1576655"/>
            <a:ext cx="11829449" cy="3135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Mieszkanki Wielkopolski, częściej niż przeciętne Polki, w gabinecie ginekologicznym rozmawiają z lekarzem na temat raka piersi czy raka szyjki macicy. Na temat mięśniaka macicy, podobnie jak w skali kraju, nigdy nie rozmawiała znaczna część badanych – 62% w skali województwa, 64% w skali kraju.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Wiedza mieszkanek województwa na temat charakteru nowotworu, jakim jest mięśniak macicy, jest niższa wiedza przeciętnych Polek. Co druga kobieta mieszkająca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 Wielkopolsce sądzi, że nowotwór ten ma charakter niezłośliwy (56% w skali kraju). O złośliwym charakterze nowotworu przekonanych jest 40% mieszkanek województwa (37% w skali kraju). Kobiety mieszkające w Wielkopolsce częściej niż przeciętne Polki rozmawiają ze swoimi matkami na temat zdrowia ginekologicznego (61% w skali województwa, 55% w skali kraju).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Wśród objawów wskazujących na pojawienie się mięśniaka macicy kobiety najczęściej wskazują krwawienia i ból w podbrzuszu (19%). Nie potrafiło wskazać żadnego potencjalnego objawu schorzenia 16% badanych.</a:t>
            </a:r>
          </a:p>
        </p:txBody>
      </p:sp>
    </p:spTree>
    <p:extLst>
      <p:ext uri="{BB962C8B-B14F-4D97-AF65-F5344CB8AC3E}">
        <p14:creationId xmlns:p14="http://schemas.microsoft.com/office/powerpoint/2010/main" val="25814044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Czy kiedykolwiek rozmawiałaś ze swoim ginekologiem na temat którejś z wymienionych chorób?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KONSULTACJE Z GINEKOLOGIEM</a:t>
            </a:r>
          </a:p>
        </p:txBody>
      </p:sp>
      <p:sp>
        <p:nvSpPr>
          <p:cNvPr id="14" name="pole tekstowe 5">
            <a:extLst>
              <a:ext uri="{FF2B5EF4-FFF2-40B4-BE49-F238E27FC236}">
                <a16:creationId xmlns:a16="http://schemas.microsoft.com/office/drawing/2014/main" id="{DAE48A88-A5DF-4055-8A7F-0617A8E05582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N=316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642072"/>
              </p:ext>
            </p:extLst>
          </p:nvPr>
        </p:nvGraphicFramePr>
        <p:xfrm>
          <a:off x="1445623" y="1541419"/>
          <a:ext cx="8081553" cy="3787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piersi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wielkopolskie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352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Niedoczynność tarczycy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wielkopolskie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868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szyjki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wielkopolskie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Choroby przenoszone drogą płciową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wielkopolskie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81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wielkopolskie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81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0" y="945032"/>
            <a:ext cx="827009" cy="827009"/>
          </a:xfrm>
          <a:prstGeom prst="rect">
            <a:avLst/>
          </a:prstGeom>
        </p:spPr>
      </p:pic>
      <p:graphicFrame>
        <p:nvGraphicFramePr>
          <p:cNvPr id="19" name="Wykres 18"/>
          <p:cNvGraphicFramePr/>
          <p:nvPr>
            <p:extLst>
              <p:ext uri="{D42A27DB-BD31-4B8C-83A1-F6EECF244321}">
                <p14:modId xmlns:p14="http://schemas.microsoft.com/office/powerpoint/2010/main" val="893258261"/>
              </p:ext>
            </p:extLst>
          </p:nvPr>
        </p:nvGraphicFramePr>
        <p:xfrm>
          <a:off x="1445623" y="1358537"/>
          <a:ext cx="9920429" cy="468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23940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831787"/>
              </p:ext>
            </p:extLst>
          </p:nvPr>
        </p:nvGraphicFramePr>
        <p:xfrm>
          <a:off x="1088571" y="1728217"/>
          <a:ext cx="7635092" cy="3962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Wystąpienie u kobiety mięśniaka macicy może spowodować problemy z zajęciem w ciążę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wielkopolskie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Rozmawiam/rozmawiałam ze swoją matką o kwestiach związanych ze zdrowiem ginekologicznym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wielkopolskie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niezłośliwy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wielkopolskie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Wiem, czym jest mięśniak macicy i badam się w tym kierunku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wielkopolskie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Mój ginekolog rozmawiał/a ze mną przynajmniej raz o mięśniakach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wielkopolskie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 w swoim bliższym otoczeniu lub dalszym kogoś, kto miała/ma mięśniaka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wielkopolskie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873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złośliwy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wielkopolskie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873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WIEDZA NA TEMAT MIĘŚNIAKA MACICY</a:t>
            </a:r>
          </a:p>
        </p:txBody>
      </p:sp>
      <p:sp>
        <p:nvSpPr>
          <p:cNvPr id="8" name="pole tekstowe 5">
            <a:extLst>
              <a:ext uri="{FF2B5EF4-FFF2-40B4-BE49-F238E27FC236}">
                <a16:creationId xmlns:a16="http://schemas.microsoft.com/office/drawing/2014/main" id="{2F4594C7-393B-46C5-878B-10018257E947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N=316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2" y="998257"/>
            <a:ext cx="729960" cy="72996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1A8537F-BA4E-4970-859E-0005E46A59D2}"/>
              </a:ext>
            </a:extLst>
          </p:cNvPr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Zaznacz wszystkie stwierdzenia, które Twoim zdaniem są prawdziwe: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3627526729"/>
              </p:ext>
            </p:extLst>
          </p:nvPr>
        </p:nvGraphicFramePr>
        <p:xfrm>
          <a:off x="3275340" y="1200711"/>
          <a:ext cx="8054511" cy="492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9366327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52538" y="975325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Jakie objawy Twoim zdaniem mogą świadczyć o pojawieniu się mięśniaków macicy? </a:t>
            </a: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OBJAWY MIĘŚNIAKA MACICY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B4D47B0-816B-4A0F-822D-D8B3DC833361}"/>
              </a:ext>
            </a:extLst>
          </p:cNvPr>
          <p:cNvSpPr txBox="1"/>
          <p:nvPr/>
        </p:nvSpPr>
        <p:spPr>
          <a:xfrm>
            <a:off x="10525889" y="789905"/>
            <a:ext cx="15752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Wróć do początku raportu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Powiększenie slajdu 3">
                <a:extLst>
                  <a:ext uri="{FF2B5EF4-FFF2-40B4-BE49-F238E27FC236}">
                    <a16:creationId xmlns:a16="http://schemas.microsoft.com/office/drawing/2014/main" id="{A3B9161B-871A-489F-84D2-7972A9BFCA9E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0525889" y="1390823"/>
              <a:ext cx="1575270" cy="886089"/>
            </p:xfrm>
            <a:graphic>
              <a:graphicData uri="http://schemas.microsoft.com/office/powerpoint/2016/slidezoom">
                <pslz:sldZm>
                  <pslz:sldZmObj sldId="570" cId="1288000832">
                    <pslz:zmPr id="{862CB01F-7ABF-4E56-BB22-DBB78BA20C0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75270" cy="88608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Powiększenie slajdu 3">
                <a:hlinkClick r:id="rId6" action="ppaction://hlinksldjump"/>
                <a:extLst>
                  <a:ext uri="{FF2B5EF4-FFF2-40B4-BE49-F238E27FC236}">
                    <a16:creationId xmlns:pslz="http://schemas.microsoft.com/office/powerpoint/2016/slidezoom" xmlns="" xmlns:a16="http://schemas.microsoft.com/office/drawing/2014/main" id="{A3B9161B-871A-489F-84D2-7972A9BFCA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25889" y="1390823"/>
                <a:ext cx="1575270" cy="88608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707B45CD-9B98-472F-85B2-26F35CFB5B4F}"/>
              </a:ext>
            </a:extLst>
          </p:cNvPr>
          <p:cNvSpPr/>
          <p:nvPr/>
        </p:nvSpPr>
        <p:spPr>
          <a:xfrm>
            <a:off x="11147232" y="1099443"/>
            <a:ext cx="314369" cy="242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0" y="882389"/>
            <a:ext cx="975055" cy="975055"/>
          </a:xfrm>
          <a:prstGeom prst="rect">
            <a:avLst/>
          </a:prstGeom>
        </p:spPr>
      </p:pic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CC188278-4F1D-4FBE-AB65-D5A76B9B25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3559805"/>
              </p:ext>
            </p:extLst>
          </p:nvPr>
        </p:nvGraphicFramePr>
        <p:xfrm>
          <a:off x="1025843" y="1689492"/>
          <a:ext cx="5181600" cy="44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1F90859F-73B4-419A-9052-AC4271B96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2283680"/>
              </p:ext>
            </p:extLst>
          </p:nvPr>
        </p:nvGraphicFramePr>
        <p:xfrm>
          <a:off x="5852477" y="1689492"/>
          <a:ext cx="5181600" cy="4378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6" name="Dymek mowy: owalny 15">
            <a:extLst>
              <a:ext uri="{FF2B5EF4-FFF2-40B4-BE49-F238E27FC236}">
                <a16:creationId xmlns:a16="http://schemas.microsoft.com/office/drawing/2014/main" id="{32CB1571-6C80-4E78-B7B5-86FDA7ACA4BD}"/>
              </a:ext>
            </a:extLst>
          </p:cNvPr>
          <p:cNvSpPr/>
          <p:nvPr/>
        </p:nvSpPr>
        <p:spPr>
          <a:xfrm>
            <a:off x="9477870" y="3216709"/>
            <a:ext cx="1783706" cy="688541"/>
          </a:xfrm>
          <a:prstGeom prst="wedgeEllipseCallout">
            <a:avLst>
              <a:gd name="adj1" fmla="val -65625"/>
              <a:gd name="adj2" fmla="val -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55%*</a:t>
            </a:r>
          </a:p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objawy bólowe</a:t>
            </a:r>
          </a:p>
        </p:txBody>
      </p:sp>
      <p:sp>
        <p:nvSpPr>
          <p:cNvPr id="17" name="Dymek mowy: owalny 16">
            <a:extLst>
              <a:ext uri="{FF2B5EF4-FFF2-40B4-BE49-F238E27FC236}">
                <a16:creationId xmlns:a16="http://schemas.microsoft.com/office/drawing/2014/main" id="{E7C14F74-49A4-40E7-AD73-26DA078D6DBF}"/>
              </a:ext>
            </a:extLst>
          </p:cNvPr>
          <p:cNvSpPr/>
          <p:nvPr/>
        </p:nvSpPr>
        <p:spPr>
          <a:xfrm>
            <a:off x="10055354" y="4082283"/>
            <a:ext cx="1783706" cy="975056"/>
          </a:xfrm>
          <a:prstGeom prst="wedgeEllipseCallout">
            <a:avLst>
              <a:gd name="adj1" fmla="val -70961"/>
              <a:gd name="adj2" fmla="val -197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37**</a:t>
            </a:r>
          </a:p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zaburzenia cyklu miesiączkowego</a:t>
            </a:r>
          </a:p>
        </p:txBody>
      </p:sp>
      <p:sp>
        <p:nvSpPr>
          <p:cNvPr id="18" name="pole tekstowe 5">
            <a:extLst>
              <a:ext uri="{FF2B5EF4-FFF2-40B4-BE49-F238E27FC236}">
                <a16:creationId xmlns:a16="http://schemas.microsoft.com/office/drawing/2014/main" id="{120D98D6-D973-421F-B110-57A84A760651}"/>
              </a:ext>
            </a:extLst>
          </p:cNvPr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Pytanie otwarta, odpowiedzi zakodowane. 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*Suma odpowiedzi: ból, ból w podbrzuszu, ból brzucha, ból w okolicach intymnych, ból macicy, ból podczas stosunku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**Suma odpowiedzi: Zaburzenia miesiączkowania, obfite miesiączki, krwawienia, bolesne miesiączki</a:t>
            </a:r>
          </a:p>
        </p:txBody>
      </p:sp>
    </p:spTree>
    <p:extLst>
      <p:ext uri="{BB962C8B-B14F-4D97-AF65-F5344CB8AC3E}">
        <p14:creationId xmlns:p14="http://schemas.microsoft.com/office/powerpoint/2010/main" val="46300596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63404" y="2009104"/>
            <a:ext cx="7366714" cy="2352534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Szczegółowe wyniki badania –</a:t>
            </a:r>
          </a:p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Województwo zachodniopomorskie</a:t>
            </a:r>
            <a:endParaRPr lang="pl-PL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1495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PODSUMOWANIE BADANIA – województwo zachodniopomorskie</a:t>
            </a:r>
          </a:p>
        </p:txBody>
      </p:sp>
      <p:sp>
        <p:nvSpPr>
          <p:cNvPr id="4" name="pole tekstowe 2">
            <a:extLst>
              <a:ext uri="{FF2B5EF4-FFF2-40B4-BE49-F238E27FC236}">
                <a16:creationId xmlns:a16="http://schemas.microsoft.com/office/drawing/2014/main" id="{B5F427C3-8016-432B-9884-11FCDA82A880}"/>
              </a:ext>
            </a:extLst>
          </p:cNvPr>
          <p:cNvSpPr txBox="1"/>
          <p:nvPr/>
        </p:nvSpPr>
        <p:spPr>
          <a:xfrm>
            <a:off x="181275" y="1576655"/>
            <a:ext cx="11829449" cy="3135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Mieszkanki województwa zachodniopomorskiego częściej niż przeciętne Polski nigdy nie rozmawiały ze swoim ginekologiem na temat niedoczynności tarczycy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(60% w skali województwa, 52% w skali kraju) i mięśniaków macicy (68% w skali województwa i 64% w skali kraju).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Wiedza mieszkanek województwa na temat charakteru nowotworu, jakim jest mięśniak macicy, jest niższa wiedza przeciętnych Polek. Co druga kobieta mieszkająca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na obszarze tego województwa sądzi, że nowotwór ten ma charakter niezłośliwy (56% w skali kraju). O możliwości wystąpienia problemów z zajściem w ciążę w związku z pojawieniem się mięśniaków macicy przekonana jest większość badanych kobiet (84%). W swoim bliższym lub dalszym otoczeniu kobietę, która miała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lub ma mięśniaka macicy, zna 35% mieszkanek województwa.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Ponad połowa kobiet (53%) uważa, że mięśniaki macicy dają objawy bólowe różnego pochodzenia – ból brzucha, podbrzusza, ból w okolicach intymnych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lub podczas stosunku. Co czwarta badana za potencjalny objaw schorzenia przyjęłaby zaburzenia w cyklu miesiączkowym.  </a:t>
            </a:r>
          </a:p>
        </p:txBody>
      </p:sp>
    </p:spTree>
    <p:extLst>
      <p:ext uri="{BB962C8B-B14F-4D97-AF65-F5344CB8AC3E}">
        <p14:creationId xmlns:p14="http://schemas.microsoft.com/office/powerpoint/2010/main" val="30299594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Czy kiedykolwiek rozmawiałaś ze swoim ginekologiem na temat którejś z wymienionych chorób?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KONSULTACJE Z GINEKOLOGIEM</a:t>
            </a:r>
          </a:p>
        </p:txBody>
      </p:sp>
      <p:sp>
        <p:nvSpPr>
          <p:cNvPr id="14" name="pole tekstowe 5">
            <a:extLst>
              <a:ext uri="{FF2B5EF4-FFF2-40B4-BE49-F238E27FC236}">
                <a16:creationId xmlns:a16="http://schemas.microsoft.com/office/drawing/2014/main" id="{DAE48A88-A5DF-4055-8A7F-0617A8E05582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N=136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879207"/>
              </p:ext>
            </p:extLst>
          </p:nvPr>
        </p:nvGraphicFramePr>
        <p:xfrm>
          <a:off x="1445623" y="1541419"/>
          <a:ext cx="8081553" cy="3787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piersi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zachodniopomorskie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352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Niedoczynność tarczycy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zachodniopomorskie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868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 szyjki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zachodniopomorskie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3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Choroby przenoszone drogą płciową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zachodniopomorskie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81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zachodniopomorskie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815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0" y="945032"/>
            <a:ext cx="827009" cy="827009"/>
          </a:xfrm>
          <a:prstGeom prst="rect">
            <a:avLst/>
          </a:prstGeom>
        </p:spPr>
      </p:pic>
      <p:graphicFrame>
        <p:nvGraphicFramePr>
          <p:cNvPr id="19" name="Wykres 18"/>
          <p:cNvGraphicFramePr/>
          <p:nvPr>
            <p:extLst>
              <p:ext uri="{D42A27DB-BD31-4B8C-83A1-F6EECF244321}">
                <p14:modId xmlns:p14="http://schemas.microsoft.com/office/powerpoint/2010/main" val="2920039497"/>
              </p:ext>
            </p:extLst>
          </p:nvPr>
        </p:nvGraphicFramePr>
        <p:xfrm>
          <a:off x="1445623" y="1358537"/>
          <a:ext cx="9920429" cy="468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712208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14428"/>
              </p:ext>
            </p:extLst>
          </p:nvPr>
        </p:nvGraphicFramePr>
        <p:xfrm>
          <a:off x="1088571" y="1728217"/>
          <a:ext cx="7635092" cy="3962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Wystąpienie u kobiety mięśniaka macicy może spowodować problemy z zajęciem w ciążę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zachodniopomorskie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Rozmawiam/rozmawiałam ze swoją matką o kwestiach związanych ze zdrowiem ginekologicznym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zachodniopomorskie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niezłośliwy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zachodniopomorskie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Wiem, czym jest mięśniak macicy i badam się w tym kierunku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zachodniopomorskie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Mięśniak macicy to nowotwór złośliwy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zachodniopomorskie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 w swoim bliższym otoczeniu lub dalszym kogoś, kto miała/ma mięśniaka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zachodniopomorskie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221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873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Mój ginekolog rozmawiał/a ze mną przynajmniej raz o mięśniakach macicy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</a:t>
                      </a:r>
                      <a:r>
                        <a:rPr lang="pl-PL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zachodniopomorskie</a:t>
                      </a:r>
                      <a:endParaRPr lang="pl-PL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873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WIEDZA NA TEMAT MIĘŚNIAKA MACICY</a:t>
            </a:r>
          </a:p>
        </p:txBody>
      </p:sp>
      <p:sp>
        <p:nvSpPr>
          <p:cNvPr id="8" name="pole tekstowe 5">
            <a:extLst>
              <a:ext uri="{FF2B5EF4-FFF2-40B4-BE49-F238E27FC236}">
                <a16:creationId xmlns:a16="http://schemas.microsoft.com/office/drawing/2014/main" id="{2F4594C7-393B-46C5-878B-10018257E947}"/>
              </a:ext>
            </a:extLst>
          </p:cNvPr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N=136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2" y="998257"/>
            <a:ext cx="729960" cy="72996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1A8537F-BA4E-4970-859E-0005E46A59D2}"/>
              </a:ext>
            </a:extLst>
          </p:cNvPr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/>
              <a:t>Zaznacz wszystkie stwierdzenia, które Twoim zdaniem są prawdziwe: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3928269487"/>
              </p:ext>
            </p:extLst>
          </p:nvPr>
        </p:nvGraphicFramePr>
        <p:xfrm>
          <a:off x="3275340" y="1200711"/>
          <a:ext cx="8054511" cy="492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560940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52538" y="975325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Jakie objawy Twoim zdaniem mogą świadczyć o pojawieniu się mięśniaków macicy? </a:t>
            </a: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OBJAWY MIĘŚNIAKA MACICY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B4D47B0-816B-4A0F-822D-D8B3DC833361}"/>
              </a:ext>
            </a:extLst>
          </p:cNvPr>
          <p:cNvSpPr txBox="1"/>
          <p:nvPr/>
        </p:nvSpPr>
        <p:spPr>
          <a:xfrm>
            <a:off x="10525889" y="789905"/>
            <a:ext cx="15752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Wróć do początku raportu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Powiększenie slajdu 3">
                <a:extLst>
                  <a:ext uri="{FF2B5EF4-FFF2-40B4-BE49-F238E27FC236}">
                    <a16:creationId xmlns:a16="http://schemas.microsoft.com/office/drawing/2014/main" id="{A3B9161B-871A-489F-84D2-7972A9BFCA9E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0525889" y="1390823"/>
              <a:ext cx="1575270" cy="886089"/>
            </p:xfrm>
            <a:graphic>
              <a:graphicData uri="http://schemas.microsoft.com/office/powerpoint/2016/slidezoom">
                <pslz:sldZm>
                  <pslz:sldZmObj sldId="570" cId="1288000832">
                    <pslz:zmPr id="{862CB01F-7ABF-4E56-BB22-DBB78BA20C0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75270" cy="88608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Powiększenie slajdu 3">
                <a:hlinkClick r:id="rId6" action="ppaction://hlinksldjump"/>
                <a:extLst>
                  <a:ext uri="{FF2B5EF4-FFF2-40B4-BE49-F238E27FC236}">
                    <a16:creationId xmlns:pslz="http://schemas.microsoft.com/office/powerpoint/2016/slidezoom" xmlns="" xmlns:a16="http://schemas.microsoft.com/office/drawing/2014/main" id="{A3B9161B-871A-489F-84D2-7972A9BFCA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25889" y="1390823"/>
                <a:ext cx="1575270" cy="88608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707B45CD-9B98-472F-85B2-26F35CFB5B4F}"/>
              </a:ext>
            </a:extLst>
          </p:cNvPr>
          <p:cNvSpPr/>
          <p:nvPr/>
        </p:nvSpPr>
        <p:spPr>
          <a:xfrm>
            <a:off x="11147232" y="1099443"/>
            <a:ext cx="314369" cy="242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0" y="882389"/>
            <a:ext cx="975055" cy="975055"/>
          </a:xfrm>
          <a:prstGeom prst="rect">
            <a:avLst/>
          </a:prstGeom>
        </p:spPr>
      </p:pic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CC188278-4F1D-4FBE-AB65-D5A76B9B25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6192921"/>
              </p:ext>
            </p:extLst>
          </p:nvPr>
        </p:nvGraphicFramePr>
        <p:xfrm>
          <a:off x="1025843" y="1689492"/>
          <a:ext cx="5181600" cy="44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1F90859F-73B4-419A-9052-AC4271B96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2840977"/>
              </p:ext>
            </p:extLst>
          </p:nvPr>
        </p:nvGraphicFramePr>
        <p:xfrm>
          <a:off x="5852477" y="1689492"/>
          <a:ext cx="5181600" cy="4378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6" name="Dymek mowy: owalny 15">
            <a:extLst>
              <a:ext uri="{FF2B5EF4-FFF2-40B4-BE49-F238E27FC236}">
                <a16:creationId xmlns:a16="http://schemas.microsoft.com/office/drawing/2014/main" id="{32CB1571-6C80-4E78-B7B5-86FDA7ACA4BD}"/>
              </a:ext>
            </a:extLst>
          </p:cNvPr>
          <p:cNvSpPr/>
          <p:nvPr/>
        </p:nvSpPr>
        <p:spPr>
          <a:xfrm>
            <a:off x="9477870" y="3216709"/>
            <a:ext cx="1783706" cy="688541"/>
          </a:xfrm>
          <a:prstGeom prst="wedgeEllipseCallout">
            <a:avLst>
              <a:gd name="adj1" fmla="val -65625"/>
              <a:gd name="adj2" fmla="val -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53%*</a:t>
            </a:r>
          </a:p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objawy bólowe</a:t>
            </a:r>
          </a:p>
        </p:txBody>
      </p:sp>
      <p:sp>
        <p:nvSpPr>
          <p:cNvPr id="17" name="Dymek mowy: owalny 16">
            <a:extLst>
              <a:ext uri="{FF2B5EF4-FFF2-40B4-BE49-F238E27FC236}">
                <a16:creationId xmlns:a16="http://schemas.microsoft.com/office/drawing/2014/main" id="{E7C14F74-49A4-40E7-AD73-26DA078D6DBF}"/>
              </a:ext>
            </a:extLst>
          </p:cNvPr>
          <p:cNvSpPr/>
          <p:nvPr/>
        </p:nvSpPr>
        <p:spPr>
          <a:xfrm>
            <a:off x="10055354" y="4082283"/>
            <a:ext cx="1783706" cy="975056"/>
          </a:xfrm>
          <a:prstGeom prst="wedgeEllipseCallout">
            <a:avLst>
              <a:gd name="adj1" fmla="val -70961"/>
              <a:gd name="adj2" fmla="val -197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26%**</a:t>
            </a:r>
          </a:p>
          <a:p>
            <a:pPr algn="ctr"/>
            <a:r>
              <a:rPr lang="pl-PL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zaburzenia cyklu miesiączkowego</a:t>
            </a:r>
          </a:p>
        </p:txBody>
      </p:sp>
      <p:sp>
        <p:nvSpPr>
          <p:cNvPr id="18" name="pole tekstowe 5">
            <a:extLst>
              <a:ext uri="{FF2B5EF4-FFF2-40B4-BE49-F238E27FC236}">
                <a16:creationId xmlns:a16="http://schemas.microsoft.com/office/drawing/2014/main" id="{01A1F0CD-0EE0-4B51-90E3-5C1B9B04E3F1}"/>
              </a:ext>
            </a:extLst>
          </p:cNvPr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Pytanie otwarta, odpowiedzi zakodowane. 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*Suma odpowiedzi: ból, ból w podbrzuszu, ból brzucha, ból w okolicach intymnych, ból macicy, ból podczas stosunku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**Suma odpowiedzi: Zaburzenia miesiączkowania, obfite miesiączki, krwawienia, bolesne miesiączki</a:t>
            </a:r>
          </a:p>
        </p:txBody>
      </p:sp>
    </p:spTree>
    <p:extLst>
      <p:ext uri="{BB962C8B-B14F-4D97-AF65-F5344CB8AC3E}">
        <p14:creationId xmlns:p14="http://schemas.microsoft.com/office/powerpoint/2010/main" val="487685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52538" y="975325"/>
            <a:ext cx="8668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Jakie objawy Twoim zdaniem mogą świadczyć o pojawieniu się mięśniaków macicy? </a:t>
            </a:r>
          </a:p>
        </p:txBody>
      </p:sp>
      <p:graphicFrame>
        <p:nvGraphicFramePr>
          <p:cNvPr id="11" name="Wykres 10"/>
          <p:cNvGraphicFramePr/>
          <p:nvPr>
            <p:extLst>
              <p:ext uri="{D42A27DB-BD31-4B8C-83A1-F6EECF244321}">
                <p14:modId xmlns:p14="http://schemas.microsoft.com/office/powerpoint/2010/main" val="668028976"/>
              </p:ext>
            </p:extLst>
          </p:nvPr>
        </p:nvGraphicFramePr>
        <p:xfrm>
          <a:off x="1025843" y="1689492"/>
          <a:ext cx="5181600" cy="3949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OBJAWY MIĘŚNIAKA MACICY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0" y="882389"/>
            <a:ext cx="975055" cy="975055"/>
          </a:xfrm>
          <a:prstGeom prst="rect">
            <a:avLst/>
          </a:prstGeom>
        </p:spPr>
      </p:pic>
      <p:graphicFrame>
        <p:nvGraphicFramePr>
          <p:cNvPr id="13" name="Wykres 12">
            <a:extLst>
              <a:ext uri="{FF2B5EF4-FFF2-40B4-BE49-F238E27FC236}">
                <a16:creationId xmlns:a16="http://schemas.microsoft.com/office/drawing/2014/main" id="{E5E6F781-AEDC-4F6C-B8AB-DFB2AB7B4E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9577287"/>
              </p:ext>
            </p:extLst>
          </p:nvPr>
        </p:nvGraphicFramePr>
        <p:xfrm>
          <a:off x="5852477" y="1689492"/>
          <a:ext cx="5181600" cy="3949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Dymek mowy: owalny 1">
            <a:extLst>
              <a:ext uri="{FF2B5EF4-FFF2-40B4-BE49-F238E27FC236}">
                <a16:creationId xmlns:a16="http://schemas.microsoft.com/office/drawing/2014/main" id="{DFE275EA-5234-43E7-9BE1-CBC7AF1FB0E7}"/>
              </a:ext>
            </a:extLst>
          </p:cNvPr>
          <p:cNvSpPr/>
          <p:nvPr/>
        </p:nvSpPr>
        <p:spPr>
          <a:xfrm>
            <a:off x="9677895" y="1724459"/>
            <a:ext cx="1950720" cy="975055"/>
          </a:xfrm>
          <a:prstGeom prst="wedgeEllipseCallout">
            <a:avLst>
              <a:gd name="adj1" fmla="val -65625"/>
              <a:gd name="adj2" fmla="val -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54%*</a:t>
            </a:r>
          </a:p>
          <a:p>
            <a:pPr algn="ctr"/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objawy bólowe</a:t>
            </a:r>
          </a:p>
        </p:txBody>
      </p:sp>
      <p:sp>
        <p:nvSpPr>
          <p:cNvPr id="16" name="Dymek mowy: owalny 15">
            <a:extLst>
              <a:ext uri="{FF2B5EF4-FFF2-40B4-BE49-F238E27FC236}">
                <a16:creationId xmlns:a16="http://schemas.microsoft.com/office/drawing/2014/main" id="{86C90C5C-616E-402B-8E2D-71F12EFA2BC6}"/>
              </a:ext>
            </a:extLst>
          </p:cNvPr>
          <p:cNvSpPr/>
          <p:nvPr/>
        </p:nvSpPr>
        <p:spPr>
          <a:xfrm>
            <a:off x="9677895" y="3553308"/>
            <a:ext cx="2188985" cy="1210357"/>
          </a:xfrm>
          <a:prstGeom prst="wedgeEllipseCallout">
            <a:avLst>
              <a:gd name="adj1" fmla="val -70961"/>
              <a:gd name="adj2" fmla="val -197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34%**</a:t>
            </a:r>
          </a:p>
          <a:p>
            <a:pPr algn="ctr"/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zaburzenia cyklu miesiączkowego</a:t>
            </a:r>
          </a:p>
        </p:txBody>
      </p:sp>
      <p:sp>
        <p:nvSpPr>
          <p:cNvPr id="10" name="pole tekstowe 5">
            <a:extLst>
              <a:ext uri="{FF2B5EF4-FFF2-40B4-BE49-F238E27FC236}">
                <a16:creationId xmlns:a16="http://schemas.microsoft.com/office/drawing/2014/main" id="{A76B8948-247F-4831-816F-E5A7DE3DE42D}"/>
              </a:ext>
            </a:extLst>
          </p:cNvPr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Pytanie otwarta, odpowiedzi zakodowane. 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*Suma odpowiedzi: ból, ból w podbrzuszu, ból brzucha, ból w okolicach intymnych, ból macicy, ból podczas stosunku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**Suma odpowiedzi: Zaburzenia miesiączkowania, obfite miesiączki, krwawienia, bolesne miesiączki</a:t>
            </a:r>
          </a:p>
        </p:txBody>
      </p:sp>
    </p:spTree>
    <p:extLst>
      <p:ext uri="{BB962C8B-B14F-4D97-AF65-F5344CB8AC3E}">
        <p14:creationId xmlns:p14="http://schemas.microsoft.com/office/powerpoint/2010/main" val="9817918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63404" y="2009104"/>
            <a:ext cx="7366714" cy="2352534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Struktura demograficzna</a:t>
            </a:r>
          </a:p>
        </p:txBody>
      </p:sp>
    </p:spTree>
    <p:extLst>
      <p:ext uri="{BB962C8B-B14F-4D97-AF65-F5344CB8AC3E}">
        <p14:creationId xmlns:p14="http://schemas.microsoft.com/office/powerpoint/2010/main" val="154670541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Wykres 16"/>
          <p:cNvGraphicFramePr/>
          <p:nvPr>
            <p:extLst>
              <p:ext uri="{D42A27DB-BD31-4B8C-83A1-F6EECF244321}">
                <p14:modId xmlns:p14="http://schemas.microsoft.com/office/powerpoint/2010/main" val="3992056567"/>
              </p:ext>
            </p:extLst>
          </p:nvPr>
        </p:nvGraphicFramePr>
        <p:xfrm>
          <a:off x="1923339" y="2864497"/>
          <a:ext cx="3999124" cy="3262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Wykres 12"/>
          <p:cNvGraphicFramePr/>
          <p:nvPr>
            <p:extLst>
              <p:ext uri="{D42A27DB-BD31-4B8C-83A1-F6EECF244321}">
                <p14:modId xmlns:p14="http://schemas.microsoft.com/office/powerpoint/2010/main" val="2536014997"/>
              </p:ext>
            </p:extLst>
          </p:nvPr>
        </p:nvGraphicFramePr>
        <p:xfrm>
          <a:off x="3459022" y="887832"/>
          <a:ext cx="4719778" cy="209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STRUKTURA DEMOGRAFICZNA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686673" y="873558"/>
            <a:ext cx="22105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KATEGORIA WIEKOWA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2608133" y="2565399"/>
            <a:ext cx="26990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WIELKOŚĆ MIEJSCOWOŚCI</a:t>
            </a: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93" y="954730"/>
            <a:ext cx="479802" cy="479802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91" y="983588"/>
            <a:ext cx="478800" cy="4788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98" y="3169375"/>
            <a:ext cx="432000" cy="432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911" y="5379047"/>
            <a:ext cx="396000" cy="396000"/>
          </a:xfrm>
          <a:prstGeom prst="rect">
            <a:avLst/>
          </a:prstGeom>
        </p:spPr>
      </p:pic>
      <p:sp>
        <p:nvSpPr>
          <p:cNvPr id="26" name="pole tekstowe 25">
            <a:extLst>
              <a:ext uri="{FF2B5EF4-FFF2-40B4-BE49-F238E27FC236}">
                <a16:creationId xmlns:a16="http://schemas.microsoft.com/office/drawing/2014/main" id="{6C274AB3-A05A-4674-B26D-18CB3FAF22B6}"/>
              </a:ext>
            </a:extLst>
          </p:cNvPr>
          <p:cNvSpPr txBox="1"/>
          <p:nvPr/>
        </p:nvSpPr>
        <p:spPr>
          <a:xfrm>
            <a:off x="7213350" y="3201801"/>
            <a:ext cx="22105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WYKSZTAŁCENIE</a:t>
            </a:r>
          </a:p>
        </p:txBody>
      </p:sp>
      <p:graphicFrame>
        <p:nvGraphicFramePr>
          <p:cNvPr id="27" name="Wykres 26">
            <a:extLst>
              <a:ext uri="{FF2B5EF4-FFF2-40B4-BE49-F238E27FC236}">
                <a16:creationId xmlns:a16="http://schemas.microsoft.com/office/drawing/2014/main" id="{9A4D6A03-FB16-477C-AFF0-60A12CF3B6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3035219"/>
              </p:ext>
            </p:extLst>
          </p:nvPr>
        </p:nvGraphicFramePr>
        <p:xfrm>
          <a:off x="5948222" y="3478799"/>
          <a:ext cx="4719778" cy="209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29" name="Obraz 28">
            <a:extLst>
              <a:ext uri="{FF2B5EF4-FFF2-40B4-BE49-F238E27FC236}">
                <a16:creationId xmlns:a16="http://schemas.microsoft.com/office/drawing/2014/main" id="{92B0AAB3-F456-4B4A-97F4-2241B153A1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70" y="3385375"/>
            <a:ext cx="478800" cy="478800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8B57DA54-2781-4EC7-9ACB-CE015C96686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667" y="3385375"/>
            <a:ext cx="478800" cy="478800"/>
          </a:xfrm>
          <a:prstGeom prst="rect">
            <a:avLst/>
          </a:prstGeom>
        </p:spPr>
      </p:pic>
      <p:sp>
        <p:nvSpPr>
          <p:cNvPr id="32" name="pole tekstowe 5">
            <a:extLst>
              <a:ext uri="{FF2B5EF4-FFF2-40B4-BE49-F238E27FC236}">
                <a16:creationId xmlns:a16="http://schemas.microsoft.com/office/drawing/2014/main" id="{59D0294C-E3AA-4D6E-B55B-4B602AF8D4EA}"/>
              </a:ext>
            </a:extLst>
          </p:cNvPr>
          <p:cNvSpPr txBox="1"/>
          <p:nvPr/>
        </p:nvSpPr>
        <p:spPr>
          <a:xfrm>
            <a:off x="8850" y="6210661"/>
            <a:ext cx="1058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Dane w %</a:t>
            </a:r>
          </a:p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N=3204</a:t>
            </a:r>
          </a:p>
        </p:txBody>
      </p:sp>
    </p:spTree>
    <p:extLst>
      <p:ext uri="{BB962C8B-B14F-4D97-AF65-F5344CB8AC3E}">
        <p14:creationId xmlns:p14="http://schemas.microsoft.com/office/powerpoint/2010/main" val="205258883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703809" y="415710"/>
            <a:ext cx="7366714" cy="3538608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pl-PL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Kontakt</a:t>
            </a:r>
          </a:p>
          <a:p>
            <a:pPr algn="ctr"/>
            <a:endParaRPr lang="pl-PL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437905" y="1808755"/>
            <a:ext cx="58985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pl-PL" sz="2000" dirty="0"/>
              <a:t>Piotr </a:t>
            </a:r>
            <a:r>
              <a:rPr lang="pl-PL" sz="2000" dirty="0" err="1"/>
              <a:t>Zimolzak</a:t>
            </a:r>
            <a:endParaRPr lang="pl-PL" sz="2000" dirty="0"/>
          </a:p>
          <a:p>
            <a:pPr algn="ctr" defTabSz="457200">
              <a:spcBef>
                <a:spcPct val="0"/>
              </a:spcBef>
            </a:pPr>
            <a:r>
              <a:rPr lang="pl-PL" sz="2000" dirty="0">
                <a:solidFill>
                  <a:schemeClr val="accent1"/>
                </a:solidFill>
                <a:hlinkClick r:id="rId2"/>
              </a:rPr>
              <a:t>p.zimolzak@swresearch.pl</a:t>
            </a:r>
            <a:endParaRPr lang="pl-PL" sz="2000" dirty="0"/>
          </a:p>
          <a:p>
            <a:pPr algn="ctr" defTabSz="457200">
              <a:spcBef>
                <a:spcPct val="0"/>
              </a:spcBef>
            </a:pPr>
            <a:r>
              <a:rPr lang="pl-PL" sz="2000" dirty="0"/>
              <a:t>+48 22 254 10 55</a:t>
            </a:r>
          </a:p>
          <a:p>
            <a:pPr algn="ctr" defTabSz="457200">
              <a:spcBef>
                <a:spcPct val="0"/>
              </a:spcBef>
            </a:pPr>
            <a:endParaRPr lang="pl-PL" sz="2000" dirty="0"/>
          </a:p>
          <a:p>
            <a:pPr algn="ctr" defTabSz="457200">
              <a:spcBef>
                <a:spcPct val="0"/>
              </a:spcBef>
            </a:pPr>
            <a:r>
              <a:rPr lang="pl-PL" sz="2000" dirty="0"/>
              <a:t>Milena Trojanowska</a:t>
            </a:r>
          </a:p>
          <a:p>
            <a:pPr algn="ctr" defTabSz="457200">
              <a:spcBef>
                <a:spcPct val="0"/>
              </a:spcBef>
            </a:pPr>
            <a:r>
              <a:rPr lang="pl-PL" sz="2000" dirty="0"/>
              <a:t>m.trojanowska@swresearch.pl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822" y="3766782"/>
            <a:ext cx="2344921" cy="168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430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_SW">
  <a:themeElements>
    <a:clrScheme name="NOWE KOLORY SW">
      <a:dk1>
        <a:sysClr val="windowText" lastClr="000000"/>
      </a:dk1>
      <a:lt1>
        <a:sysClr val="window" lastClr="FFFFFF"/>
      </a:lt1>
      <a:dk2>
        <a:srgbClr val="6D6E70"/>
      </a:dk2>
      <a:lt2>
        <a:srgbClr val="E3EACF"/>
      </a:lt2>
      <a:accent1>
        <a:srgbClr val="345288"/>
      </a:accent1>
      <a:accent2>
        <a:srgbClr val="C00000"/>
      </a:accent2>
      <a:accent3>
        <a:srgbClr val="9F8351"/>
      </a:accent3>
      <a:accent4>
        <a:srgbClr val="839943"/>
      </a:accent4>
      <a:accent5>
        <a:srgbClr val="FB9318"/>
      </a:accent5>
      <a:accent6>
        <a:srgbClr val="8F3D7B"/>
      </a:accent6>
      <a:hlink>
        <a:srgbClr val="C00000"/>
      </a:hlink>
      <a:folHlink>
        <a:srgbClr val="FB931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_SW" id="{E33AD85E-8E0B-48F5-8C76-DDADB5D6284D}" vid="{16FC67AB-8A33-4273-8850-6057727B916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Motyw_SW</Template>
  <TotalTime>11672</TotalTime>
  <Words>5636</Words>
  <Application>Microsoft Office PowerPoint</Application>
  <PresentationFormat>Panoramiczny</PresentationFormat>
  <Paragraphs>1152</Paragraphs>
  <Slides>92</Slides>
  <Notes>70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92</vt:i4>
      </vt:variant>
    </vt:vector>
  </HeadingPairs>
  <TitlesOfParts>
    <vt:vector size="98" baseType="lpstr">
      <vt:lpstr>Arial</vt:lpstr>
      <vt:lpstr>Calibri</vt:lpstr>
      <vt:lpstr>Verdana</vt:lpstr>
      <vt:lpstr>Wingdings</vt:lpstr>
      <vt:lpstr>Wingdings 3</vt:lpstr>
      <vt:lpstr>Motyw_SW</vt:lpstr>
      <vt:lpstr>ZDROWA ONA  Wiedza kobiet  na temat mięśniaków macicy </vt:lpstr>
      <vt:lpstr>SPIS TREŚCI</vt:lpstr>
      <vt:lpstr>METODOLOGIA BADANIA</vt:lpstr>
      <vt:lpstr>Prezentacja programu PowerPoint</vt:lpstr>
      <vt:lpstr>PODSUMOWANIE BADANIA</vt:lpstr>
      <vt:lpstr>Prezentacja programu PowerPoint</vt:lpstr>
      <vt:lpstr>KONSULTACJE Z GINEKOLOGIEM</vt:lpstr>
      <vt:lpstr>WIEDZA NA TEMAT MIĘŚNIAKA MACICY</vt:lpstr>
      <vt:lpstr>OBJAWY MIĘŚNIAKA MACICY</vt:lpstr>
      <vt:lpstr>Prezentacja programu PowerPoint</vt:lpstr>
      <vt:lpstr>PODSUMOWANIE BADANIA – województwo dolnośląskie</vt:lpstr>
      <vt:lpstr>KONSULTACJE Z GINEKOLOGIEM</vt:lpstr>
      <vt:lpstr>WIEDZA NA TEMAT MIĘŚNIAKA MACICY</vt:lpstr>
      <vt:lpstr>OBJAWY MIĘŚNIAKA MACICY</vt:lpstr>
      <vt:lpstr>Prezentacja programu PowerPoint</vt:lpstr>
      <vt:lpstr>PODSUMOWANIE BADANIA – województwo kujawsko-pomorskie</vt:lpstr>
      <vt:lpstr>KONSULTACJE Z GINEKOLOGIEM</vt:lpstr>
      <vt:lpstr>WIEDZA NA TEMAT MIĘŚNIAKA MACICY</vt:lpstr>
      <vt:lpstr>OBJAWY MIĘŚNIAKA MACICY</vt:lpstr>
      <vt:lpstr>Prezentacja programu PowerPoint</vt:lpstr>
      <vt:lpstr>PODSUMOWANIE BADANIA – województwo lubelskie</vt:lpstr>
      <vt:lpstr>KONSULTACJE Z GINEKOLOGIEM</vt:lpstr>
      <vt:lpstr>WIEDZA NA TEMAT MIĘŚNIAKA MACICY</vt:lpstr>
      <vt:lpstr>OBJAWY MIĘŚNIAKA MACICY</vt:lpstr>
      <vt:lpstr>Prezentacja programu PowerPoint</vt:lpstr>
      <vt:lpstr>PODSUMOWANIE BADANIA – województwo lubuskie</vt:lpstr>
      <vt:lpstr>KONSULTACJE Z GINEKOLOGIEM</vt:lpstr>
      <vt:lpstr>WIEDZA NA TEMAT MIĘŚNIAKA MACICY</vt:lpstr>
      <vt:lpstr>OBJAWY MIĘŚNIAKA MACICY</vt:lpstr>
      <vt:lpstr>Prezentacja programu PowerPoint</vt:lpstr>
      <vt:lpstr>PODSUMOWANIE BADANIA – województwo łódzkie</vt:lpstr>
      <vt:lpstr>KONSULTACJE Z GINEKOLOGIEM</vt:lpstr>
      <vt:lpstr>WIEDZA NA TEMAT MIĘŚNIAKA MACICY</vt:lpstr>
      <vt:lpstr>OBJAWY MIĘŚNIAKA MACICY</vt:lpstr>
      <vt:lpstr>Prezentacja programu PowerPoint</vt:lpstr>
      <vt:lpstr>PODSUMOWANIE BADANIA – województwo małopolskie</vt:lpstr>
      <vt:lpstr>KONSULTACJE Z GINEKOLOGIEM</vt:lpstr>
      <vt:lpstr>WIEDZA NA TEMAT MIĘŚNIAKA MACICY</vt:lpstr>
      <vt:lpstr>OBJAWY MIĘŚNIAKA MACICY</vt:lpstr>
      <vt:lpstr>Prezentacja programu PowerPoint</vt:lpstr>
      <vt:lpstr>PODSUMOWANIE BADANIA – województwo mazowieckie</vt:lpstr>
      <vt:lpstr>KONSULTACJE Z GINEKOLOGIEM</vt:lpstr>
      <vt:lpstr>WIEDZA NA TEMAT MIĘŚNIAKA MACICY</vt:lpstr>
      <vt:lpstr>OBJAWY MIĘŚNIAKA MACICY</vt:lpstr>
      <vt:lpstr>Prezentacja programu PowerPoint</vt:lpstr>
      <vt:lpstr>PODSUMOWANIE BADANIA – województwo opolskie</vt:lpstr>
      <vt:lpstr>KONSULTACJE Z GINEKOLOGIEM</vt:lpstr>
      <vt:lpstr>WIEDZA NA TEMAT MIĘŚNIAKA MACICY</vt:lpstr>
      <vt:lpstr>OBJAWY MIĘŚNIAKA MACICY</vt:lpstr>
      <vt:lpstr>Prezentacja programu PowerPoint</vt:lpstr>
      <vt:lpstr>PODSUMOWANIE BADANIA – województwo podkarpackie</vt:lpstr>
      <vt:lpstr>KONSULTACJE Z GINEKOLOGIEM</vt:lpstr>
      <vt:lpstr>WIEDZA NA TEMAT MIĘŚNIAKA MACICY</vt:lpstr>
      <vt:lpstr>OBJAWY MIĘŚNIAKA MACICY</vt:lpstr>
      <vt:lpstr>Prezentacja programu PowerPoint</vt:lpstr>
      <vt:lpstr>PODSUMOWANIE BADANIA – województwo podlaskie</vt:lpstr>
      <vt:lpstr>KONSULTACJE Z GINEKOLOGIEM</vt:lpstr>
      <vt:lpstr>WIEDZA NA TEMAT MIĘŚNIAKA MACICY</vt:lpstr>
      <vt:lpstr>OBJAWY MIĘŚNIAKA MACICY</vt:lpstr>
      <vt:lpstr>Prezentacja programu PowerPoint</vt:lpstr>
      <vt:lpstr>PODSUMOWANIE BADANIA – województwo pomorskie</vt:lpstr>
      <vt:lpstr>KONSULTACJE Z GINEKOLOGIEM</vt:lpstr>
      <vt:lpstr>WIEDZA NA TEMAT MIĘŚNIAKA MACICY</vt:lpstr>
      <vt:lpstr>OBJAWY MIĘŚNIAKA MACICY</vt:lpstr>
      <vt:lpstr>Prezentacja programu PowerPoint</vt:lpstr>
      <vt:lpstr>PODSUMOWANIE BADANIA – województwo śląskie</vt:lpstr>
      <vt:lpstr>KONSULTACJE Z GINEKOLOGIEM</vt:lpstr>
      <vt:lpstr>WIEDZA NA TEMAT MIĘŚNIAKA MACICY</vt:lpstr>
      <vt:lpstr>OBJAWY MIĘŚNIAKA MACICY</vt:lpstr>
      <vt:lpstr>Prezentacja programu PowerPoint</vt:lpstr>
      <vt:lpstr>PODSUMOWANIE BADANIA – województwo świętokrzyskie</vt:lpstr>
      <vt:lpstr>KONSULTACJE Z GINEKOLOGIEM</vt:lpstr>
      <vt:lpstr>WIEDZA NA TEMAT MIĘŚNIAKA MACICY</vt:lpstr>
      <vt:lpstr>OBJAWY MIĘŚNIAKA MACICY</vt:lpstr>
      <vt:lpstr>Prezentacja programu PowerPoint</vt:lpstr>
      <vt:lpstr>PODSUMOWANIE BADANIA – województwo warmińsko-mazurskie</vt:lpstr>
      <vt:lpstr>KONSULTACJE Z GINEKOLOGIEM</vt:lpstr>
      <vt:lpstr>WIEDZA NA TEMAT MIĘŚNIAKA MACICY</vt:lpstr>
      <vt:lpstr>OBJAWY MIĘŚNIAKA MACICY</vt:lpstr>
      <vt:lpstr>Prezentacja programu PowerPoint</vt:lpstr>
      <vt:lpstr>PODSUMOWANIE BADANIA – województwo wielkopolskie</vt:lpstr>
      <vt:lpstr>KONSULTACJE Z GINEKOLOGIEM</vt:lpstr>
      <vt:lpstr>WIEDZA NA TEMAT MIĘŚNIAKA MACICY</vt:lpstr>
      <vt:lpstr>OBJAWY MIĘŚNIAKA MACICY</vt:lpstr>
      <vt:lpstr>Prezentacja programu PowerPoint</vt:lpstr>
      <vt:lpstr>PODSUMOWANIE BADANIA – województwo zachodniopomorskie</vt:lpstr>
      <vt:lpstr>KONSULTACJE Z GINEKOLOGIEM</vt:lpstr>
      <vt:lpstr>WIEDZA NA TEMAT MIĘŚNIAKA MACICY</vt:lpstr>
      <vt:lpstr>OBJAWY MIĘŚNIAKA MACICY</vt:lpstr>
      <vt:lpstr>Prezentacja programu PowerPoint</vt:lpstr>
      <vt:lpstr>STRUKTURA DEMOGRAFICZNA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Inka</dc:title>
  <dc:creator>User</dc:creator>
  <cp:lastModifiedBy>Milena Trojanowska</cp:lastModifiedBy>
  <cp:revision>865</cp:revision>
  <dcterms:created xsi:type="dcterms:W3CDTF">2014-01-22T09:44:26Z</dcterms:created>
  <dcterms:modified xsi:type="dcterms:W3CDTF">2019-05-10T06:29:05Z</dcterms:modified>
</cp:coreProperties>
</file>