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notesSlides/notesSlide10.xml" ContentType="application/vnd.openxmlformats-officedocument.presentationml.notesSlid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1.xml" ContentType="application/vnd.openxmlformats-officedocument.presentationml.notesSlid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2.xml" ContentType="application/vnd.openxmlformats-officedocument.presentationml.notesSlide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3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charts/chart12.xml" ContentType="application/vnd.openxmlformats-officedocument.drawingml.chart+xml"/>
  <Override PartName="/ppt/notesSlides/notesSlide15.xml" ContentType="application/vnd.openxmlformats-officedocument.presentationml.notesSlide+xml"/>
  <Override PartName="/ppt/charts/chart13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6.xml" ContentType="application/vnd.openxmlformats-officedocument.presentationml.notesSlide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notesSlides/notesSlide17.xml" ContentType="application/vnd.openxmlformats-officedocument.presentationml.notesSlide+xml"/>
  <Override PartName="/ppt/charts/chart16.xml" ContentType="application/vnd.openxmlformats-officedocument.drawingml.chart+xml"/>
  <Override PartName="/ppt/notesSlides/notesSlide18.xml" ContentType="application/vnd.openxmlformats-officedocument.presentationml.notesSlide+xml"/>
  <Override PartName="/ppt/charts/chart17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9.xml" ContentType="application/vnd.openxmlformats-officedocument.presentationml.notesSl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notesSlides/notesSlide20.xml" ContentType="application/vnd.openxmlformats-officedocument.presentationml.notesSlide+xml"/>
  <Override PartName="/ppt/charts/chart20.xml" ContentType="application/vnd.openxmlformats-officedocument.drawingml.chart+xml"/>
  <Override PartName="/ppt/notesSlides/notesSlide21.xml" ContentType="application/vnd.openxmlformats-officedocument.presentationml.notesSlide+xml"/>
  <Override PartName="/ppt/charts/chart2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22.xml" ContentType="application/vnd.openxmlformats-officedocument.presentationml.notesSlide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notesSlides/notesSlide23.xml" ContentType="application/vnd.openxmlformats-officedocument.presentationml.notesSlide+xml"/>
  <Override PartName="/ppt/charts/chart24.xml" ContentType="application/vnd.openxmlformats-officedocument.drawingml.chart+xml"/>
  <Override PartName="/ppt/notesSlides/notesSlide24.xml" ContentType="application/vnd.openxmlformats-officedocument.presentationml.notesSlide+xml"/>
  <Override PartName="/ppt/charts/chart25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25.xml" ContentType="application/vnd.openxmlformats-officedocument.presentationml.notesSlide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notesSlides/notesSlide26.xml" ContentType="application/vnd.openxmlformats-officedocument.presentationml.notesSlide+xml"/>
  <Override PartName="/ppt/charts/chart28.xml" ContentType="application/vnd.openxmlformats-officedocument.drawingml.chart+xml"/>
  <Override PartName="/ppt/notesSlides/notesSlide27.xml" ContentType="application/vnd.openxmlformats-officedocument.presentationml.notesSlide+xml"/>
  <Override PartName="/ppt/charts/chart29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28.xml" ContentType="application/vnd.openxmlformats-officedocument.presentationml.notesSlide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notesSlides/notesSlide29.xml" ContentType="application/vnd.openxmlformats-officedocument.presentationml.notesSlide+xml"/>
  <Override PartName="/ppt/charts/chart32.xml" ContentType="application/vnd.openxmlformats-officedocument.drawingml.chart+xml"/>
  <Override PartName="/ppt/notesSlides/notesSlide30.xml" ContentType="application/vnd.openxmlformats-officedocument.presentationml.notesSlide+xml"/>
  <Override PartName="/ppt/charts/chart3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31.xml" ContentType="application/vnd.openxmlformats-officedocument.presentationml.notesSlide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notesSlides/notesSlide32.xml" ContentType="application/vnd.openxmlformats-officedocument.presentationml.notesSlide+xml"/>
  <Override PartName="/ppt/charts/chart36.xml" ContentType="application/vnd.openxmlformats-officedocument.drawingml.chart+xml"/>
  <Override PartName="/ppt/notesSlides/notesSlide33.xml" ContentType="application/vnd.openxmlformats-officedocument.presentationml.notesSlide+xml"/>
  <Override PartName="/ppt/charts/chart37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34.xml" ContentType="application/vnd.openxmlformats-officedocument.presentationml.notesSlide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notesSlides/notesSlide35.xml" ContentType="application/vnd.openxmlformats-officedocument.presentationml.notesSlide+xml"/>
  <Override PartName="/ppt/charts/chart40.xml" ContentType="application/vnd.openxmlformats-officedocument.drawingml.chart+xml"/>
  <Override PartName="/ppt/notesSlides/notesSlide36.xml" ContentType="application/vnd.openxmlformats-officedocument.presentationml.notesSlide+xml"/>
  <Override PartName="/ppt/charts/chart41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37.xml" ContentType="application/vnd.openxmlformats-officedocument.presentationml.notesSlide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notesSlides/notesSlide38.xml" ContentType="application/vnd.openxmlformats-officedocument.presentationml.notesSlide+xml"/>
  <Override PartName="/ppt/charts/chart44.xml" ContentType="application/vnd.openxmlformats-officedocument.drawingml.chart+xml"/>
  <Override PartName="/ppt/notesSlides/notesSlide39.xml" ContentType="application/vnd.openxmlformats-officedocument.presentationml.notesSlide+xml"/>
  <Override PartName="/ppt/charts/chart4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40.xml" ContentType="application/vnd.openxmlformats-officedocument.presentationml.notesSlide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notesSlides/notesSlide41.xml" ContentType="application/vnd.openxmlformats-officedocument.presentationml.notesSlide+xml"/>
  <Override PartName="/ppt/charts/chart48.xml" ContentType="application/vnd.openxmlformats-officedocument.drawingml.chart+xml"/>
  <Override PartName="/ppt/notesSlides/notesSlide42.xml" ContentType="application/vnd.openxmlformats-officedocument.presentationml.notesSlide+xml"/>
  <Override PartName="/ppt/charts/chart49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43.xml" ContentType="application/vnd.openxmlformats-officedocument.presentationml.notesSlide+xml"/>
  <Override PartName="/ppt/charts/chart50.xml" ContentType="application/vnd.openxmlformats-officedocument.drawingml.chart+xml"/>
  <Override PartName="/ppt/charts/chart51.xml" ContentType="application/vnd.openxmlformats-officedocument.drawingml.chart+xml"/>
  <Override PartName="/ppt/notesSlides/notesSlide44.xml" ContentType="application/vnd.openxmlformats-officedocument.presentationml.notesSlide+xml"/>
  <Override PartName="/ppt/charts/chart52.xml" ContentType="application/vnd.openxmlformats-officedocument.drawingml.chart+xml"/>
  <Override PartName="/ppt/notesSlides/notesSlide45.xml" ContentType="application/vnd.openxmlformats-officedocument.presentationml.notesSlide+xml"/>
  <Override PartName="/ppt/charts/chart53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46.xml" ContentType="application/vnd.openxmlformats-officedocument.presentationml.notesSlide+xml"/>
  <Override PartName="/ppt/charts/chart54.xml" ContentType="application/vnd.openxmlformats-officedocument.drawingml.chart+xml"/>
  <Override PartName="/ppt/charts/chart55.xml" ContentType="application/vnd.openxmlformats-officedocument.drawingml.chart+xml"/>
  <Override PartName="/ppt/notesSlides/notesSlide47.xml" ContentType="application/vnd.openxmlformats-officedocument.presentationml.notesSlide+xml"/>
  <Override PartName="/ppt/charts/chart56.xml" ContentType="application/vnd.openxmlformats-officedocument.drawingml.chart+xml"/>
  <Override PartName="/ppt/notesSlides/notesSlide48.xml" ContentType="application/vnd.openxmlformats-officedocument.presentationml.notesSlide+xml"/>
  <Override PartName="/ppt/charts/chart57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49.xml" ContentType="application/vnd.openxmlformats-officedocument.presentationml.notesSlide+xml"/>
  <Override PartName="/ppt/charts/chart58.xml" ContentType="application/vnd.openxmlformats-officedocument.drawingml.chart+xml"/>
  <Override PartName="/ppt/charts/chart59.xml" ContentType="application/vnd.openxmlformats-officedocument.drawingml.chart+xml"/>
  <Override PartName="/ppt/notesSlides/notesSlide50.xml" ContentType="application/vnd.openxmlformats-officedocument.presentationml.notesSlide+xml"/>
  <Override PartName="/ppt/charts/chart60.xml" ContentType="application/vnd.openxmlformats-officedocument.drawingml.chart+xml"/>
  <Override PartName="/ppt/notesSlides/notesSlide51.xml" ContentType="application/vnd.openxmlformats-officedocument.presentationml.notesSlide+xml"/>
  <Override PartName="/ppt/charts/chart61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52.xml" ContentType="application/vnd.openxmlformats-officedocument.presentationml.notesSlide+xml"/>
  <Override PartName="/ppt/charts/chart62.xml" ContentType="application/vnd.openxmlformats-officedocument.drawingml.chart+xml"/>
  <Override PartName="/ppt/charts/chart63.xml" ContentType="application/vnd.openxmlformats-officedocument.drawingml.chart+xml"/>
  <Override PartName="/ppt/notesSlides/notesSlide53.xml" ContentType="application/vnd.openxmlformats-officedocument.presentationml.notesSlide+xml"/>
  <Override PartName="/ppt/charts/chart64.xml" ContentType="application/vnd.openxmlformats-officedocument.drawingml.chart+xml"/>
  <Override PartName="/ppt/notesSlides/notesSlide54.xml" ContentType="application/vnd.openxmlformats-officedocument.presentationml.notesSlide+xml"/>
  <Override PartName="/ppt/charts/chart65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55.xml" ContentType="application/vnd.openxmlformats-officedocument.presentationml.notesSlide+xml"/>
  <Override PartName="/ppt/charts/chart66.xml" ContentType="application/vnd.openxmlformats-officedocument.drawingml.chart+xml"/>
  <Override PartName="/ppt/charts/chart67.xml" ContentType="application/vnd.openxmlformats-officedocument.drawingml.chart+xml"/>
  <Override PartName="/ppt/notesSlides/notesSlide56.xml" ContentType="application/vnd.openxmlformats-officedocument.presentationml.notesSlide+xml"/>
  <Override PartName="/ppt/charts/chart68.xml" ContentType="application/vnd.openxmlformats-officedocument.drawingml.chart+xml"/>
  <Override PartName="/ppt/notesSlides/notesSlide57.xml" ContentType="application/vnd.openxmlformats-officedocument.presentationml.notesSlide+xml"/>
  <Override PartName="/ppt/charts/chart69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58.xml" ContentType="application/vnd.openxmlformats-officedocument.presentationml.notesSlide+xml"/>
  <Override PartName="/ppt/charts/chart70.xml" ContentType="application/vnd.openxmlformats-officedocument.drawingml.chart+xml"/>
  <Override PartName="/ppt/charts/chart71.xml" ContentType="application/vnd.openxmlformats-officedocument.drawingml.chart+xml"/>
  <Override PartName="/ppt/notesSlides/notesSlide59.xml" ContentType="application/vnd.openxmlformats-officedocument.presentationml.notesSlide+xml"/>
  <Override PartName="/ppt/charts/chart72.xml" ContentType="application/vnd.openxmlformats-officedocument.drawingml.chart+xml"/>
  <Override PartName="/ppt/notesSlides/notesSlide60.xml" ContentType="application/vnd.openxmlformats-officedocument.presentationml.notesSlide+xml"/>
  <Override PartName="/ppt/charts/chart73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notesSlides/notesSlide61.xml" ContentType="application/vnd.openxmlformats-officedocument.presentationml.notesSlide+xml"/>
  <Override PartName="/ppt/charts/chart74.xml" ContentType="application/vnd.openxmlformats-officedocument.drawingml.chart+xml"/>
  <Override PartName="/ppt/charts/chart75.xml" ContentType="application/vnd.openxmlformats-officedocument.drawingml.chart+xml"/>
  <Override PartName="/ppt/charts/chart76.xml" ContentType="application/vnd.openxmlformats-officedocument.drawingml.chart+xml"/>
  <Override PartName="/ppt/charts/chart7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1"/>
  </p:sldMasterIdLst>
  <p:notesMasterIdLst>
    <p:notesMasterId r:id="rId85"/>
  </p:notesMasterIdLst>
  <p:sldIdLst>
    <p:sldId id="256" r:id="rId2"/>
    <p:sldId id="663" r:id="rId3"/>
    <p:sldId id="680" r:id="rId4"/>
    <p:sldId id="570" r:id="rId5"/>
    <p:sldId id="640" r:id="rId6"/>
    <p:sldId id="982" r:id="rId7"/>
    <p:sldId id="989" r:id="rId8"/>
    <p:sldId id="990" r:id="rId9"/>
    <p:sldId id="556" r:id="rId10"/>
    <p:sldId id="900" r:id="rId11"/>
    <p:sldId id="983" r:id="rId12"/>
    <p:sldId id="737" r:id="rId13"/>
    <p:sldId id="984" r:id="rId14"/>
    <p:sldId id="901" r:id="rId15"/>
    <p:sldId id="985" r:id="rId16"/>
    <p:sldId id="987" r:id="rId17"/>
    <p:sldId id="738" r:id="rId18"/>
    <p:sldId id="902" r:id="rId19"/>
    <p:sldId id="950" r:id="rId20"/>
    <p:sldId id="951" r:id="rId21"/>
    <p:sldId id="745" r:id="rId22"/>
    <p:sldId id="905" r:id="rId23"/>
    <p:sldId id="952" r:id="rId24"/>
    <p:sldId id="953" r:id="rId25"/>
    <p:sldId id="752" r:id="rId26"/>
    <p:sldId id="908" r:id="rId27"/>
    <p:sldId id="954" r:id="rId28"/>
    <p:sldId id="955" r:id="rId29"/>
    <p:sldId id="759" r:id="rId30"/>
    <p:sldId id="911" r:id="rId31"/>
    <p:sldId id="956" r:id="rId32"/>
    <p:sldId id="957" r:id="rId33"/>
    <p:sldId id="766" r:id="rId34"/>
    <p:sldId id="914" r:id="rId35"/>
    <p:sldId id="958" r:id="rId36"/>
    <p:sldId id="959" r:id="rId37"/>
    <p:sldId id="773" r:id="rId38"/>
    <p:sldId id="917" r:id="rId39"/>
    <p:sldId id="960" r:id="rId40"/>
    <p:sldId id="961" r:id="rId41"/>
    <p:sldId id="781" r:id="rId42"/>
    <p:sldId id="920" r:id="rId43"/>
    <p:sldId id="962" r:id="rId44"/>
    <p:sldId id="963" r:id="rId45"/>
    <p:sldId id="788" r:id="rId46"/>
    <p:sldId id="923" r:id="rId47"/>
    <p:sldId id="964" r:id="rId48"/>
    <p:sldId id="965" r:id="rId49"/>
    <p:sldId id="795" r:id="rId50"/>
    <p:sldId id="926" r:id="rId51"/>
    <p:sldId id="966" r:id="rId52"/>
    <p:sldId id="967" r:id="rId53"/>
    <p:sldId id="883" r:id="rId54"/>
    <p:sldId id="929" r:id="rId55"/>
    <p:sldId id="968" r:id="rId56"/>
    <p:sldId id="969" r:id="rId57"/>
    <p:sldId id="809" r:id="rId58"/>
    <p:sldId id="932" r:id="rId59"/>
    <p:sldId id="970" r:id="rId60"/>
    <p:sldId id="971" r:id="rId61"/>
    <p:sldId id="816" r:id="rId62"/>
    <p:sldId id="935" r:id="rId63"/>
    <p:sldId id="972" r:id="rId64"/>
    <p:sldId id="973" r:id="rId65"/>
    <p:sldId id="823" r:id="rId66"/>
    <p:sldId id="938" r:id="rId67"/>
    <p:sldId id="974" r:id="rId68"/>
    <p:sldId id="975" r:id="rId69"/>
    <p:sldId id="830" r:id="rId70"/>
    <p:sldId id="941" r:id="rId71"/>
    <p:sldId id="976" r:id="rId72"/>
    <p:sldId id="977" r:id="rId73"/>
    <p:sldId id="837" r:id="rId74"/>
    <p:sldId id="944" r:id="rId75"/>
    <p:sldId id="978" r:id="rId76"/>
    <p:sldId id="979" r:id="rId77"/>
    <p:sldId id="844" r:id="rId78"/>
    <p:sldId id="947" r:id="rId79"/>
    <p:sldId id="980" r:id="rId80"/>
    <p:sldId id="981" r:id="rId81"/>
    <p:sldId id="571" r:id="rId82"/>
    <p:sldId id="705" r:id="rId83"/>
    <p:sldId id="641" r:id="rId8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1" userDrawn="1">
          <p15:clr>
            <a:srgbClr val="A4A3A4"/>
          </p15:clr>
        </p15:guide>
        <p15:guide id="2" pos="692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lara" initials="K" lastIdx="2" clrIdx="0"/>
  <p:cmAuthor id="2" name="Firmowy" initials="F" lastIdx="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99CCFF"/>
    <a:srgbClr val="C00000"/>
    <a:srgbClr val="BABABA"/>
    <a:srgbClr val="6699FF"/>
    <a:srgbClr val="CC99FF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D083AE6-46FA-4A59-8FB0-9F97EB10719F}" styleName="Styl jasny 3 — Ak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16DA210-FB5B-4158-B5E0-FEB733F419BA}" styleName="Styl jasny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614" autoAdjust="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>
        <p:guide orient="horz" pos="2591"/>
        <p:guide pos="692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7" d="100"/>
          <a:sy n="67" d="100"/>
        </p:scale>
        <p:origin x="312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5.xlsx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6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7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8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9.xlsx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0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1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2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3.xlsx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5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6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7.xlsx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8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9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0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1.xlsx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2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3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4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5.xlsx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6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7.xlsx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8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9.xlsx"/></Relationships>
</file>

<file path=ppt/charts/_rels/chart6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0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1.xlsx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2.xlsx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3.xlsx"/></Relationships>
</file>

<file path=ppt/charts/_rels/chart6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4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5.xlsx"/></Relationships>
</file>

<file path=ppt/charts/_rels/chart6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6.xlsx"/></Relationships>
</file>

<file path=ppt/charts/_rels/chart6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7.xlsx"/></Relationships>
</file>

<file path=ppt/charts/_rels/chart6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8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9.xlsx"/></Relationships>
</file>

<file path=ppt/charts/_rels/chart7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0.xlsx"/></Relationships>
</file>

<file path=ppt/charts/_rels/chart7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1.xlsx"/></Relationships>
</file>

<file path=ppt/charts/_rels/chart7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2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7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3.xlsx"/></Relationships>
</file>

<file path=ppt/charts/_rels/chart7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4.xlsx"/></Relationships>
</file>

<file path=ppt/charts/_rels/chart7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5.xlsx"/></Relationships>
</file>

<file path=ppt/charts/_rels/chart7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C:\Users\m.trojanowska\Desktop\Milena\projekty\Walentynki\open_ko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555777331427601"/>
          <c:y val="4.8053677638920413E-2"/>
          <c:w val="0.42707981653987143"/>
          <c:h val="0.76005382664493404"/>
        </c:manualLayout>
      </c:layout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1-148F-4FCA-AB6C-03EEC119C6BE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148F-4FCA-AB6C-03EEC119C6B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5-148F-4FCA-AB6C-03EEC119C6BE}"/>
              </c:ext>
            </c:extLst>
          </c:dPt>
          <c:dPt>
            <c:idx val="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148F-4FCA-AB6C-03EEC119C6BE}"/>
              </c:ext>
            </c:extLst>
          </c:dPt>
          <c:dPt>
            <c:idx val="4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9-148F-4FCA-AB6C-03EEC119C6BE}"/>
              </c:ext>
            </c:extLst>
          </c:dPt>
          <c:dPt>
            <c:idx val="5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148F-4FCA-AB6C-03EEC119C6BE}"/>
              </c:ext>
            </c:extLst>
          </c:dPt>
          <c:dPt>
            <c:idx val="6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148F-4FCA-AB6C-03EEC119C6BE}"/>
              </c:ext>
            </c:extLst>
          </c:dPt>
          <c:dPt>
            <c:idx val="7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48F-4FCA-AB6C-03EEC119C6B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Arkusz1!$A$2:$A$6</c:f>
              <c:strCache>
                <c:ptCount val="5"/>
                <c:pt idx="0">
                  <c:v>Zdecydowanie nie, każda infekcja wymaga konsultacji z lekarzem</c:v>
                </c:pt>
                <c:pt idx="1">
                  <c:v>Raczej nie</c:v>
                </c:pt>
                <c:pt idx="2">
                  <c:v>Nie wiem / trudno powiedzieć</c:v>
                </c:pt>
                <c:pt idx="3">
                  <c:v>Raczej tak</c:v>
                </c:pt>
                <c:pt idx="4">
                  <c:v>Zdecydowanie tak, jest wiele domowych sposobów, które pomagają wyleczyć infekcje intymne</c:v>
                </c:pt>
              </c:strCache>
            </c:strRef>
          </c:cat>
          <c:val>
            <c:numRef>
              <c:f>Arkusz1!$B$2:$B$6</c:f>
              <c:numCache>
                <c:formatCode>0</c:formatCode>
                <c:ptCount val="5"/>
                <c:pt idx="0">
                  <c:v>26.591760299625467</c:v>
                </c:pt>
                <c:pt idx="1">
                  <c:v>35.362047440699129</c:v>
                </c:pt>
                <c:pt idx="2">
                  <c:v>15.106117353308365</c:v>
                </c:pt>
                <c:pt idx="3">
                  <c:v>18.695380774032458</c:v>
                </c:pt>
                <c:pt idx="4">
                  <c:v>4.2446941323345815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48F-4FCA-AB6C-03EEC119C6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34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5795232375109856E-2"/>
          <c:y val="0.68258782541863794"/>
          <c:w val="0.90853559659274863"/>
          <c:h val="0.30934993588547599"/>
        </c:manualLayout>
      </c:layout>
      <c:overlay val="0"/>
      <c:txPr>
        <a:bodyPr/>
        <a:lstStyle/>
        <a:p>
          <a:pPr>
            <a:defRPr sz="1100">
              <a:latin typeface="Arial" panose="020B0604020202020204" pitchFamily="34" charset="0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555777331427601"/>
          <c:y val="4.8053677638920413E-2"/>
          <c:w val="0.42707981653987143"/>
          <c:h val="0.76005382664493404"/>
        </c:manualLayout>
      </c:layout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1-148F-4FCA-AB6C-03EEC119C6BE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148F-4FCA-AB6C-03EEC119C6B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5-148F-4FCA-AB6C-03EEC119C6BE}"/>
              </c:ext>
            </c:extLst>
          </c:dPt>
          <c:dPt>
            <c:idx val="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148F-4FCA-AB6C-03EEC119C6BE}"/>
              </c:ext>
            </c:extLst>
          </c:dPt>
          <c:dPt>
            <c:idx val="4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9-148F-4FCA-AB6C-03EEC119C6BE}"/>
              </c:ext>
            </c:extLst>
          </c:dPt>
          <c:dPt>
            <c:idx val="5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148F-4FCA-AB6C-03EEC119C6BE}"/>
              </c:ext>
            </c:extLst>
          </c:dPt>
          <c:dPt>
            <c:idx val="6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148F-4FCA-AB6C-03EEC119C6BE}"/>
              </c:ext>
            </c:extLst>
          </c:dPt>
          <c:dPt>
            <c:idx val="7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48F-4FCA-AB6C-03EEC119C6B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Arkusz1!$A$2:$A$6</c:f>
              <c:strCache>
                <c:ptCount val="5"/>
                <c:pt idx="0">
                  <c:v>Zdecydowanie nie, każda infekcja wymaga konsultacji z lekarzem</c:v>
                </c:pt>
                <c:pt idx="1">
                  <c:v>Raczej nie</c:v>
                </c:pt>
                <c:pt idx="2">
                  <c:v>Nie wiem / trudno powiedzieć</c:v>
                </c:pt>
                <c:pt idx="3">
                  <c:v>Raczej tak</c:v>
                </c:pt>
                <c:pt idx="4">
                  <c:v>Zdecydowanie tak, jest wiele domowych sposobów, które pomagają wyleczyć infekcje intymne</c:v>
                </c:pt>
              </c:strCache>
            </c:strRef>
          </c:cat>
          <c:val>
            <c:numRef>
              <c:f>Arkusz1!$B$2:$B$6</c:f>
              <c:numCache>
                <c:formatCode>0</c:formatCode>
                <c:ptCount val="5"/>
                <c:pt idx="0">
                  <c:v>24.12280701754386</c:v>
                </c:pt>
                <c:pt idx="1">
                  <c:v>35.526315789473685</c:v>
                </c:pt>
                <c:pt idx="2">
                  <c:v>10.526315789473685</c:v>
                </c:pt>
                <c:pt idx="3">
                  <c:v>23.245614035087719</c:v>
                </c:pt>
                <c:pt idx="4">
                  <c:v>6.5789473684210522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48F-4FCA-AB6C-03EEC119C6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34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5795232375109863E-2"/>
          <c:y val="0.70708581424366956"/>
          <c:w val="0.90853559659274863"/>
          <c:h val="0.29291418575633033"/>
        </c:manualLayout>
      </c:layout>
      <c:overlay val="0"/>
      <c:txPr>
        <a:bodyPr/>
        <a:lstStyle/>
        <a:p>
          <a:pPr>
            <a:defRPr sz="1050">
              <a:latin typeface="Arial" panose="020B0604020202020204" pitchFamily="34" charset="0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555777331427601"/>
          <c:y val="4.8053677638920413E-2"/>
          <c:w val="0.42707981653987143"/>
          <c:h val="0.76005382664493404"/>
        </c:manualLayout>
      </c:layout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1-F33B-444D-8087-324483DCCD9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3-F33B-444D-8087-324483DCCD9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5-F33B-444D-8087-324483DCCD9C}"/>
              </c:ext>
            </c:extLst>
          </c:dPt>
          <c:dPt>
            <c:idx val="5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F33B-444D-8087-324483DCCD9C}"/>
              </c:ext>
            </c:extLst>
          </c:dPt>
          <c:dPt>
            <c:idx val="6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F33B-444D-8087-324483DCCD9C}"/>
              </c:ext>
            </c:extLst>
          </c:dPt>
          <c:dPt>
            <c:idx val="7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F33B-444D-8087-324483DCCD9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Arkusz1!$A$2:$A$4</c:f>
              <c:strCache>
                <c:ptCount val="3"/>
                <c:pt idx="0">
                  <c:v>Tak</c:v>
                </c:pt>
                <c:pt idx="1">
                  <c:v>Nie</c:v>
                </c:pt>
                <c:pt idx="2">
                  <c:v>Nie wiem / trudno powiedzieć</c:v>
                </c:pt>
              </c:strCache>
            </c:strRef>
          </c:cat>
          <c:val>
            <c:numRef>
              <c:f>Arkusz1!$B$2:$B$4</c:f>
              <c:numCache>
                <c:formatCode>0</c:formatCode>
                <c:ptCount val="3"/>
                <c:pt idx="0">
                  <c:v>69.736842105263165</c:v>
                </c:pt>
                <c:pt idx="1">
                  <c:v>21.92982456140351</c:v>
                </c:pt>
                <c:pt idx="2">
                  <c:v>8.3333333333333339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F33B-444D-8087-324483DCCD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34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965541746303456"/>
          <c:y val="0.72900791732336701"/>
          <c:w val="0.60068896946622374"/>
          <c:h val="0.27099208267663305"/>
        </c:manualLayout>
      </c:layout>
      <c:overlay val="0"/>
      <c:txPr>
        <a:bodyPr/>
        <a:lstStyle/>
        <a:p>
          <a:pPr>
            <a:defRPr sz="1050">
              <a:latin typeface="Arial" panose="020B0604020202020204" pitchFamily="34" charset="0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414086978143017"/>
          <c:y val="0"/>
          <c:w val="0.45778837544228718"/>
          <c:h val="0.99999282487131058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Arkusz1!$B$1</c:f>
              <c:strCache>
                <c:ptCount val="1"/>
                <c:pt idx="0">
                  <c:v>x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BCC8-4805-A0D6-6690615B05FE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6397-4EB5-91BA-38EAF5D3E52C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BCC8-4805-A0D6-6690615B05FE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BCC8-4805-A0D6-6690615B05FE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BCC8-4805-A0D6-6690615B05FE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Arkusz1!$A$2:$A$8</c:f>
              <c:strCache>
                <c:ptCount val="7"/>
                <c:pt idx="0">
                  <c:v>Konsultuję się z farmaceutą(ką)</c:v>
                </c:pt>
                <c:pt idx="1">
                  <c:v>Szukam rady na portalach internetowych poświęconych zdrowiu</c:v>
                </c:pt>
                <c:pt idx="2">
                  <c:v>Szukam rady na forach dyskusyjnych, na których wypowiadają się lekarze</c:v>
                </c:pt>
                <c:pt idx="3">
                  <c:v>Stosuję rady i sposoby praktykowane przez moją babcię i mamę</c:v>
                </c:pt>
                <c:pt idx="4">
                  <c:v>Sięgam rady koleżanek, które miały podobne doświadczenia</c:v>
                </c:pt>
                <c:pt idx="5">
                  <c:v>Inne</c:v>
                </c:pt>
                <c:pt idx="6">
                  <c:v>Nie wiem / trudno powiedzieć</c:v>
                </c:pt>
              </c:strCache>
            </c:strRef>
          </c:cat>
          <c:val>
            <c:numRef>
              <c:f>Arkusz1!$B$2:$B$8</c:f>
              <c:numCache>
                <c:formatCode>0</c:formatCode>
                <c:ptCount val="7"/>
                <c:pt idx="0">
                  <c:v>54</c:v>
                </c:pt>
                <c:pt idx="1">
                  <c:v>50</c:v>
                </c:pt>
                <c:pt idx="2">
                  <c:v>37</c:v>
                </c:pt>
                <c:pt idx="3">
                  <c:v>28</c:v>
                </c:pt>
                <c:pt idx="4">
                  <c:v>23</c:v>
                </c:pt>
                <c:pt idx="5">
                  <c:v>5</c:v>
                </c:pt>
                <c:pt idx="6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CC8-4805-A0D6-6690615B05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0"/>
        <c:axId val="353041744"/>
        <c:axId val="353035864"/>
      </c:barChart>
      <c:catAx>
        <c:axId val="353041744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100"/>
            </a:pPr>
            <a:endParaRPr lang="pl-PL"/>
          </a:p>
        </c:txPr>
        <c:crossAx val="353035864"/>
        <c:crosses val="autoZero"/>
        <c:auto val="1"/>
        <c:lblAlgn val="ctr"/>
        <c:lblOffset val="100"/>
        <c:noMultiLvlLbl val="0"/>
      </c:catAx>
      <c:valAx>
        <c:axId val="353035864"/>
        <c:scaling>
          <c:orientation val="minMax"/>
          <c:max val="100"/>
          <c:min val="0"/>
        </c:scaling>
        <c:delete val="0"/>
        <c:axPos val="t"/>
        <c:numFmt formatCode="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pl-PL"/>
          </a:p>
        </c:txPr>
        <c:crossAx val="353041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957241848698202"/>
          <c:y val="0.11557732410757929"/>
          <c:w val="0.60738696613611931"/>
          <c:h val="0.7884953306347604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Zdecydowanie się zgadzam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Arkusz1!$B$2:$B$7</c:f>
              <c:numCache>
                <c:formatCode>0</c:formatCode>
                <c:ptCount val="6"/>
                <c:pt idx="0">
                  <c:v>7.8947368421052628</c:v>
                </c:pt>
                <c:pt idx="1">
                  <c:v>7.0175438596491224</c:v>
                </c:pt>
                <c:pt idx="2">
                  <c:v>4.8245614035087723</c:v>
                </c:pt>
                <c:pt idx="3">
                  <c:v>4.8245614035087723</c:v>
                </c:pt>
                <c:pt idx="4">
                  <c:v>3.9473684210526314</c:v>
                </c:pt>
                <c:pt idx="5">
                  <c:v>2.192982456140351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B1-4ED2-B2A5-D0555A7D6231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Raczej się zgadzam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Arkusz1!$C$2:$C$7</c:f>
              <c:numCache>
                <c:formatCode>0</c:formatCode>
                <c:ptCount val="6"/>
                <c:pt idx="0">
                  <c:v>46.929824561403507</c:v>
                </c:pt>
                <c:pt idx="1">
                  <c:v>40.789473684210527</c:v>
                </c:pt>
                <c:pt idx="2">
                  <c:v>28.07017543859649</c:v>
                </c:pt>
                <c:pt idx="3">
                  <c:v>19.298245614035089</c:v>
                </c:pt>
                <c:pt idx="4">
                  <c:v>14.912280701754385</c:v>
                </c:pt>
                <c:pt idx="5">
                  <c:v>8.3333333333333339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B1-4ED2-B2A5-D0555A7D6231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Nie wiem / trudno powiedzieć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Arkusz1!$D$2:$D$7</c:f>
              <c:numCache>
                <c:formatCode>0</c:formatCode>
                <c:ptCount val="6"/>
                <c:pt idx="0">
                  <c:v>21.92982456140351</c:v>
                </c:pt>
                <c:pt idx="1">
                  <c:v>25.438596491228065</c:v>
                </c:pt>
                <c:pt idx="2">
                  <c:v>34.649122807017541</c:v>
                </c:pt>
                <c:pt idx="3">
                  <c:v>31.140350877192986</c:v>
                </c:pt>
                <c:pt idx="4">
                  <c:v>21.491228070175438</c:v>
                </c:pt>
                <c:pt idx="5">
                  <c:v>20.17543859649123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F8-48AE-B1C1-048C320C0815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Raczej się nie zgadzam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Arkusz1!$E$2:$E$7</c:f>
              <c:numCache>
                <c:formatCode>0</c:formatCode>
                <c:ptCount val="6"/>
                <c:pt idx="0">
                  <c:v>18.421052631578949</c:v>
                </c:pt>
                <c:pt idx="1">
                  <c:v>17.105263157894736</c:v>
                </c:pt>
                <c:pt idx="2">
                  <c:v>21.92982456140351</c:v>
                </c:pt>
                <c:pt idx="3">
                  <c:v>32.456140350877192</c:v>
                </c:pt>
                <c:pt idx="4">
                  <c:v>33.771929824561404</c:v>
                </c:pt>
                <c:pt idx="5">
                  <c:v>46.05263157894737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FF8-48AE-B1C1-048C320C0815}"/>
            </c:ext>
          </c:extLst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Zdecydowanie się nie zgadzam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Arkusz1!$F$2:$F$7</c:f>
              <c:numCache>
                <c:formatCode>0</c:formatCode>
                <c:ptCount val="6"/>
                <c:pt idx="0">
                  <c:v>4.8245614035087723</c:v>
                </c:pt>
                <c:pt idx="1">
                  <c:v>9.6491228070175445</c:v>
                </c:pt>
                <c:pt idx="2">
                  <c:v>10.526315789473685</c:v>
                </c:pt>
                <c:pt idx="3">
                  <c:v>12.280701754385966</c:v>
                </c:pt>
                <c:pt idx="4">
                  <c:v>25.877192982456144</c:v>
                </c:pt>
                <c:pt idx="5">
                  <c:v>23.245614035087719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FF8-48AE-B1C1-048C320C081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100"/>
        <c:axId val="353037432"/>
        <c:axId val="353036256"/>
      </c:barChart>
      <c:catAx>
        <c:axId val="353037432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353036256"/>
        <c:crosses val="autoZero"/>
        <c:auto val="1"/>
        <c:lblAlgn val="ctr"/>
        <c:lblOffset val="100"/>
        <c:noMultiLvlLbl val="0"/>
      </c:catAx>
      <c:valAx>
        <c:axId val="353036256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353037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265392151056719"/>
          <c:y val="0.88831754740225399"/>
          <c:w val="0.6373460651298799"/>
          <c:h val="8.98379901757213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555777331427601"/>
          <c:y val="4.8053677638920413E-2"/>
          <c:w val="0.42707981653987143"/>
          <c:h val="0.76005382664493404"/>
        </c:manualLayout>
      </c:layout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1-148F-4FCA-AB6C-03EEC119C6BE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148F-4FCA-AB6C-03EEC119C6B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5-148F-4FCA-AB6C-03EEC119C6BE}"/>
              </c:ext>
            </c:extLst>
          </c:dPt>
          <c:dPt>
            <c:idx val="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148F-4FCA-AB6C-03EEC119C6BE}"/>
              </c:ext>
            </c:extLst>
          </c:dPt>
          <c:dPt>
            <c:idx val="4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9-148F-4FCA-AB6C-03EEC119C6BE}"/>
              </c:ext>
            </c:extLst>
          </c:dPt>
          <c:dPt>
            <c:idx val="5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148F-4FCA-AB6C-03EEC119C6BE}"/>
              </c:ext>
            </c:extLst>
          </c:dPt>
          <c:dPt>
            <c:idx val="6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148F-4FCA-AB6C-03EEC119C6BE}"/>
              </c:ext>
            </c:extLst>
          </c:dPt>
          <c:dPt>
            <c:idx val="7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48F-4FCA-AB6C-03EEC119C6B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Arkusz1!$A$2:$A$6</c:f>
              <c:strCache>
                <c:ptCount val="5"/>
                <c:pt idx="0">
                  <c:v>Zdecydowanie nie, każda infekcja wymaga konsultacji z lekarzem</c:v>
                </c:pt>
                <c:pt idx="1">
                  <c:v>Raczej nie</c:v>
                </c:pt>
                <c:pt idx="2">
                  <c:v>Nie wiem / trudno powiedzieć</c:v>
                </c:pt>
                <c:pt idx="3">
                  <c:v>Raczej tak</c:v>
                </c:pt>
                <c:pt idx="4">
                  <c:v>Zdecydowanie tak, jest wiele domowych sposobów, które pomagają wyleczyć infekcje intymne</c:v>
                </c:pt>
              </c:strCache>
            </c:strRef>
          </c:cat>
          <c:val>
            <c:numRef>
              <c:f>Arkusz1!$B$2:$B$6</c:f>
              <c:numCache>
                <c:formatCode>0</c:formatCode>
                <c:ptCount val="5"/>
                <c:pt idx="0">
                  <c:v>32.571428571428569</c:v>
                </c:pt>
                <c:pt idx="1">
                  <c:v>34.857142857142854</c:v>
                </c:pt>
                <c:pt idx="2">
                  <c:v>14.285714285714288</c:v>
                </c:pt>
                <c:pt idx="3">
                  <c:v>16</c:v>
                </c:pt>
                <c:pt idx="4">
                  <c:v>2.2857142857142856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48F-4FCA-AB6C-03EEC119C6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34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5795232375109863E-2"/>
          <c:y val="0.70708581424366956"/>
          <c:w val="0.90853559659274863"/>
          <c:h val="0.29291418575633033"/>
        </c:manualLayout>
      </c:layout>
      <c:overlay val="0"/>
      <c:txPr>
        <a:bodyPr/>
        <a:lstStyle/>
        <a:p>
          <a:pPr>
            <a:defRPr sz="1050">
              <a:latin typeface="Arial" panose="020B0604020202020204" pitchFamily="34" charset="0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555777331427601"/>
          <c:y val="4.8053677638920413E-2"/>
          <c:w val="0.42707981653987143"/>
          <c:h val="0.76005382664493404"/>
        </c:manualLayout>
      </c:layout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1-F33B-444D-8087-324483DCCD9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3-F33B-444D-8087-324483DCCD9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5-F33B-444D-8087-324483DCCD9C}"/>
              </c:ext>
            </c:extLst>
          </c:dPt>
          <c:dPt>
            <c:idx val="5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F33B-444D-8087-324483DCCD9C}"/>
              </c:ext>
            </c:extLst>
          </c:dPt>
          <c:dPt>
            <c:idx val="6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F33B-444D-8087-324483DCCD9C}"/>
              </c:ext>
            </c:extLst>
          </c:dPt>
          <c:dPt>
            <c:idx val="7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F33B-444D-8087-324483DCCD9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Arkusz1!$A$2:$A$4</c:f>
              <c:strCache>
                <c:ptCount val="3"/>
                <c:pt idx="0">
                  <c:v>Tak</c:v>
                </c:pt>
                <c:pt idx="1">
                  <c:v>Nie</c:v>
                </c:pt>
                <c:pt idx="2">
                  <c:v>Nie wiem / trudno powiedzieć</c:v>
                </c:pt>
              </c:strCache>
            </c:strRef>
          </c:cat>
          <c:val>
            <c:numRef>
              <c:f>Arkusz1!$B$2:$B$4</c:f>
              <c:numCache>
                <c:formatCode>0</c:formatCode>
                <c:ptCount val="3"/>
                <c:pt idx="0">
                  <c:v>65.142857142857139</c:v>
                </c:pt>
                <c:pt idx="1">
                  <c:v>27.428571428571423</c:v>
                </c:pt>
                <c:pt idx="2">
                  <c:v>7.4285714285714288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F33B-444D-8087-324483DCCD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34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965541746303456"/>
          <c:y val="0.72900791732336701"/>
          <c:w val="0.60068896946622374"/>
          <c:h val="0.27099208267663305"/>
        </c:manualLayout>
      </c:layout>
      <c:overlay val="0"/>
      <c:txPr>
        <a:bodyPr/>
        <a:lstStyle/>
        <a:p>
          <a:pPr>
            <a:defRPr sz="1050">
              <a:latin typeface="Arial" panose="020B0604020202020204" pitchFamily="34" charset="0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414086978143017"/>
          <c:y val="0"/>
          <c:w val="0.45778837544228718"/>
          <c:h val="0.99999282487131058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Arkusz1!$B$1</c:f>
              <c:strCache>
                <c:ptCount val="1"/>
                <c:pt idx="0">
                  <c:v>x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01D-4824-845B-00DEDED527DA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801D-4824-845B-00DEDED527DA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01D-4824-845B-00DEDED527DA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4331-43E0-8B15-4F0B988A6E56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801D-4824-845B-00DEDED527DA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Arkusz1!$A$2:$A$8</c:f>
              <c:strCache>
                <c:ptCount val="7"/>
                <c:pt idx="0">
                  <c:v>Szukam rady na portalach internetowych poświęconych zdrowiu</c:v>
                </c:pt>
                <c:pt idx="1">
                  <c:v>Konsultuję się z farmaceutą(ką)</c:v>
                </c:pt>
                <c:pt idx="2">
                  <c:v>Szukam rady na forach dyskusyjnych, na których wypowiadają się lekarze</c:v>
                </c:pt>
                <c:pt idx="3">
                  <c:v>Sięgam rady koleżanek, które miały podobne doświadczenia</c:v>
                </c:pt>
                <c:pt idx="4">
                  <c:v>Stosuję rady i sposoby praktykowane przez moją babcię i mamę</c:v>
                </c:pt>
                <c:pt idx="5">
                  <c:v>Inne</c:v>
                </c:pt>
                <c:pt idx="6">
                  <c:v>Nie wiem / trudno powiedzieć</c:v>
                </c:pt>
              </c:strCache>
            </c:strRef>
          </c:cat>
          <c:val>
            <c:numRef>
              <c:f>Arkusz1!$B$2:$B$8</c:f>
              <c:numCache>
                <c:formatCode>0</c:formatCode>
                <c:ptCount val="7"/>
                <c:pt idx="0">
                  <c:v>54</c:v>
                </c:pt>
                <c:pt idx="1">
                  <c:v>43</c:v>
                </c:pt>
                <c:pt idx="2">
                  <c:v>42</c:v>
                </c:pt>
                <c:pt idx="3">
                  <c:v>27</c:v>
                </c:pt>
                <c:pt idx="4">
                  <c:v>26</c:v>
                </c:pt>
                <c:pt idx="5">
                  <c:v>5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01D-4824-845B-00DEDED527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0"/>
        <c:axId val="353042136"/>
        <c:axId val="315375728"/>
      </c:barChart>
      <c:catAx>
        <c:axId val="353042136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100"/>
            </a:pPr>
            <a:endParaRPr lang="pl-PL"/>
          </a:p>
        </c:txPr>
        <c:crossAx val="315375728"/>
        <c:crosses val="autoZero"/>
        <c:auto val="1"/>
        <c:lblAlgn val="ctr"/>
        <c:lblOffset val="100"/>
        <c:noMultiLvlLbl val="0"/>
      </c:catAx>
      <c:valAx>
        <c:axId val="315375728"/>
        <c:scaling>
          <c:orientation val="minMax"/>
          <c:max val="100"/>
          <c:min val="0"/>
        </c:scaling>
        <c:delete val="0"/>
        <c:axPos val="t"/>
        <c:numFmt formatCode="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pl-PL"/>
          </a:p>
        </c:txPr>
        <c:crossAx val="353042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957241848698202"/>
          <c:y val="0.11557732410757929"/>
          <c:w val="0.60738696613611931"/>
          <c:h val="0.7884953306347604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Zdecydowanie się zgadzam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Arkusz1!$B$2:$B$7</c:f>
              <c:numCache>
                <c:formatCode>0</c:formatCode>
                <c:ptCount val="6"/>
                <c:pt idx="0">
                  <c:v>5.1428571428571432</c:v>
                </c:pt>
                <c:pt idx="1">
                  <c:v>7.4285714285714288</c:v>
                </c:pt>
                <c:pt idx="2">
                  <c:v>1.714285714285714</c:v>
                </c:pt>
                <c:pt idx="3">
                  <c:v>2.2857142857142856</c:v>
                </c:pt>
                <c:pt idx="4">
                  <c:v>2.8571428571428572</c:v>
                </c:pt>
                <c:pt idx="5">
                  <c:v>2.2857142857142856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B1-4ED2-B2A5-D0555A7D6231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Raczej się zgadzam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Arkusz1!$C$2:$C$7</c:f>
              <c:numCache>
                <c:formatCode>0</c:formatCode>
                <c:ptCount val="6"/>
                <c:pt idx="0">
                  <c:v>48</c:v>
                </c:pt>
                <c:pt idx="1">
                  <c:v>31.428571428571427</c:v>
                </c:pt>
                <c:pt idx="2">
                  <c:v>30.285714285714281</c:v>
                </c:pt>
                <c:pt idx="3">
                  <c:v>20</c:v>
                </c:pt>
                <c:pt idx="4">
                  <c:v>12.571428571428573</c:v>
                </c:pt>
                <c:pt idx="5">
                  <c:v>8.5714285714285712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B1-4ED2-B2A5-D0555A7D6231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Nie wiem / trudno powiedzieć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Arkusz1!$D$2:$D$7</c:f>
              <c:numCache>
                <c:formatCode>0</c:formatCode>
                <c:ptCount val="6"/>
                <c:pt idx="0">
                  <c:v>29.142857142857142</c:v>
                </c:pt>
                <c:pt idx="1">
                  <c:v>30.857142857142854</c:v>
                </c:pt>
                <c:pt idx="2">
                  <c:v>34.857142857142854</c:v>
                </c:pt>
                <c:pt idx="3">
                  <c:v>32</c:v>
                </c:pt>
                <c:pt idx="4">
                  <c:v>17.714285714285715</c:v>
                </c:pt>
                <c:pt idx="5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F8-48AE-B1C1-048C320C0815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Raczej się nie zgadzam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Arkusz1!$E$2:$E$7</c:f>
              <c:numCache>
                <c:formatCode>0</c:formatCode>
                <c:ptCount val="6"/>
                <c:pt idx="0">
                  <c:v>16</c:v>
                </c:pt>
                <c:pt idx="1">
                  <c:v>22.285714285714285</c:v>
                </c:pt>
                <c:pt idx="2">
                  <c:v>24</c:v>
                </c:pt>
                <c:pt idx="3">
                  <c:v>35.428571428571431</c:v>
                </c:pt>
                <c:pt idx="4">
                  <c:v>33.142857142857146</c:v>
                </c:pt>
                <c:pt idx="5">
                  <c:v>41.142857142857146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FF8-48AE-B1C1-048C320C0815}"/>
            </c:ext>
          </c:extLst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Zdecydowanie się nie zgadzam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Arkusz1!$F$2:$F$7</c:f>
              <c:numCache>
                <c:formatCode>0</c:formatCode>
                <c:ptCount val="6"/>
                <c:pt idx="0">
                  <c:v>1.714285714285714</c:v>
                </c:pt>
                <c:pt idx="1">
                  <c:v>8</c:v>
                </c:pt>
                <c:pt idx="2">
                  <c:v>9.1428571428571423</c:v>
                </c:pt>
                <c:pt idx="3">
                  <c:v>10.285714285714286</c:v>
                </c:pt>
                <c:pt idx="4">
                  <c:v>33.714285714285715</c:v>
                </c:pt>
                <c:pt idx="5">
                  <c:v>28.000000000000004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FF8-48AE-B1C1-048C320C081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100"/>
        <c:axId val="315376512"/>
        <c:axId val="315374944"/>
      </c:barChart>
      <c:catAx>
        <c:axId val="315376512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315374944"/>
        <c:crosses val="autoZero"/>
        <c:auto val="1"/>
        <c:lblAlgn val="ctr"/>
        <c:lblOffset val="100"/>
        <c:noMultiLvlLbl val="0"/>
      </c:catAx>
      <c:valAx>
        <c:axId val="315374944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315376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265392151056719"/>
          <c:y val="0.88831754740225399"/>
          <c:w val="0.6373460651298799"/>
          <c:h val="8.98379901757213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555777331427601"/>
          <c:y val="4.8053677638920413E-2"/>
          <c:w val="0.42707981653987143"/>
          <c:h val="0.76005382664493404"/>
        </c:manualLayout>
      </c:layout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1-148F-4FCA-AB6C-03EEC119C6BE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148F-4FCA-AB6C-03EEC119C6B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5-148F-4FCA-AB6C-03EEC119C6BE}"/>
              </c:ext>
            </c:extLst>
          </c:dPt>
          <c:dPt>
            <c:idx val="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148F-4FCA-AB6C-03EEC119C6BE}"/>
              </c:ext>
            </c:extLst>
          </c:dPt>
          <c:dPt>
            <c:idx val="4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9-148F-4FCA-AB6C-03EEC119C6BE}"/>
              </c:ext>
            </c:extLst>
          </c:dPt>
          <c:dPt>
            <c:idx val="5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148F-4FCA-AB6C-03EEC119C6BE}"/>
              </c:ext>
            </c:extLst>
          </c:dPt>
          <c:dPt>
            <c:idx val="6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148F-4FCA-AB6C-03EEC119C6BE}"/>
              </c:ext>
            </c:extLst>
          </c:dPt>
          <c:dPt>
            <c:idx val="7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48F-4FCA-AB6C-03EEC119C6B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Arkusz1!$A$2:$A$6</c:f>
              <c:strCache>
                <c:ptCount val="5"/>
                <c:pt idx="0">
                  <c:v>Zdecydowanie nie, każda infekcja wymaga konsultacji z lekarzem</c:v>
                </c:pt>
                <c:pt idx="1">
                  <c:v>Raczej nie</c:v>
                </c:pt>
                <c:pt idx="2">
                  <c:v>Nie wiem / trudno powiedzieć</c:v>
                </c:pt>
                <c:pt idx="3">
                  <c:v>Raczej tak</c:v>
                </c:pt>
                <c:pt idx="4">
                  <c:v>Zdecydowanie tak, jest wiele domowych sposobów, które pomagają wyleczyć infekcje intymne</c:v>
                </c:pt>
              </c:strCache>
            </c:strRef>
          </c:cat>
          <c:val>
            <c:numRef>
              <c:f>Arkusz1!$B$2:$B$6</c:f>
              <c:numCache>
                <c:formatCode>0</c:formatCode>
                <c:ptCount val="5"/>
                <c:pt idx="0">
                  <c:v>30.319148936170208</c:v>
                </c:pt>
                <c:pt idx="1">
                  <c:v>29.25531914893617</c:v>
                </c:pt>
                <c:pt idx="2">
                  <c:v>19.680851063829788</c:v>
                </c:pt>
                <c:pt idx="3">
                  <c:v>14.893617021276595</c:v>
                </c:pt>
                <c:pt idx="4">
                  <c:v>5.8510638297872344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48F-4FCA-AB6C-03EEC119C6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34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5795232375109863E-2"/>
          <c:y val="0.70708581424366956"/>
          <c:w val="0.90853559659274863"/>
          <c:h val="0.29291418575633033"/>
        </c:manualLayout>
      </c:layout>
      <c:overlay val="0"/>
      <c:txPr>
        <a:bodyPr/>
        <a:lstStyle/>
        <a:p>
          <a:pPr>
            <a:defRPr sz="1050">
              <a:latin typeface="Arial" panose="020B0604020202020204" pitchFamily="34" charset="0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555777331427601"/>
          <c:y val="4.8053677638920413E-2"/>
          <c:w val="0.42707981653987143"/>
          <c:h val="0.76005382664493404"/>
        </c:manualLayout>
      </c:layout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1-F33B-444D-8087-324483DCCD9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3-F33B-444D-8087-324483DCCD9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5-F33B-444D-8087-324483DCCD9C}"/>
              </c:ext>
            </c:extLst>
          </c:dPt>
          <c:dPt>
            <c:idx val="5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F33B-444D-8087-324483DCCD9C}"/>
              </c:ext>
            </c:extLst>
          </c:dPt>
          <c:dPt>
            <c:idx val="6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F33B-444D-8087-324483DCCD9C}"/>
              </c:ext>
            </c:extLst>
          </c:dPt>
          <c:dPt>
            <c:idx val="7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F33B-444D-8087-324483DCCD9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Arkusz1!$A$2:$A$4</c:f>
              <c:strCache>
                <c:ptCount val="3"/>
                <c:pt idx="0">
                  <c:v>Tak</c:v>
                </c:pt>
                <c:pt idx="1">
                  <c:v>Nie</c:v>
                </c:pt>
                <c:pt idx="2">
                  <c:v>Nie wiem / trudno powiedzieć</c:v>
                </c:pt>
              </c:strCache>
            </c:strRef>
          </c:cat>
          <c:val>
            <c:numRef>
              <c:f>Arkusz1!$B$2:$B$4</c:f>
              <c:numCache>
                <c:formatCode>0</c:formatCode>
                <c:ptCount val="3"/>
                <c:pt idx="0">
                  <c:v>64.361702127659569</c:v>
                </c:pt>
                <c:pt idx="1">
                  <c:v>22.872340425531913</c:v>
                </c:pt>
                <c:pt idx="2">
                  <c:v>12.76595744680851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F33B-444D-8087-324483DCCD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34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965541746303456"/>
          <c:y val="0.72900791732336701"/>
          <c:w val="0.60068896946622374"/>
          <c:h val="0.27099208267663305"/>
        </c:manualLayout>
      </c:layout>
      <c:overlay val="0"/>
      <c:txPr>
        <a:bodyPr/>
        <a:lstStyle/>
        <a:p>
          <a:pPr>
            <a:defRPr sz="1050">
              <a:latin typeface="Arial" panose="020B0604020202020204" pitchFamily="34" charset="0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555777331427601"/>
          <c:y val="4.8053677638920413E-2"/>
          <c:w val="0.42707981653987143"/>
          <c:h val="0.76005382664493404"/>
        </c:manualLayout>
      </c:layout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1-F33B-444D-8087-324483DCCD9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3-F33B-444D-8087-324483DCCD9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5-F33B-444D-8087-324483DCCD9C}"/>
              </c:ext>
            </c:extLst>
          </c:dPt>
          <c:dPt>
            <c:idx val="5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F33B-444D-8087-324483DCCD9C}"/>
              </c:ext>
            </c:extLst>
          </c:dPt>
          <c:dPt>
            <c:idx val="6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F33B-444D-8087-324483DCCD9C}"/>
              </c:ext>
            </c:extLst>
          </c:dPt>
          <c:dPt>
            <c:idx val="7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F33B-444D-8087-324483DCCD9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Arkusz1!$A$2:$A$4</c:f>
              <c:strCache>
                <c:ptCount val="3"/>
                <c:pt idx="0">
                  <c:v>Tak</c:v>
                </c:pt>
                <c:pt idx="1">
                  <c:v>Nie</c:v>
                </c:pt>
                <c:pt idx="2">
                  <c:v>Nie wiem / trudno powiedzieć</c:v>
                </c:pt>
              </c:strCache>
            </c:strRef>
          </c:cat>
          <c:val>
            <c:numRef>
              <c:f>Arkusz1!$B$2:$B$4</c:f>
              <c:numCache>
                <c:formatCode>0</c:formatCode>
                <c:ptCount val="3"/>
                <c:pt idx="0">
                  <c:v>65.636704119850194</c:v>
                </c:pt>
                <c:pt idx="1">
                  <c:v>24.001248439450688</c:v>
                </c:pt>
                <c:pt idx="2">
                  <c:v>10.362047440699126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F33B-444D-8087-324483DCCD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34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965541746303456"/>
          <c:y val="0.72900791732336701"/>
          <c:w val="0.60068896946622374"/>
          <c:h val="0.27099208267663305"/>
        </c:manualLayout>
      </c:layout>
      <c:overlay val="0"/>
      <c:txPr>
        <a:bodyPr/>
        <a:lstStyle/>
        <a:p>
          <a:pPr>
            <a:defRPr sz="1100">
              <a:latin typeface="Arial" panose="020B0604020202020204" pitchFamily="34" charset="0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414086978143017"/>
          <c:y val="0"/>
          <c:w val="0.45778837544228718"/>
          <c:h val="0.99999282487131058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Arkusz1!$B$1</c:f>
              <c:strCache>
                <c:ptCount val="1"/>
                <c:pt idx="0">
                  <c:v>x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B51B-42B4-9FB5-2F00C19F5397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B51B-42B4-9FB5-2F00C19F5397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B51B-42B4-9FB5-2F00C19F5397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8245-4512-9107-1FC8D705BF96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51B-42B4-9FB5-2F00C19F5397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Arkusz1!$A$2:$A$8</c:f>
              <c:strCache>
                <c:ptCount val="7"/>
                <c:pt idx="0">
                  <c:v>Szukam rady na portalach internetowych poświęconych zdrowiu</c:v>
                </c:pt>
                <c:pt idx="1">
                  <c:v>Konsultuję się z farmaceutą(ką)</c:v>
                </c:pt>
                <c:pt idx="2">
                  <c:v>Szukam rady na forach dyskusyjnych, na których wypowiadają się lekarze</c:v>
                </c:pt>
                <c:pt idx="3">
                  <c:v>Sięgam rady koleżanek, które miały podobne doświadczenia</c:v>
                </c:pt>
                <c:pt idx="4">
                  <c:v>Stosuję rady i sposoby praktykowane przez moją babcię i mamę</c:v>
                </c:pt>
                <c:pt idx="5">
                  <c:v>Inne</c:v>
                </c:pt>
                <c:pt idx="6">
                  <c:v>Nie wiem / trudno powiedzieć</c:v>
                </c:pt>
              </c:strCache>
            </c:strRef>
          </c:cat>
          <c:val>
            <c:numRef>
              <c:f>Arkusz1!$B$2:$B$8</c:f>
              <c:numCache>
                <c:formatCode>0</c:formatCode>
                <c:ptCount val="7"/>
                <c:pt idx="0">
                  <c:v>47</c:v>
                </c:pt>
                <c:pt idx="1">
                  <c:v>41</c:v>
                </c:pt>
                <c:pt idx="2">
                  <c:v>41</c:v>
                </c:pt>
                <c:pt idx="3">
                  <c:v>26</c:v>
                </c:pt>
                <c:pt idx="4">
                  <c:v>22</c:v>
                </c:pt>
                <c:pt idx="5">
                  <c:v>6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51B-42B4-9FB5-2F00C19F53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0"/>
        <c:axId val="315377688"/>
        <c:axId val="315379256"/>
      </c:barChart>
      <c:catAx>
        <c:axId val="315377688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100"/>
            </a:pPr>
            <a:endParaRPr lang="pl-PL"/>
          </a:p>
        </c:txPr>
        <c:crossAx val="315379256"/>
        <c:crosses val="autoZero"/>
        <c:auto val="1"/>
        <c:lblAlgn val="ctr"/>
        <c:lblOffset val="100"/>
        <c:noMultiLvlLbl val="0"/>
      </c:catAx>
      <c:valAx>
        <c:axId val="315379256"/>
        <c:scaling>
          <c:orientation val="minMax"/>
          <c:max val="100"/>
          <c:min val="0"/>
        </c:scaling>
        <c:delete val="0"/>
        <c:axPos val="t"/>
        <c:numFmt formatCode="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pl-PL"/>
          </a:p>
        </c:txPr>
        <c:crossAx val="315377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957241848698202"/>
          <c:y val="0.11557732410757929"/>
          <c:w val="0.60738696613611931"/>
          <c:h val="0.7884953306347604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Zdecydowanie się zgadzam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Arkusz1!$B$2:$B$7</c:f>
              <c:numCache>
                <c:formatCode>0</c:formatCode>
                <c:ptCount val="6"/>
                <c:pt idx="0">
                  <c:v>9.5744680851063837</c:v>
                </c:pt>
                <c:pt idx="1">
                  <c:v>6.9148936170212769</c:v>
                </c:pt>
                <c:pt idx="2">
                  <c:v>5.8510638297872344</c:v>
                </c:pt>
                <c:pt idx="3">
                  <c:v>2.1276595744680851</c:v>
                </c:pt>
                <c:pt idx="4">
                  <c:v>6.9148936170212769</c:v>
                </c:pt>
                <c:pt idx="5">
                  <c:v>4.2553191489361701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B1-4ED2-B2A5-D0555A7D6231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Raczej się zgadzam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Arkusz1!$C$2:$C$7</c:f>
              <c:numCache>
                <c:formatCode>0</c:formatCode>
                <c:ptCount val="6"/>
                <c:pt idx="0">
                  <c:v>34.042553191489361</c:v>
                </c:pt>
                <c:pt idx="1">
                  <c:v>34.574468085106382</c:v>
                </c:pt>
                <c:pt idx="2">
                  <c:v>27.127659574468087</c:v>
                </c:pt>
                <c:pt idx="3">
                  <c:v>20.212765957446809</c:v>
                </c:pt>
                <c:pt idx="4">
                  <c:v>10.638297872340425</c:v>
                </c:pt>
                <c:pt idx="5">
                  <c:v>9.5744680851063837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B1-4ED2-B2A5-D0555A7D6231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Nie wiem / trudno powiedzieć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Arkusz1!$D$2:$D$7</c:f>
              <c:numCache>
                <c:formatCode>0</c:formatCode>
                <c:ptCount val="6"/>
                <c:pt idx="0">
                  <c:v>29.787234042553191</c:v>
                </c:pt>
                <c:pt idx="1">
                  <c:v>29.787234042553191</c:v>
                </c:pt>
                <c:pt idx="2">
                  <c:v>35.106382978723403</c:v>
                </c:pt>
                <c:pt idx="3">
                  <c:v>42.553191489361701</c:v>
                </c:pt>
                <c:pt idx="4">
                  <c:v>29.25531914893617</c:v>
                </c:pt>
                <c:pt idx="5">
                  <c:v>23.936170212765958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F8-48AE-B1C1-048C320C0815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Raczej się nie zgadzam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Arkusz1!$E$2:$E$7</c:f>
              <c:numCache>
                <c:formatCode>0</c:formatCode>
                <c:ptCount val="6"/>
                <c:pt idx="0">
                  <c:v>23.404255319148938</c:v>
                </c:pt>
                <c:pt idx="1">
                  <c:v>18.085106382978722</c:v>
                </c:pt>
                <c:pt idx="2">
                  <c:v>21.808510638297872</c:v>
                </c:pt>
                <c:pt idx="3">
                  <c:v>24.468085106382979</c:v>
                </c:pt>
                <c:pt idx="4">
                  <c:v>25.531914893617021</c:v>
                </c:pt>
                <c:pt idx="5">
                  <c:v>37.234042553191486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FF8-48AE-B1C1-048C320C0815}"/>
            </c:ext>
          </c:extLst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Zdecydowanie się nie zgadzam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Arkusz1!$F$2:$F$7</c:f>
              <c:numCache>
                <c:formatCode>0</c:formatCode>
                <c:ptCount val="6"/>
                <c:pt idx="0">
                  <c:v>3.1914893617021276</c:v>
                </c:pt>
                <c:pt idx="1">
                  <c:v>10.638297872340425</c:v>
                </c:pt>
                <c:pt idx="2">
                  <c:v>10.106382978723405</c:v>
                </c:pt>
                <c:pt idx="3">
                  <c:v>10.638297872340425</c:v>
                </c:pt>
                <c:pt idx="4">
                  <c:v>27.659574468085108</c:v>
                </c:pt>
                <c:pt idx="5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FF8-48AE-B1C1-048C320C081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100"/>
        <c:axId val="315380432"/>
        <c:axId val="315378080"/>
      </c:barChart>
      <c:catAx>
        <c:axId val="315380432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315378080"/>
        <c:crosses val="autoZero"/>
        <c:auto val="1"/>
        <c:lblAlgn val="ctr"/>
        <c:lblOffset val="100"/>
        <c:noMultiLvlLbl val="0"/>
      </c:catAx>
      <c:valAx>
        <c:axId val="315378080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315380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265392151056719"/>
          <c:y val="0.88831754740225399"/>
          <c:w val="0.6373460651298799"/>
          <c:h val="8.98379901757213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555777331427601"/>
          <c:y val="4.8053677638920413E-2"/>
          <c:w val="0.42707981653987143"/>
          <c:h val="0.76005382664493404"/>
        </c:manualLayout>
      </c:layout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1-148F-4FCA-AB6C-03EEC119C6BE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148F-4FCA-AB6C-03EEC119C6B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5-148F-4FCA-AB6C-03EEC119C6BE}"/>
              </c:ext>
            </c:extLst>
          </c:dPt>
          <c:dPt>
            <c:idx val="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148F-4FCA-AB6C-03EEC119C6BE}"/>
              </c:ext>
            </c:extLst>
          </c:dPt>
          <c:dPt>
            <c:idx val="4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9-148F-4FCA-AB6C-03EEC119C6BE}"/>
              </c:ext>
            </c:extLst>
          </c:dPt>
          <c:dPt>
            <c:idx val="5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148F-4FCA-AB6C-03EEC119C6BE}"/>
              </c:ext>
            </c:extLst>
          </c:dPt>
          <c:dPt>
            <c:idx val="6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148F-4FCA-AB6C-03EEC119C6BE}"/>
              </c:ext>
            </c:extLst>
          </c:dPt>
          <c:dPt>
            <c:idx val="7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48F-4FCA-AB6C-03EEC119C6B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Arkusz1!$A$2:$A$6</c:f>
              <c:strCache>
                <c:ptCount val="5"/>
                <c:pt idx="0">
                  <c:v>Zdecydowanie nie, każda infekcja wymaga konsultacji z lekarzem</c:v>
                </c:pt>
                <c:pt idx="1">
                  <c:v>Raczej nie</c:v>
                </c:pt>
                <c:pt idx="2">
                  <c:v>Nie wiem / trudno powiedzieć</c:v>
                </c:pt>
                <c:pt idx="3">
                  <c:v>Raczej tak</c:v>
                </c:pt>
                <c:pt idx="4">
                  <c:v>Zdecydowanie tak, jest wiele domowych sposobów, które pomagają wyleczyć infekcje intymne</c:v>
                </c:pt>
              </c:strCache>
            </c:strRef>
          </c:cat>
          <c:val>
            <c:numRef>
              <c:f>Arkusz1!$B$2:$B$6</c:f>
              <c:numCache>
                <c:formatCode>0</c:formatCode>
                <c:ptCount val="5"/>
                <c:pt idx="0">
                  <c:v>29.213483146067414</c:v>
                </c:pt>
                <c:pt idx="1">
                  <c:v>34.831460674157306</c:v>
                </c:pt>
                <c:pt idx="2">
                  <c:v>14.606741573033707</c:v>
                </c:pt>
                <c:pt idx="3">
                  <c:v>19.101123595505619</c:v>
                </c:pt>
                <c:pt idx="4">
                  <c:v>2.2471910112359552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48F-4FCA-AB6C-03EEC119C6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34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5795232375109863E-2"/>
          <c:y val="0.70708581424366956"/>
          <c:w val="0.90853559659274863"/>
          <c:h val="0.29291418575633033"/>
        </c:manualLayout>
      </c:layout>
      <c:overlay val="0"/>
      <c:txPr>
        <a:bodyPr/>
        <a:lstStyle/>
        <a:p>
          <a:pPr>
            <a:defRPr sz="1050">
              <a:latin typeface="Arial" panose="020B0604020202020204" pitchFamily="34" charset="0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555777331427601"/>
          <c:y val="4.8053677638920413E-2"/>
          <c:w val="0.42707981653987143"/>
          <c:h val="0.76005382664493404"/>
        </c:manualLayout>
      </c:layout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1-F33B-444D-8087-324483DCCD9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3-F33B-444D-8087-324483DCCD9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5-F33B-444D-8087-324483DCCD9C}"/>
              </c:ext>
            </c:extLst>
          </c:dPt>
          <c:dPt>
            <c:idx val="5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F33B-444D-8087-324483DCCD9C}"/>
              </c:ext>
            </c:extLst>
          </c:dPt>
          <c:dPt>
            <c:idx val="6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F33B-444D-8087-324483DCCD9C}"/>
              </c:ext>
            </c:extLst>
          </c:dPt>
          <c:dPt>
            <c:idx val="7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F33B-444D-8087-324483DCCD9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Arkusz1!$A$2:$A$4</c:f>
              <c:strCache>
                <c:ptCount val="3"/>
                <c:pt idx="0">
                  <c:v>Tak</c:v>
                </c:pt>
                <c:pt idx="1">
                  <c:v>Nie</c:v>
                </c:pt>
                <c:pt idx="2">
                  <c:v>Nie wiem / trudno powiedzieć</c:v>
                </c:pt>
              </c:strCache>
            </c:strRef>
          </c:cat>
          <c:val>
            <c:numRef>
              <c:f>Arkusz1!$B$2:$B$4</c:f>
              <c:numCache>
                <c:formatCode>0</c:formatCode>
                <c:ptCount val="3"/>
                <c:pt idx="0">
                  <c:v>70.786516853932582</c:v>
                </c:pt>
                <c:pt idx="1">
                  <c:v>22.471910112359552</c:v>
                </c:pt>
                <c:pt idx="2">
                  <c:v>6.7415730337078648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F33B-444D-8087-324483DCCD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34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965541746303456"/>
          <c:y val="0.72900791732336701"/>
          <c:w val="0.60068896946622374"/>
          <c:h val="0.27099208267663305"/>
        </c:manualLayout>
      </c:layout>
      <c:overlay val="0"/>
      <c:txPr>
        <a:bodyPr/>
        <a:lstStyle/>
        <a:p>
          <a:pPr>
            <a:defRPr sz="1050">
              <a:latin typeface="Arial" panose="020B0604020202020204" pitchFamily="34" charset="0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414086978143017"/>
          <c:y val="0"/>
          <c:w val="0.45778837544228718"/>
          <c:h val="0.99999282487131058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Arkusz1!$B$1</c:f>
              <c:strCache>
                <c:ptCount val="1"/>
                <c:pt idx="0">
                  <c:v>x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985A-4E32-80E3-139B2F40D616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985A-4E32-80E3-139B2F40D616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985A-4E32-80E3-139B2F40D616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985A-4E32-80E3-139B2F40D616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985A-4E32-80E3-139B2F40D616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Arkusz1!$A$2:$A$8</c:f>
              <c:strCache>
                <c:ptCount val="7"/>
                <c:pt idx="0">
                  <c:v>Konsultuję się z farmaceutą(ką)</c:v>
                </c:pt>
                <c:pt idx="1">
                  <c:v>Szukam rady na portalach internetowych poświęconych zdrowiu</c:v>
                </c:pt>
                <c:pt idx="2">
                  <c:v>Szukam rady na forach dyskusyjnych, na których wypowiadają się lekarze</c:v>
                </c:pt>
                <c:pt idx="3">
                  <c:v>Stosuję rady i sposoby praktykowane przez moją babcię i mamę</c:v>
                </c:pt>
                <c:pt idx="4">
                  <c:v>Sięgam rady koleżanek, które miały podobne doświadczenia</c:v>
                </c:pt>
                <c:pt idx="5">
                  <c:v>Inne</c:v>
                </c:pt>
                <c:pt idx="6">
                  <c:v>Nie wiem / trudno powiedzieć</c:v>
                </c:pt>
              </c:strCache>
            </c:strRef>
          </c:cat>
          <c:val>
            <c:numRef>
              <c:f>Arkusz1!$B$2:$B$8</c:f>
              <c:numCache>
                <c:formatCode>0</c:formatCode>
                <c:ptCount val="7"/>
                <c:pt idx="0">
                  <c:v>57</c:v>
                </c:pt>
                <c:pt idx="1">
                  <c:v>43</c:v>
                </c:pt>
                <c:pt idx="2">
                  <c:v>43</c:v>
                </c:pt>
                <c:pt idx="3">
                  <c:v>29</c:v>
                </c:pt>
                <c:pt idx="4">
                  <c:v>29</c:v>
                </c:pt>
                <c:pt idx="5">
                  <c:v>3</c:v>
                </c:pt>
                <c:pt idx="6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85A-4E32-80E3-139B2F40D6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0"/>
        <c:axId val="315380824"/>
        <c:axId val="315380040"/>
      </c:barChart>
      <c:catAx>
        <c:axId val="315380824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100"/>
            </a:pPr>
            <a:endParaRPr lang="pl-PL"/>
          </a:p>
        </c:txPr>
        <c:crossAx val="315380040"/>
        <c:crosses val="autoZero"/>
        <c:auto val="1"/>
        <c:lblAlgn val="ctr"/>
        <c:lblOffset val="100"/>
        <c:noMultiLvlLbl val="0"/>
      </c:catAx>
      <c:valAx>
        <c:axId val="315380040"/>
        <c:scaling>
          <c:orientation val="minMax"/>
          <c:max val="100"/>
          <c:min val="0"/>
        </c:scaling>
        <c:delete val="0"/>
        <c:axPos val="t"/>
        <c:numFmt formatCode="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pl-PL"/>
          </a:p>
        </c:txPr>
        <c:crossAx val="315380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957241848698202"/>
          <c:y val="0.11557732410757929"/>
          <c:w val="0.60738696613611931"/>
          <c:h val="0.7884953306347604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Zdecydowanie się zgadzam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Arkusz1!$B$2:$B$7</c:f>
              <c:numCache>
                <c:formatCode>0</c:formatCode>
                <c:ptCount val="6"/>
                <c:pt idx="0">
                  <c:v>7.8651685393258424</c:v>
                </c:pt>
                <c:pt idx="1">
                  <c:v>7.8651685393258424</c:v>
                </c:pt>
                <c:pt idx="2">
                  <c:v>6.7415730337078648</c:v>
                </c:pt>
                <c:pt idx="3">
                  <c:v>3.3707865168539324</c:v>
                </c:pt>
                <c:pt idx="4">
                  <c:v>3.3707865168539324</c:v>
                </c:pt>
                <c:pt idx="5">
                  <c:v>1.1235955056179776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B1-4ED2-B2A5-D0555A7D6231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Raczej się zgadzam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Arkusz1!$C$2:$C$7</c:f>
              <c:numCache>
                <c:formatCode>0</c:formatCode>
                <c:ptCount val="6"/>
                <c:pt idx="0">
                  <c:v>56.179775280898866</c:v>
                </c:pt>
                <c:pt idx="1">
                  <c:v>41.573033707865171</c:v>
                </c:pt>
                <c:pt idx="2">
                  <c:v>39.325842696629216</c:v>
                </c:pt>
                <c:pt idx="3">
                  <c:v>23.59550561797753</c:v>
                </c:pt>
                <c:pt idx="4">
                  <c:v>14.606741573033707</c:v>
                </c:pt>
                <c:pt idx="5">
                  <c:v>8.9887640449438209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B1-4ED2-B2A5-D0555A7D6231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Nie wiem / trudno powiedzieć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Arkusz1!$D$2:$D$7</c:f>
              <c:numCache>
                <c:formatCode>0</c:formatCode>
                <c:ptCount val="6"/>
                <c:pt idx="0">
                  <c:v>22.471910112359552</c:v>
                </c:pt>
                <c:pt idx="1">
                  <c:v>21.348314606741575</c:v>
                </c:pt>
                <c:pt idx="2">
                  <c:v>32.584269662921351</c:v>
                </c:pt>
                <c:pt idx="3">
                  <c:v>35.955056179775283</c:v>
                </c:pt>
                <c:pt idx="4">
                  <c:v>21.348314606741575</c:v>
                </c:pt>
                <c:pt idx="5">
                  <c:v>17.977528089887642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F8-48AE-B1C1-048C320C0815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Raczej się nie zgadzam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Arkusz1!$E$2:$E$7</c:f>
              <c:numCache>
                <c:formatCode>0</c:formatCode>
                <c:ptCount val="6"/>
                <c:pt idx="0">
                  <c:v>8.9887640449438209</c:v>
                </c:pt>
                <c:pt idx="1">
                  <c:v>24.719101123595507</c:v>
                </c:pt>
                <c:pt idx="2">
                  <c:v>15.730337078651685</c:v>
                </c:pt>
                <c:pt idx="3">
                  <c:v>25.842696629213478</c:v>
                </c:pt>
                <c:pt idx="4">
                  <c:v>35.955056179775283</c:v>
                </c:pt>
                <c:pt idx="5">
                  <c:v>37.078651685393261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FF8-48AE-B1C1-048C320C0815}"/>
            </c:ext>
          </c:extLst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Zdecydowanie się nie zgadzam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Arkusz1!$F$2:$F$7</c:f>
              <c:numCache>
                <c:formatCode>0</c:formatCode>
                <c:ptCount val="6"/>
                <c:pt idx="0">
                  <c:v>4.4943820224719104</c:v>
                </c:pt>
                <c:pt idx="1">
                  <c:v>4.4943820224719104</c:v>
                </c:pt>
                <c:pt idx="2">
                  <c:v>5.617977528089888</c:v>
                </c:pt>
                <c:pt idx="3">
                  <c:v>11.235955056179776</c:v>
                </c:pt>
                <c:pt idx="4">
                  <c:v>24.719101123595507</c:v>
                </c:pt>
                <c:pt idx="5">
                  <c:v>34.831460674157306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FF8-48AE-B1C1-048C320C081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100"/>
        <c:axId val="315374552"/>
        <c:axId val="315375336"/>
      </c:barChart>
      <c:catAx>
        <c:axId val="315374552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315375336"/>
        <c:crosses val="autoZero"/>
        <c:auto val="1"/>
        <c:lblAlgn val="ctr"/>
        <c:lblOffset val="100"/>
        <c:noMultiLvlLbl val="0"/>
      </c:catAx>
      <c:valAx>
        <c:axId val="315375336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315374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265392151056719"/>
          <c:y val="0.88831754740225399"/>
          <c:w val="0.6373460651298799"/>
          <c:h val="8.98379901757213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555777331427601"/>
          <c:y val="4.8053677638920413E-2"/>
          <c:w val="0.42707981653987143"/>
          <c:h val="0.76005382664493404"/>
        </c:manualLayout>
      </c:layout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1-148F-4FCA-AB6C-03EEC119C6BE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148F-4FCA-AB6C-03EEC119C6B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5-148F-4FCA-AB6C-03EEC119C6BE}"/>
              </c:ext>
            </c:extLst>
          </c:dPt>
          <c:dPt>
            <c:idx val="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148F-4FCA-AB6C-03EEC119C6BE}"/>
              </c:ext>
            </c:extLst>
          </c:dPt>
          <c:dPt>
            <c:idx val="4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9-148F-4FCA-AB6C-03EEC119C6BE}"/>
              </c:ext>
            </c:extLst>
          </c:dPt>
          <c:dPt>
            <c:idx val="5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148F-4FCA-AB6C-03EEC119C6BE}"/>
              </c:ext>
            </c:extLst>
          </c:dPt>
          <c:dPt>
            <c:idx val="6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148F-4FCA-AB6C-03EEC119C6BE}"/>
              </c:ext>
            </c:extLst>
          </c:dPt>
          <c:dPt>
            <c:idx val="7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48F-4FCA-AB6C-03EEC119C6B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Arkusz1!$A$2:$A$6</c:f>
              <c:strCache>
                <c:ptCount val="5"/>
                <c:pt idx="0">
                  <c:v>Zdecydowanie nie, każda infekcja wymaga konsultacji z lekarzem</c:v>
                </c:pt>
                <c:pt idx="1">
                  <c:v>Raczej nie</c:v>
                </c:pt>
                <c:pt idx="2">
                  <c:v>Nie wiem / trudno powiedzieć</c:v>
                </c:pt>
                <c:pt idx="3">
                  <c:v>Raczej tak</c:v>
                </c:pt>
                <c:pt idx="4">
                  <c:v>Zdecydowanie tak, jest wiele domowych sposobów, które pomagają wyleczyć infekcje intymne</c:v>
                </c:pt>
              </c:strCache>
            </c:strRef>
          </c:cat>
          <c:val>
            <c:numRef>
              <c:f>Arkusz1!$B$2:$B$6</c:f>
              <c:numCache>
                <c:formatCode>0</c:formatCode>
                <c:ptCount val="5"/>
                <c:pt idx="0">
                  <c:v>25.837320574162682</c:v>
                </c:pt>
                <c:pt idx="1">
                  <c:v>33.014354066985646</c:v>
                </c:pt>
                <c:pt idx="2">
                  <c:v>17.224880382775119</c:v>
                </c:pt>
                <c:pt idx="3">
                  <c:v>17.703349282296649</c:v>
                </c:pt>
                <c:pt idx="4">
                  <c:v>6.2200956937799043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48F-4FCA-AB6C-03EEC119C6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34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5795232375109863E-2"/>
          <c:y val="0.70708581424366956"/>
          <c:w val="0.90853559659274863"/>
          <c:h val="0.29291418575633033"/>
        </c:manualLayout>
      </c:layout>
      <c:overlay val="0"/>
      <c:txPr>
        <a:bodyPr/>
        <a:lstStyle/>
        <a:p>
          <a:pPr>
            <a:defRPr sz="1050">
              <a:latin typeface="Arial" panose="020B0604020202020204" pitchFamily="34" charset="0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555777331427601"/>
          <c:y val="4.8053677638920413E-2"/>
          <c:w val="0.42707981653987143"/>
          <c:h val="0.76005382664493404"/>
        </c:manualLayout>
      </c:layout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1-F33B-444D-8087-324483DCCD9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3-F33B-444D-8087-324483DCCD9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5-F33B-444D-8087-324483DCCD9C}"/>
              </c:ext>
            </c:extLst>
          </c:dPt>
          <c:dPt>
            <c:idx val="5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F33B-444D-8087-324483DCCD9C}"/>
              </c:ext>
            </c:extLst>
          </c:dPt>
          <c:dPt>
            <c:idx val="6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F33B-444D-8087-324483DCCD9C}"/>
              </c:ext>
            </c:extLst>
          </c:dPt>
          <c:dPt>
            <c:idx val="7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F33B-444D-8087-324483DCCD9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Arkusz1!$A$2:$A$4</c:f>
              <c:strCache>
                <c:ptCount val="3"/>
                <c:pt idx="0">
                  <c:v>Tak</c:v>
                </c:pt>
                <c:pt idx="1">
                  <c:v>Nie</c:v>
                </c:pt>
                <c:pt idx="2">
                  <c:v>Nie wiem / trudno powiedzieć</c:v>
                </c:pt>
              </c:strCache>
            </c:strRef>
          </c:cat>
          <c:val>
            <c:numRef>
              <c:f>Arkusz1!$B$2:$B$4</c:f>
              <c:numCache>
                <c:formatCode>0</c:formatCode>
                <c:ptCount val="3"/>
                <c:pt idx="0">
                  <c:v>61.244019138755981</c:v>
                </c:pt>
                <c:pt idx="1">
                  <c:v>24.880382775119617</c:v>
                </c:pt>
                <c:pt idx="2">
                  <c:v>13.875598086124402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F33B-444D-8087-324483DCCD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34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965541746303456"/>
          <c:y val="0.72900791732336701"/>
          <c:w val="0.60068896946622374"/>
          <c:h val="0.27099208267663305"/>
        </c:manualLayout>
      </c:layout>
      <c:overlay val="0"/>
      <c:txPr>
        <a:bodyPr/>
        <a:lstStyle/>
        <a:p>
          <a:pPr>
            <a:defRPr sz="1050">
              <a:latin typeface="Arial" panose="020B0604020202020204" pitchFamily="34" charset="0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414086978143017"/>
          <c:y val="0"/>
          <c:w val="0.45778837544228718"/>
          <c:h val="0.99999282487131058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Arkusz1!$B$1</c:f>
              <c:strCache>
                <c:ptCount val="1"/>
                <c:pt idx="0">
                  <c:v>x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4795-4C1E-816A-AD470C67C7A1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4795-4C1E-816A-AD470C67C7A1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4795-4C1E-816A-AD470C67C7A1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4795-4C1E-816A-AD470C67C7A1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4795-4C1E-816A-AD470C67C7A1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Arkusz1!$A$2:$A$8</c:f>
              <c:strCache>
                <c:ptCount val="7"/>
                <c:pt idx="0">
                  <c:v>Konsultuję się z farmaceutą(ką)</c:v>
                </c:pt>
                <c:pt idx="1">
                  <c:v>Szukam rady na portalach internetowych poświęconych zdrowiu</c:v>
                </c:pt>
                <c:pt idx="2">
                  <c:v>Szukam rady na forach dyskusyjnych, na których wypowiadają się lekarze</c:v>
                </c:pt>
                <c:pt idx="3">
                  <c:v>Stosuję rady i sposoby praktykowane przez moją babcię i mamę</c:v>
                </c:pt>
                <c:pt idx="4">
                  <c:v>Sięgam rady koleżanek, które miały podobne doświadczenia</c:v>
                </c:pt>
                <c:pt idx="5">
                  <c:v>Inne</c:v>
                </c:pt>
                <c:pt idx="6">
                  <c:v>Nie wiem / trudno powiedzieć</c:v>
                </c:pt>
              </c:strCache>
            </c:strRef>
          </c:cat>
          <c:val>
            <c:numRef>
              <c:f>Arkusz1!$B$2:$B$8</c:f>
              <c:numCache>
                <c:formatCode>0</c:formatCode>
                <c:ptCount val="7"/>
                <c:pt idx="0">
                  <c:v>46</c:v>
                </c:pt>
                <c:pt idx="1">
                  <c:v>46</c:v>
                </c:pt>
                <c:pt idx="2">
                  <c:v>44</c:v>
                </c:pt>
                <c:pt idx="3">
                  <c:v>29</c:v>
                </c:pt>
                <c:pt idx="4">
                  <c:v>25</c:v>
                </c:pt>
                <c:pt idx="5">
                  <c:v>5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795-4C1E-816A-AD470C67C7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0"/>
        <c:axId val="356236144"/>
        <c:axId val="356240064"/>
      </c:barChart>
      <c:catAx>
        <c:axId val="356236144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100"/>
            </a:pPr>
            <a:endParaRPr lang="pl-PL"/>
          </a:p>
        </c:txPr>
        <c:crossAx val="356240064"/>
        <c:crosses val="autoZero"/>
        <c:auto val="1"/>
        <c:lblAlgn val="ctr"/>
        <c:lblOffset val="100"/>
        <c:noMultiLvlLbl val="0"/>
      </c:catAx>
      <c:valAx>
        <c:axId val="356240064"/>
        <c:scaling>
          <c:orientation val="minMax"/>
          <c:max val="100"/>
          <c:min val="0"/>
        </c:scaling>
        <c:delete val="0"/>
        <c:axPos val="t"/>
        <c:numFmt formatCode="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pl-PL"/>
          </a:p>
        </c:txPr>
        <c:crossAx val="356236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957241848698202"/>
          <c:y val="0.11557732410757929"/>
          <c:w val="0.60738696613611931"/>
          <c:h val="0.7884953306347604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Zdecydowanie się zgadzam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Arkusz1!$B$2:$B$7</c:f>
              <c:numCache>
                <c:formatCode>0</c:formatCode>
                <c:ptCount val="6"/>
                <c:pt idx="0">
                  <c:v>7.1770334928229662</c:v>
                </c:pt>
                <c:pt idx="1">
                  <c:v>8.133971291866029</c:v>
                </c:pt>
                <c:pt idx="2">
                  <c:v>6.6985645933014357</c:v>
                </c:pt>
                <c:pt idx="3">
                  <c:v>5.741626794258373</c:v>
                </c:pt>
                <c:pt idx="4">
                  <c:v>6.2200956937799043</c:v>
                </c:pt>
                <c:pt idx="5">
                  <c:v>3.8277511961722488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B1-4ED2-B2A5-D0555A7D6231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Raczej się zgadzam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Arkusz1!$C$2:$C$7</c:f>
              <c:numCache>
                <c:formatCode>0</c:formatCode>
                <c:ptCount val="6"/>
                <c:pt idx="0">
                  <c:v>44.019138755980862</c:v>
                </c:pt>
                <c:pt idx="1">
                  <c:v>38.277511961722489</c:v>
                </c:pt>
                <c:pt idx="2">
                  <c:v>29.665071770334926</c:v>
                </c:pt>
                <c:pt idx="3">
                  <c:v>24.880382775119617</c:v>
                </c:pt>
                <c:pt idx="4">
                  <c:v>13.875598086124402</c:v>
                </c:pt>
                <c:pt idx="5">
                  <c:v>8.6124401913875595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B1-4ED2-B2A5-D0555A7D6231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Nie wiem / trudno powiedzieć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Arkusz1!$D$2:$D$7</c:f>
              <c:numCache>
                <c:formatCode>0</c:formatCode>
                <c:ptCount val="6"/>
                <c:pt idx="0">
                  <c:v>26.794258373205743</c:v>
                </c:pt>
                <c:pt idx="1">
                  <c:v>27.27272727272727</c:v>
                </c:pt>
                <c:pt idx="2">
                  <c:v>36.842105263157897</c:v>
                </c:pt>
                <c:pt idx="3">
                  <c:v>34.928229665071768</c:v>
                </c:pt>
                <c:pt idx="4">
                  <c:v>19.617224880382775</c:v>
                </c:pt>
                <c:pt idx="5">
                  <c:v>22.488038277511961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F8-48AE-B1C1-048C320C0815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Raczej się nie zgadzam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Arkusz1!$E$2:$E$7</c:f>
              <c:numCache>
                <c:formatCode>0</c:formatCode>
                <c:ptCount val="6"/>
                <c:pt idx="0">
                  <c:v>19.617224880382775</c:v>
                </c:pt>
                <c:pt idx="1">
                  <c:v>20.095693779904305</c:v>
                </c:pt>
                <c:pt idx="2">
                  <c:v>22.009569377990431</c:v>
                </c:pt>
                <c:pt idx="3">
                  <c:v>26.794258373205743</c:v>
                </c:pt>
                <c:pt idx="4">
                  <c:v>33.014354066985646</c:v>
                </c:pt>
                <c:pt idx="5">
                  <c:v>38.277511961722489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FF8-48AE-B1C1-048C320C0815}"/>
            </c:ext>
          </c:extLst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Zdecydowanie się nie zgadzam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Arkusz1!$F$2:$F$7</c:f>
              <c:numCache>
                <c:formatCode>0</c:formatCode>
                <c:ptCount val="6"/>
                <c:pt idx="0">
                  <c:v>2.3923444976076556</c:v>
                </c:pt>
                <c:pt idx="1">
                  <c:v>6.2200956937799043</c:v>
                </c:pt>
                <c:pt idx="2">
                  <c:v>4.7846889952153111</c:v>
                </c:pt>
                <c:pt idx="3">
                  <c:v>7.6555023923444976</c:v>
                </c:pt>
                <c:pt idx="4">
                  <c:v>27.27272727272727</c:v>
                </c:pt>
                <c:pt idx="5">
                  <c:v>26.794258373205743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FF8-48AE-B1C1-048C320C081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100"/>
        <c:axId val="356240848"/>
        <c:axId val="356236536"/>
      </c:barChart>
      <c:catAx>
        <c:axId val="356240848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356236536"/>
        <c:crosses val="autoZero"/>
        <c:auto val="1"/>
        <c:lblAlgn val="ctr"/>
        <c:lblOffset val="100"/>
        <c:noMultiLvlLbl val="0"/>
      </c:catAx>
      <c:valAx>
        <c:axId val="356236536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356240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265392151056719"/>
          <c:y val="0.88831754740225399"/>
          <c:w val="0.6373460651298799"/>
          <c:h val="8.98379901757213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18228601810705"/>
          <c:y val="7.3910517551798338E-2"/>
          <c:w val="0.68513646332563194"/>
          <c:h val="0.5269315003636697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Zdecydowanie nie, każda infekcja wymaga konsultacji z lekarzem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Arkusz1!$A$2:$A$4</c:f>
              <c:strCache>
                <c:ptCount val="3"/>
                <c:pt idx="0">
                  <c:v>Total [N=3024]</c:v>
                </c:pt>
                <c:pt idx="1">
                  <c:v>Kobiety mające dzieci [N=2005]</c:v>
                </c:pt>
                <c:pt idx="2">
                  <c:v>Kobiety nie mające dzieci [N=1999]</c:v>
                </c:pt>
              </c:strCache>
            </c:strRef>
          </c:cat>
          <c:val>
            <c:numRef>
              <c:f>Arkusz1!$B$2:$B$4</c:f>
              <c:numCache>
                <c:formatCode>0</c:formatCode>
                <c:ptCount val="3"/>
                <c:pt idx="0">
                  <c:v>26.591760299625467</c:v>
                </c:pt>
                <c:pt idx="1">
                  <c:v>26.932668329177055</c:v>
                </c:pt>
                <c:pt idx="2">
                  <c:v>26.021684737281063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26-48A1-938D-C780381B9ABE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Raczej nie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Arkusz1!$A$2:$A$4</c:f>
              <c:strCache>
                <c:ptCount val="3"/>
                <c:pt idx="0">
                  <c:v>Total [N=3024]</c:v>
                </c:pt>
                <c:pt idx="1">
                  <c:v>Kobiety mające dzieci [N=2005]</c:v>
                </c:pt>
                <c:pt idx="2">
                  <c:v>Kobiety nie mające dzieci [N=1999]</c:v>
                </c:pt>
              </c:strCache>
            </c:strRef>
          </c:cat>
          <c:val>
            <c:numRef>
              <c:f>Arkusz1!$C$2:$C$4</c:f>
              <c:numCache>
                <c:formatCode>0</c:formatCode>
                <c:ptCount val="3"/>
                <c:pt idx="0">
                  <c:v>35.362047440699129</c:v>
                </c:pt>
                <c:pt idx="1">
                  <c:v>35.960099750623442</c:v>
                </c:pt>
                <c:pt idx="2">
                  <c:v>34.361968306922435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26-48A1-938D-C780381B9ABE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Nie wiem / trudno powiedzieć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Arkusz1!$A$2:$A$4</c:f>
              <c:strCache>
                <c:ptCount val="3"/>
                <c:pt idx="0">
                  <c:v>Total [N=3024]</c:v>
                </c:pt>
                <c:pt idx="1">
                  <c:v>Kobiety mające dzieci [N=2005]</c:v>
                </c:pt>
                <c:pt idx="2">
                  <c:v>Kobiety nie mające dzieci [N=1999]</c:v>
                </c:pt>
              </c:strCache>
            </c:strRef>
          </c:cat>
          <c:val>
            <c:numRef>
              <c:f>Arkusz1!$D$2:$D$4</c:f>
              <c:numCache>
                <c:formatCode>0</c:formatCode>
                <c:ptCount val="3"/>
                <c:pt idx="0">
                  <c:v>15.106117353308365</c:v>
                </c:pt>
                <c:pt idx="1">
                  <c:v>12.668329177057359</c:v>
                </c:pt>
                <c:pt idx="2">
                  <c:v>19.182652210175146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F26-48A1-938D-C780381B9ABE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Raczej tak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Arkusz1!$A$2:$A$4</c:f>
              <c:strCache>
                <c:ptCount val="3"/>
                <c:pt idx="0">
                  <c:v>Total [N=3024]</c:v>
                </c:pt>
                <c:pt idx="1">
                  <c:v>Kobiety mające dzieci [N=2005]</c:v>
                </c:pt>
                <c:pt idx="2">
                  <c:v>Kobiety nie mające dzieci [N=1999]</c:v>
                </c:pt>
              </c:strCache>
            </c:strRef>
          </c:cat>
          <c:val>
            <c:numRef>
              <c:f>Arkusz1!$E$2:$E$4</c:f>
              <c:numCache>
                <c:formatCode>0</c:formatCode>
                <c:ptCount val="3"/>
                <c:pt idx="0">
                  <c:v>18.695380774032458</c:v>
                </c:pt>
                <c:pt idx="1">
                  <c:v>20</c:v>
                </c:pt>
                <c:pt idx="2">
                  <c:v>16.513761467889907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F26-48A1-938D-C780381B9ABE}"/>
            </c:ext>
          </c:extLst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Zdecydowanie tak, jest wiele domowych sposobów, które pomagają wyleczyć infekcje intymne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Arkusz1!$A$2:$A$4</c:f>
              <c:strCache>
                <c:ptCount val="3"/>
                <c:pt idx="0">
                  <c:v>Total [N=3024]</c:v>
                </c:pt>
                <c:pt idx="1">
                  <c:v>Kobiety mające dzieci [N=2005]</c:v>
                </c:pt>
                <c:pt idx="2">
                  <c:v>Kobiety nie mające dzieci [N=1999]</c:v>
                </c:pt>
              </c:strCache>
            </c:strRef>
          </c:cat>
          <c:val>
            <c:numRef>
              <c:f>Arkusz1!$F$2:$F$4</c:f>
              <c:numCache>
                <c:formatCode>0</c:formatCode>
                <c:ptCount val="3"/>
                <c:pt idx="0">
                  <c:v>4.2446941323345815</c:v>
                </c:pt>
                <c:pt idx="1">
                  <c:v>4.4389027431421448</c:v>
                </c:pt>
                <c:pt idx="2">
                  <c:v>3.9199332777314431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F26-48A1-938D-C780381B9AB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100"/>
        <c:axId val="353040568"/>
        <c:axId val="353035472"/>
      </c:barChart>
      <c:catAx>
        <c:axId val="353040568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353035472"/>
        <c:crosses val="autoZero"/>
        <c:auto val="1"/>
        <c:lblAlgn val="ctr"/>
        <c:lblOffset val="100"/>
        <c:noMultiLvlLbl val="0"/>
      </c:catAx>
      <c:valAx>
        <c:axId val="353035472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353040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835934198404345"/>
          <c:y val="0.61630845657136901"/>
          <c:w val="0.7716406580159566"/>
          <c:h val="0.361846877108893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555777331427601"/>
          <c:y val="4.8053677638920413E-2"/>
          <c:w val="0.42707981653987143"/>
          <c:h val="0.76005382664493404"/>
        </c:manualLayout>
      </c:layout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1-148F-4FCA-AB6C-03EEC119C6BE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148F-4FCA-AB6C-03EEC119C6B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5-148F-4FCA-AB6C-03EEC119C6BE}"/>
              </c:ext>
            </c:extLst>
          </c:dPt>
          <c:dPt>
            <c:idx val="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148F-4FCA-AB6C-03EEC119C6BE}"/>
              </c:ext>
            </c:extLst>
          </c:dPt>
          <c:dPt>
            <c:idx val="4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9-148F-4FCA-AB6C-03EEC119C6BE}"/>
              </c:ext>
            </c:extLst>
          </c:dPt>
          <c:dPt>
            <c:idx val="5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148F-4FCA-AB6C-03EEC119C6BE}"/>
              </c:ext>
            </c:extLst>
          </c:dPt>
          <c:dPt>
            <c:idx val="6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148F-4FCA-AB6C-03EEC119C6BE}"/>
              </c:ext>
            </c:extLst>
          </c:dPt>
          <c:dPt>
            <c:idx val="7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48F-4FCA-AB6C-03EEC119C6B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Arkusz1!$A$2:$A$6</c:f>
              <c:strCache>
                <c:ptCount val="5"/>
                <c:pt idx="0">
                  <c:v>Zdecydowanie nie, każda infekcja wymaga konsultacji z lekarzem</c:v>
                </c:pt>
                <c:pt idx="1">
                  <c:v>Raczej nie</c:v>
                </c:pt>
                <c:pt idx="2">
                  <c:v>Nie wiem / trudno powiedzieć</c:v>
                </c:pt>
                <c:pt idx="3">
                  <c:v>Raczej tak</c:v>
                </c:pt>
                <c:pt idx="4">
                  <c:v>Zdecydowanie tak, jest wiele domowych sposobów, które pomagają wyleczyć infekcje intymne</c:v>
                </c:pt>
              </c:strCache>
            </c:strRef>
          </c:cat>
          <c:val>
            <c:numRef>
              <c:f>Arkusz1!$B$2:$B$6</c:f>
              <c:numCache>
                <c:formatCode>0</c:formatCode>
                <c:ptCount val="5"/>
                <c:pt idx="0">
                  <c:v>22.818791946308725</c:v>
                </c:pt>
                <c:pt idx="1">
                  <c:v>37.583892617449663</c:v>
                </c:pt>
                <c:pt idx="2">
                  <c:v>16.778523489932887</c:v>
                </c:pt>
                <c:pt idx="3">
                  <c:v>17.785234899328859</c:v>
                </c:pt>
                <c:pt idx="4">
                  <c:v>5.0335570469798654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48F-4FCA-AB6C-03EEC119C6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34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5795232375109863E-2"/>
          <c:y val="0.70708581424366956"/>
          <c:w val="0.90853559659274863"/>
          <c:h val="0.29291418575633033"/>
        </c:manualLayout>
      </c:layout>
      <c:overlay val="0"/>
      <c:txPr>
        <a:bodyPr/>
        <a:lstStyle/>
        <a:p>
          <a:pPr>
            <a:defRPr sz="1050">
              <a:latin typeface="Arial" panose="020B0604020202020204" pitchFamily="34" charset="0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555777331427601"/>
          <c:y val="4.8053677638920413E-2"/>
          <c:w val="0.42707981653987143"/>
          <c:h val="0.76005382664493404"/>
        </c:manualLayout>
      </c:layout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1-F33B-444D-8087-324483DCCD9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3-F33B-444D-8087-324483DCCD9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5-F33B-444D-8087-324483DCCD9C}"/>
              </c:ext>
            </c:extLst>
          </c:dPt>
          <c:dPt>
            <c:idx val="5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F33B-444D-8087-324483DCCD9C}"/>
              </c:ext>
            </c:extLst>
          </c:dPt>
          <c:dPt>
            <c:idx val="6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F33B-444D-8087-324483DCCD9C}"/>
              </c:ext>
            </c:extLst>
          </c:dPt>
          <c:dPt>
            <c:idx val="7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F33B-444D-8087-324483DCCD9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Arkusz1!$A$2:$A$4</c:f>
              <c:strCache>
                <c:ptCount val="3"/>
                <c:pt idx="0">
                  <c:v>Tak</c:v>
                </c:pt>
                <c:pt idx="1">
                  <c:v>Nie</c:v>
                </c:pt>
                <c:pt idx="2">
                  <c:v>Nie wiem / trudno powiedzieć</c:v>
                </c:pt>
              </c:strCache>
            </c:strRef>
          </c:cat>
          <c:val>
            <c:numRef>
              <c:f>Arkusz1!$B$2:$B$4</c:f>
              <c:numCache>
                <c:formatCode>0</c:formatCode>
                <c:ptCount val="3"/>
                <c:pt idx="0">
                  <c:v>66.442953020134226</c:v>
                </c:pt>
                <c:pt idx="1">
                  <c:v>21.812080536912752</c:v>
                </c:pt>
                <c:pt idx="2">
                  <c:v>11.74496644295302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F33B-444D-8087-324483DCCD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34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965541746303456"/>
          <c:y val="0.72900791732336701"/>
          <c:w val="0.60068896946622374"/>
          <c:h val="0.27099208267663305"/>
        </c:manualLayout>
      </c:layout>
      <c:overlay val="0"/>
      <c:txPr>
        <a:bodyPr/>
        <a:lstStyle/>
        <a:p>
          <a:pPr>
            <a:defRPr sz="1050">
              <a:latin typeface="Arial" panose="020B0604020202020204" pitchFamily="34" charset="0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414086978143017"/>
          <c:y val="0"/>
          <c:w val="0.45778837544228718"/>
          <c:h val="0.99999282487131058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Arkusz1!$B$1</c:f>
              <c:strCache>
                <c:ptCount val="1"/>
                <c:pt idx="0">
                  <c:v>x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67BD-474F-AF03-F1BCE03357F8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67BD-474F-AF03-F1BCE03357F8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67BD-474F-AF03-F1BCE03357F8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FA27-40B8-A6BF-0A6E846BD799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67BD-474F-AF03-F1BCE03357F8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Arkusz1!$A$2:$A$8</c:f>
              <c:strCache>
                <c:ptCount val="7"/>
                <c:pt idx="0">
                  <c:v>Konsultuję się z farmaceutą(ką)</c:v>
                </c:pt>
                <c:pt idx="1">
                  <c:v>Szukam rady na portalach internetowych poświęconych zdrowiu</c:v>
                </c:pt>
                <c:pt idx="2">
                  <c:v>Szukam rady na forach dyskusyjnych, na których wypowiadają się lekarze</c:v>
                </c:pt>
                <c:pt idx="3">
                  <c:v>Sięgam rady koleżanek, które miały podobne doświadczenia</c:v>
                </c:pt>
                <c:pt idx="4">
                  <c:v>Stosuję rady i sposoby praktykowane przez moją babcię i mamę</c:v>
                </c:pt>
                <c:pt idx="5">
                  <c:v>Inne</c:v>
                </c:pt>
                <c:pt idx="6">
                  <c:v>Nie wiem / trudno powiedzieć</c:v>
                </c:pt>
              </c:strCache>
            </c:strRef>
          </c:cat>
          <c:val>
            <c:numRef>
              <c:f>Arkusz1!$B$2:$B$8</c:f>
              <c:numCache>
                <c:formatCode>0</c:formatCode>
                <c:ptCount val="7"/>
                <c:pt idx="0">
                  <c:v>50</c:v>
                </c:pt>
                <c:pt idx="1">
                  <c:v>50</c:v>
                </c:pt>
                <c:pt idx="2">
                  <c:v>44</c:v>
                </c:pt>
                <c:pt idx="3">
                  <c:v>27</c:v>
                </c:pt>
                <c:pt idx="4">
                  <c:v>24</c:v>
                </c:pt>
                <c:pt idx="5">
                  <c:v>5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7BD-474F-AF03-F1BCE03357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0"/>
        <c:axId val="356234184"/>
        <c:axId val="356233400"/>
      </c:barChart>
      <c:catAx>
        <c:axId val="356234184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100"/>
            </a:pPr>
            <a:endParaRPr lang="pl-PL"/>
          </a:p>
        </c:txPr>
        <c:crossAx val="356233400"/>
        <c:crosses val="autoZero"/>
        <c:auto val="1"/>
        <c:lblAlgn val="ctr"/>
        <c:lblOffset val="100"/>
        <c:noMultiLvlLbl val="0"/>
      </c:catAx>
      <c:valAx>
        <c:axId val="356233400"/>
        <c:scaling>
          <c:orientation val="minMax"/>
          <c:max val="100"/>
          <c:min val="0"/>
        </c:scaling>
        <c:delete val="0"/>
        <c:axPos val="t"/>
        <c:numFmt formatCode="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pl-PL"/>
          </a:p>
        </c:txPr>
        <c:crossAx val="356234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957241848698202"/>
          <c:y val="0.11557732410757929"/>
          <c:w val="0.60738696613611931"/>
          <c:h val="0.7884953306347604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Zdecydowanie się zgadzam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Arkusz1!$B$2:$B$7</c:f>
              <c:numCache>
                <c:formatCode>0</c:formatCode>
                <c:ptCount val="6"/>
                <c:pt idx="0">
                  <c:v>6.375838926174497</c:v>
                </c:pt>
                <c:pt idx="1">
                  <c:v>8.053691275167786</c:v>
                </c:pt>
                <c:pt idx="2">
                  <c:v>4.026845637583893</c:v>
                </c:pt>
                <c:pt idx="3">
                  <c:v>6.0402684563758386</c:v>
                </c:pt>
                <c:pt idx="4">
                  <c:v>3.3557046979865772</c:v>
                </c:pt>
                <c:pt idx="5">
                  <c:v>2.0134228187919465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B1-4ED2-B2A5-D0555A7D6231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Raczej się zgadzam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Arkusz1!$C$2:$C$7</c:f>
              <c:numCache>
                <c:formatCode>0</c:formatCode>
                <c:ptCount val="6"/>
                <c:pt idx="0">
                  <c:v>40.939597315436245</c:v>
                </c:pt>
                <c:pt idx="1">
                  <c:v>37.919463087248324</c:v>
                </c:pt>
                <c:pt idx="2">
                  <c:v>31.208053691275168</c:v>
                </c:pt>
                <c:pt idx="3">
                  <c:v>21.812080536912752</c:v>
                </c:pt>
                <c:pt idx="4">
                  <c:v>15.100671140939598</c:v>
                </c:pt>
                <c:pt idx="5">
                  <c:v>11.073825503355705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B1-4ED2-B2A5-D0555A7D6231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Nie wiem / trudno powiedzieć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Arkusz1!$D$2:$D$7</c:f>
              <c:numCache>
                <c:formatCode>0</c:formatCode>
                <c:ptCount val="6"/>
                <c:pt idx="0">
                  <c:v>30.201342281879196</c:v>
                </c:pt>
                <c:pt idx="1">
                  <c:v>27.85234899328859</c:v>
                </c:pt>
                <c:pt idx="2">
                  <c:v>35.234899328859058</c:v>
                </c:pt>
                <c:pt idx="3">
                  <c:v>34.228187919463089</c:v>
                </c:pt>
                <c:pt idx="4">
                  <c:v>19.463087248322147</c:v>
                </c:pt>
                <c:pt idx="5">
                  <c:v>28.523489932885905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F8-48AE-B1C1-048C320C0815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Raczej się nie zgadzam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Arkusz1!$E$2:$E$7</c:f>
              <c:numCache>
                <c:formatCode>0</c:formatCode>
                <c:ptCount val="6"/>
                <c:pt idx="0">
                  <c:v>18.791946308724832</c:v>
                </c:pt>
                <c:pt idx="1">
                  <c:v>19.798657718120804</c:v>
                </c:pt>
                <c:pt idx="2">
                  <c:v>22.818791946308725</c:v>
                </c:pt>
                <c:pt idx="3">
                  <c:v>26.174496644295303</c:v>
                </c:pt>
                <c:pt idx="4">
                  <c:v>31.543624161073826</c:v>
                </c:pt>
                <c:pt idx="5">
                  <c:v>31.879194630872483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FF8-48AE-B1C1-048C320C0815}"/>
            </c:ext>
          </c:extLst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Zdecydowanie się nie zgadzam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Arkusz1!$F$2:$F$7</c:f>
              <c:numCache>
                <c:formatCode>0</c:formatCode>
                <c:ptCount val="6"/>
                <c:pt idx="0">
                  <c:v>3.6912751677852342</c:v>
                </c:pt>
                <c:pt idx="1">
                  <c:v>6.375838926174497</c:v>
                </c:pt>
                <c:pt idx="2">
                  <c:v>6.7114093959731544</c:v>
                </c:pt>
                <c:pt idx="3">
                  <c:v>11.74496644295302</c:v>
                </c:pt>
                <c:pt idx="4">
                  <c:v>30.536912751677853</c:v>
                </c:pt>
                <c:pt idx="5">
                  <c:v>26.51006711409396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FF8-48AE-B1C1-048C320C081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100"/>
        <c:axId val="356233792"/>
        <c:axId val="356238104"/>
      </c:barChart>
      <c:catAx>
        <c:axId val="356233792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356238104"/>
        <c:crosses val="autoZero"/>
        <c:auto val="1"/>
        <c:lblAlgn val="ctr"/>
        <c:lblOffset val="100"/>
        <c:noMultiLvlLbl val="0"/>
      </c:catAx>
      <c:valAx>
        <c:axId val="356238104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356233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265392151056719"/>
          <c:y val="0.88831754740225399"/>
          <c:w val="0.6373460651298799"/>
          <c:h val="8.98379901757213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555777331427601"/>
          <c:y val="4.8053677638920413E-2"/>
          <c:w val="0.42707981653987143"/>
          <c:h val="0.76005382664493404"/>
        </c:manualLayout>
      </c:layout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1-148F-4FCA-AB6C-03EEC119C6BE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148F-4FCA-AB6C-03EEC119C6B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5-148F-4FCA-AB6C-03EEC119C6BE}"/>
              </c:ext>
            </c:extLst>
          </c:dPt>
          <c:dPt>
            <c:idx val="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148F-4FCA-AB6C-03EEC119C6BE}"/>
              </c:ext>
            </c:extLst>
          </c:dPt>
          <c:dPt>
            <c:idx val="4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9-148F-4FCA-AB6C-03EEC119C6BE}"/>
              </c:ext>
            </c:extLst>
          </c:dPt>
          <c:dPt>
            <c:idx val="5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148F-4FCA-AB6C-03EEC119C6BE}"/>
              </c:ext>
            </c:extLst>
          </c:dPt>
          <c:dPt>
            <c:idx val="6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148F-4FCA-AB6C-03EEC119C6BE}"/>
              </c:ext>
            </c:extLst>
          </c:dPt>
          <c:dPt>
            <c:idx val="7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48F-4FCA-AB6C-03EEC119C6B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Arkusz1!$A$2:$A$6</c:f>
              <c:strCache>
                <c:ptCount val="5"/>
                <c:pt idx="0">
                  <c:v>Zdecydowanie nie, każda infekcja wymaga konsultacji z lekarzem</c:v>
                </c:pt>
                <c:pt idx="1">
                  <c:v>Raczej nie</c:v>
                </c:pt>
                <c:pt idx="2">
                  <c:v>Nie wiem / trudno powiedzieć</c:v>
                </c:pt>
                <c:pt idx="3">
                  <c:v>Raczej tak</c:v>
                </c:pt>
                <c:pt idx="4">
                  <c:v>Zdecydowanie tak, jest wiele domowych sposobów, które pomagają wyleczyć infekcje intymne</c:v>
                </c:pt>
              </c:strCache>
            </c:strRef>
          </c:cat>
          <c:val>
            <c:numRef>
              <c:f>Arkusz1!$B$2:$B$6</c:f>
              <c:numCache>
                <c:formatCode>0</c:formatCode>
                <c:ptCount val="5"/>
                <c:pt idx="0">
                  <c:v>22.573363431151243</c:v>
                </c:pt>
                <c:pt idx="1">
                  <c:v>35.665914221218962</c:v>
                </c:pt>
                <c:pt idx="2">
                  <c:v>15.801354401805867</c:v>
                </c:pt>
                <c:pt idx="3">
                  <c:v>22.573363431151243</c:v>
                </c:pt>
                <c:pt idx="4">
                  <c:v>3.3860045146726856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48F-4FCA-AB6C-03EEC119C6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34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5795232375109863E-2"/>
          <c:y val="0.70708581424366956"/>
          <c:w val="0.90853559659274863"/>
          <c:h val="0.29291418575633033"/>
        </c:manualLayout>
      </c:layout>
      <c:overlay val="0"/>
      <c:txPr>
        <a:bodyPr/>
        <a:lstStyle/>
        <a:p>
          <a:pPr>
            <a:defRPr sz="1050">
              <a:latin typeface="Arial" panose="020B0604020202020204" pitchFamily="34" charset="0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555777331427601"/>
          <c:y val="4.8053677638920413E-2"/>
          <c:w val="0.42707981653987143"/>
          <c:h val="0.76005382664493404"/>
        </c:manualLayout>
      </c:layout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1-F33B-444D-8087-324483DCCD9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3-F33B-444D-8087-324483DCCD9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5-F33B-444D-8087-324483DCCD9C}"/>
              </c:ext>
            </c:extLst>
          </c:dPt>
          <c:dPt>
            <c:idx val="5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F33B-444D-8087-324483DCCD9C}"/>
              </c:ext>
            </c:extLst>
          </c:dPt>
          <c:dPt>
            <c:idx val="6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F33B-444D-8087-324483DCCD9C}"/>
              </c:ext>
            </c:extLst>
          </c:dPt>
          <c:dPt>
            <c:idx val="7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F33B-444D-8087-324483DCCD9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Arkusz1!$A$2:$A$4</c:f>
              <c:strCache>
                <c:ptCount val="3"/>
                <c:pt idx="0">
                  <c:v>Tak</c:v>
                </c:pt>
                <c:pt idx="1">
                  <c:v>Nie</c:v>
                </c:pt>
                <c:pt idx="2">
                  <c:v>Nie wiem / trudno powiedzieć</c:v>
                </c:pt>
              </c:strCache>
            </c:strRef>
          </c:cat>
          <c:val>
            <c:numRef>
              <c:f>Arkusz1!$B$2:$B$4</c:f>
              <c:numCache>
                <c:formatCode>0</c:formatCode>
                <c:ptCount val="3"/>
                <c:pt idx="0">
                  <c:v>65.011286681715575</c:v>
                </c:pt>
                <c:pt idx="1">
                  <c:v>23.25056433408578</c:v>
                </c:pt>
                <c:pt idx="2">
                  <c:v>11.738148984198645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F33B-444D-8087-324483DCCD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34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965541746303456"/>
          <c:y val="0.72900791732336701"/>
          <c:w val="0.60068896946622374"/>
          <c:h val="0.27099208267663305"/>
        </c:manualLayout>
      </c:layout>
      <c:overlay val="0"/>
      <c:txPr>
        <a:bodyPr/>
        <a:lstStyle/>
        <a:p>
          <a:pPr>
            <a:defRPr sz="1050">
              <a:latin typeface="Arial" panose="020B0604020202020204" pitchFamily="34" charset="0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414086978143017"/>
          <c:y val="0"/>
          <c:w val="0.45778837544228718"/>
          <c:h val="0.99999282487131058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Arkusz1!$B$1</c:f>
              <c:strCache>
                <c:ptCount val="1"/>
                <c:pt idx="0">
                  <c:v>x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C2AA-4BF4-A0DF-EA182AD28DF5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C2AA-4BF4-A0DF-EA182AD28DF5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C2AA-4BF4-A0DF-EA182AD28DF5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C2AA-4BF4-A0DF-EA182AD28DF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C2AA-4BF4-A0DF-EA182AD28DF5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Arkusz1!$A$2:$A$8</c:f>
              <c:strCache>
                <c:ptCount val="7"/>
                <c:pt idx="0">
                  <c:v>Konsultuję się z farmaceutą(ką)</c:v>
                </c:pt>
                <c:pt idx="1">
                  <c:v>Szukam rady na portalach internetowych poświęconych zdrowiu</c:v>
                </c:pt>
                <c:pt idx="2">
                  <c:v>Szukam rady na forach dyskusyjnych, na których wypowiadają się lekarze</c:v>
                </c:pt>
                <c:pt idx="3">
                  <c:v>Stosuję rady i sposoby praktykowane przez moją babcię i mamę</c:v>
                </c:pt>
                <c:pt idx="4">
                  <c:v>Sięgam rady koleżanek, które miały podobne doświadczenia</c:v>
                </c:pt>
                <c:pt idx="5">
                  <c:v>Inne</c:v>
                </c:pt>
                <c:pt idx="6">
                  <c:v>Nie wiem / trudno powiedzieć</c:v>
                </c:pt>
              </c:strCache>
            </c:strRef>
          </c:cat>
          <c:val>
            <c:numRef>
              <c:f>Arkusz1!$B$2:$B$8</c:f>
              <c:numCache>
                <c:formatCode>0</c:formatCode>
                <c:ptCount val="7"/>
                <c:pt idx="0">
                  <c:v>51</c:v>
                </c:pt>
                <c:pt idx="1">
                  <c:v>49</c:v>
                </c:pt>
                <c:pt idx="2">
                  <c:v>39</c:v>
                </c:pt>
                <c:pt idx="3">
                  <c:v>28</c:v>
                </c:pt>
                <c:pt idx="4">
                  <c:v>27</c:v>
                </c:pt>
                <c:pt idx="5">
                  <c:v>5</c:v>
                </c:pt>
                <c:pt idx="6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2AA-4BF4-A0DF-EA182AD28D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0"/>
        <c:axId val="356238888"/>
        <c:axId val="356239280"/>
      </c:barChart>
      <c:catAx>
        <c:axId val="356238888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100"/>
            </a:pPr>
            <a:endParaRPr lang="pl-PL"/>
          </a:p>
        </c:txPr>
        <c:crossAx val="356239280"/>
        <c:crosses val="autoZero"/>
        <c:auto val="1"/>
        <c:lblAlgn val="ctr"/>
        <c:lblOffset val="100"/>
        <c:noMultiLvlLbl val="0"/>
      </c:catAx>
      <c:valAx>
        <c:axId val="356239280"/>
        <c:scaling>
          <c:orientation val="minMax"/>
          <c:max val="100"/>
          <c:min val="0"/>
        </c:scaling>
        <c:delete val="0"/>
        <c:axPos val="t"/>
        <c:numFmt formatCode="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pl-PL"/>
          </a:p>
        </c:txPr>
        <c:crossAx val="356238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957241848698202"/>
          <c:y val="0.11557732410757929"/>
          <c:w val="0.60738696613611931"/>
          <c:h val="0.7884953306347604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Zdecydowanie się zgadzam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Arkusz1!$B$2:$B$7</c:f>
              <c:numCache>
                <c:formatCode>0</c:formatCode>
                <c:ptCount val="6"/>
                <c:pt idx="0">
                  <c:v>10.158013544018059</c:v>
                </c:pt>
                <c:pt idx="1">
                  <c:v>7.4492099322799099</c:v>
                </c:pt>
                <c:pt idx="2">
                  <c:v>6.7720090293453712</c:v>
                </c:pt>
                <c:pt idx="3">
                  <c:v>4.7404063205417604</c:v>
                </c:pt>
                <c:pt idx="4">
                  <c:v>6.3205417607223477</c:v>
                </c:pt>
                <c:pt idx="5">
                  <c:v>3.3860045146726856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B1-4ED2-B2A5-D0555A7D6231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Raczej się zgadzam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Arkusz1!$C$2:$C$7</c:f>
              <c:numCache>
                <c:formatCode>0</c:formatCode>
                <c:ptCount val="6"/>
                <c:pt idx="0">
                  <c:v>41.986455981941312</c:v>
                </c:pt>
                <c:pt idx="1">
                  <c:v>37.471783295711063</c:v>
                </c:pt>
                <c:pt idx="2">
                  <c:v>25.282167042889391</c:v>
                </c:pt>
                <c:pt idx="3">
                  <c:v>21.218961625282166</c:v>
                </c:pt>
                <c:pt idx="4">
                  <c:v>13.544018058690742</c:v>
                </c:pt>
                <c:pt idx="5">
                  <c:v>10.383747178329571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B1-4ED2-B2A5-D0555A7D6231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Nie wiem / trudno powiedzieć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Arkusz1!$D$2:$D$7</c:f>
              <c:numCache>
                <c:formatCode>0</c:formatCode>
                <c:ptCount val="6"/>
                <c:pt idx="0">
                  <c:v>27.088036117381485</c:v>
                </c:pt>
                <c:pt idx="1">
                  <c:v>27.765237020316029</c:v>
                </c:pt>
                <c:pt idx="2">
                  <c:v>38.37471783295711</c:v>
                </c:pt>
                <c:pt idx="3">
                  <c:v>29.79683972911964</c:v>
                </c:pt>
                <c:pt idx="4">
                  <c:v>18.058690744920995</c:v>
                </c:pt>
                <c:pt idx="5">
                  <c:v>21.896162528216703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F8-48AE-B1C1-048C320C0815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Raczej się nie zgadzam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Arkusz1!$E$2:$E$7</c:f>
              <c:numCache>
                <c:formatCode>0</c:formatCode>
                <c:ptCount val="6"/>
                <c:pt idx="0">
                  <c:v>16.478555304740407</c:v>
                </c:pt>
                <c:pt idx="1">
                  <c:v>19.187358916478555</c:v>
                </c:pt>
                <c:pt idx="2">
                  <c:v>21.670428893905193</c:v>
                </c:pt>
                <c:pt idx="3">
                  <c:v>30.248306997742663</c:v>
                </c:pt>
                <c:pt idx="4">
                  <c:v>29.119638826185103</c:v>
                </c:pt>
                <c:pt idx="5">
                  <c:v>33.182844243792324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FF8-48AE-B1C1-048C320C0815}"/>
            </c:ext>
          </c:extLst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Zdecydowanie się nie zgadzam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Arkusz1!$F$2:$F$7</c:f>
              <c:numCache>
                <c:formatCode>0</c:formatCode>
                <c:ptCount val="6"/>
                <c:pt idx="0">
                  <c:v>4.288939051918736</c:v>
                </c:pt>
                <c:pt idx="1">
                  <c:v>8.1264108352144468</c:v>
                </c:pt>
                <c:pt idx="2">
                  <c:v>7.9006772009029334</c:v>
                </c:pt>
                <c:pt idx="3">
                  <c:v>13.995485327313769</c:v>
                </c:pt>
                <c:pt idx="4">
                  <c:v>32.957110609480814</c:v>
                </c:pt>
                <c:pt idx="5">
                  <c:v>31.151241534988717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FF8-48AE-B1C1-048C320C081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100"/>
        <c:axId val="357960248"/>
        <c:axId val="357961816"/>
      </c:barChart>
      <c:catAx>
        <c:axId val="357960248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357961816"/>
        <c:crosses val="autoZero"/>
        <c:auto val="1"/>
        <c:lblAlgn val="ctr"/>
        <c:lblOffset val="100"/>
        <c:noMultiLvlLbl val="0"/>
      </c:catAx>
      <c:valAx>
        <c:axId val="357961816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357960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265392151056719"/>
          <c:y val="0.88831754740225399"/>
          <c:w val="0.6373460651298799"/>
          <c:h val="8.98379901757213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555777331427601"/>
          <c:y val="4.8053677638920413E-2"/>
          <c:w val="0.42707981653987143"/>
          <c:h val="0.76005382664493404"/>
        </c:manualLayout>
      </c:layout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1-148F-4FCA-AB6C-03EEC119C6BE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148F-4FCA-AB6C-03EEC119C6B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5-148F-4FCA-AB6C-03EEC119C6BE}"/>
              </c:ext>
            </c:extLst>
          </c:dPt>
          <c:dPt>
            <c:idx val="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148F-4FCA-AB6C-03EEC119C6BE}"/>
              </c:ext>
            </c:extLst>
          </c:dPt>
          <c:dPt>
            <c:idx val="4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9-148F-4FCA-AB6C-03EEC119C6BE}"/>
              </c:ext>
            </c:extLst>
          </c:dPt>
          <c:dPt>
            <c:idx val="5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148F-4FCA-AB6C-03EEC119C6BE}"/>
              </c:ext>
            </c:extLst>
          </c:dPt>
          <c:dPt>
            <c:idx val="6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148F-4FCA-AB6C-03EEC119C6BE}"/>
              </c:ext>
            </c:extLst>
          </c:dPt>
          <c:dPt>
            <c:idx val="7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48F-4FCA-AB6C-03EEC119C6B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Arkusz1!$A$2:$A$6</c:f>
              <c:strCache>
                <c:ptCount val="5"/>
                <c:pt idx="0">
                  <c:v>Zdecydowanie nie, każda infekcja wymaga konsultacji z lekarzem</c:v>
                </c:pt>
                <c:pt idx="1">
                  <c:v>Raczej nie</c:v>
                </c:pt>
                <c:pt idx="2">
                  <c:v>Nie wiem / trudno powiedzieć</c:v>
                </c:pt>
                <c:pt idx="3">
                  <c:v>Raczej tak</c:v>
                </c:pt>
                <c:pt idx="4">
                  <c:v>Zdecydowanie tak, jest wiele domowych sposobów, które pomagają wyleczyć infekcje intymne</c:v>
                </c:pt>
              </c:strCache>
            </c:strRef>
          </c:cat>
          <c:val>
            <c:numRef>
              <c:f>Arkusz1!$B$2:$B$6</c:f>
              <c:numCache>
                <c:formatCode>0</c:formatCode>
                <c:ptCount val="5"/>
                <c:pt idx="0">
                  <c:v>33.333333333333336</c:v>
                </c:pt>
                <c:pt idx="1">
                  <c:v>28.395061728395067</c:v>
                </c:pt>
                <c:pt idx="2">
                  <c:v>19.753086419753085</c:v>
                </c:pt>
                <c:pt idx="3">
                  <c:v>12.345679012345679</c:v>
                </c:pt>
                <c:pt idx="4">
                  <c:v>6.1728395061728394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48F-4FCA-AB6C-03EEC119C6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34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5795232375109863E-2"/>
          <c:y val="0.70708581424366956"/>
          <c:w val="0.90853559659274863"/>
          <c:h val="0.29291418575633033"/>
        </c:manualLayout>
      </c:layout>
      <c:overlay val="0"/>
      <c:txPr>
        <a:bodyPr/>
        <a:lstStyle/>
        <a:p>
          <a:pPr>
            <a:defRPr sz="1050">
              <a:latin typeface="Arial" panose="020B0604020202020204" pitchFamily="34" charset="0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555777331427601"/>
          <c:y val="4.8053677638920413E-2"/>
          <c:w val="0.42707981653987143"/>
          <c:h val="0.76005382664493404"/>
        </c:manualLayout>
      </c:layout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1-F33B-444D-8087-324483DCCD9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3-F33B-444D-8087-324483DCCD9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5-F33B-444D-8087-324483DCCD9C}"/>
              </c:ext>
            </c:extLst>
          </c:dPt>
          <c:dPt>
            <c:idx val="5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F33B-444D-8087-324483DCCD9C}"/>
              </c:ext>
            </c:extLst>
          </c:dPt>
          <c:dPt>
            <c:idx val="6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F33B-444D-8087-324483DCCD9C}"/>
              </c:ext>
            </c:extLst>
          </c:dPt>
          <c:dPt>
            <c:idx val="7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F33B-444D-8087-324483DCCD9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Arkusz1!$A$2:$A$4</c:f>
              <c:strCache>
                <c:ptCount val="3"/>
                <c:pt idx="0">
                  <c:v>Tak</c:v>
                </c:pt>
                <c:pt idx="1">
                  <c:v>Nie</c:v>
                </c:pt>
                <c:pt idx="2">
                  <c:v>Nie wiem / trudno powiedzieć</c:v>
                </c:pt>
              </c:strCache>
            </c:strRef>
          </c:cat>
          <c:val>
            <c:numRef>
              <c:f>Arkusz1!$B$2:$B$4</c:f>
              <c:numCache>
                <c:formatCode>0</c:formatCode>
                <c:ptCount val="3"/>
                <c:pt idx="0">
                  <c:v>69.135802469135797</c:v>
                </c:pt>
                <c:pt idx="1">
                  <c:v>19.753086419753085</c:v>
                </c:pt>
                <c:pt idx="2">
                  <c:v>11.111111111111111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F33B-444D-8087-324483DCCD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34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965541746303456"/>
          <c:y val="0.72900791732336701"/>
          <c:w val="0.60068896946622374"/>
          <c:h val="0.27099208267663305"/>
        </c:manualLayout>
      </c:layout>
      <c:overlay val="0"/>
      <c:txPr>
        <a:bodyPr/>
        <a:lstStyle/>
        <a:p>
          <a:pPr>
            <a:defRPr sz="1050">
              <a:latin typeface="Arial" panose="020B0604020202020204" pitchFamily="34" charset="0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18228601810705"/>
          <c:y val="7.3910517551798338E-2"/>
          <c:w val="0.68513646332563194"/>
          <c:h val="0.5269315003636697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Tak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Arkusz1!$A$2:$A$4</c:f>
              <c:strCache>
                <c:ptCount val="3"/>
                <c:pt idx="0">
                  <c:v>Total [N=3024]</c:v>
                </c:pt>
                <c:pt idx="1">
                  <c:v>Kobiety mające dzieci [N=2005]</c:v>
                </c:pt>
                <c:pt idx="2">
                  <c:v>Kobiety nie mające dzieci [N=1999]</c:v>
                </c:pt>
              </c:strCache>
            </c:strRef>
          </c:cat>
          <c:val>
            <c:numRef>
              <c:f>Arkusz1!$B$2:$B$4</c:f>
              <c:numCache>
                <c:formatCode>0</c:formatCode>
                <c:ptCount val="3"/>
                <c:pt idx="0">
                  <c:v>65.636704119850194</c:v>
                </c:pt>
                <c:pt idx="1">
                  <c:v>69.226932668329184</c:v>
                </c:pt>
                <c:pt idx="2">
                  <c:v>59.633027522935777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BA-479E-8B4E-D16E9C270FED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Nie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Arkusz1!$A$2:$A$4</c:f>
              <c:strCache>
                <c:ptCount val="3"/>
                <c:pt idx="0">
                  <c:v>Total [N=3024]</c:v>
                </c:pt>
                <c:pt idx="1">
                  <c:v>Kobiety mające dzieci [N=2005]</c:v>
                </c:pt>
                <c:pt idx="2">
                  <c:v>Kobiety nie mające dzieci [N=1999]</c:v>
                </c:pt>
              </c:strCache>
            </c:strRef>
          </c:cat>
          <c:val>
            <c:numRef>
              <c:f>Arkusz1!$C$2:$C$4</c:f>
              <c:numCache>
                <c:formatCode>0</c:formatCode>
                <c:ptCount val="3"/>
                <c:pt idx="0">
                  <c:v>24.001248439450688</c:v>
                </c:pt>
                <c:pt idx="1">
                  <c:v>24.339152119700749</c:v>
                </c:pt>
                <c:pt idx="2">
                  <c:v>23.436196830692243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BA-479E-8B4E-D16E9C270FED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Nie wiem / trudno powiedzieć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Arkusz1!$A$2:$A$4</c:f>
              <c:strCache>
                <c:ptCount val="3"/>
                <c:pt idx="0">
                  <c:v>Total [N=3024]</c:v>
                </c:pt>
                <c:pt idx="1">
                  <c:v>Kobiety mające dzieci [N=2005]</c:v>
                </c:pt>
                <c:pt idx="2">
                  <c:v>Kobiety nie mające dzieci [N=1999]</c:v>
                </c:pt>
              </c:strCache>
            </c:strRef>
          </c:cat>
          <c:val>
            <c:numRef>
              <c:f>Arkusz1!$D$2:$D$4</c:f>
              <c:numCache>
                <c:formatCode>0</c:formatCode>
                <c:ptCount val="3"/>
                <c:pt idx="0">
                  <c:v>10.362047440699126</c:v>
                </c:pt>
                <c:pt idx="1">
                  <c:v>6.4339152119700742</c:v>
                </c:pt>
                <c:pt idx="2">
                  <c:v>16.930775646371977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0BA-479E-8B4E-D16E9C270FE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100"/>
        <c:axId val="353040568"/>
        <c:axId val="353035472"/>
      </c:barChart>
      <c:catAx>
        <c:axId val="353040568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353035472"/>
        <c:crosses val="autoZero"/>
        <c:auto val="1"/>
        <c:lblAlgn val="ctr"/>
        <c:lblOffset val="100"/>
        <c:noMultiLvlLbl val="0"/>
      </c:catAx>
      <c:valAx>
        <c:axId val="353035472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353040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835934198404345"/>
          <c:y val="0.61630845657136901"/>
          <c:w val="0.7716406580159566"/>
          <c:h val="0.361846877108893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414086978143017"/>
          <c:y val="0"/>
          <c:w val="0.45778837544228718"/>
          <c:h val="0.99999282487131058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Arkusz1!$B$1</c:f>
              <c:strCache>
                <c:ptCount val="1"/>
                <c:pt idx="0">
                  <c:v>x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4DA4-4BD3-A2EE-9A8B0BC26CF1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4DA4-4BD3-A2EE-9A8B0BC26CF1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4DA4-4BD3-A2EE-9A8B0BC26CF1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4DA4-4BD3-A2EE-9A8B0BC26CF1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4DA4-4BD3-A2EE-9A8B0BC26CF1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Arkusz1!$A$2:$A$8</c:f>
              <c:strCache>
                <c:ptCount val="7"/>
                <c:pt idx="0">
                  <c:v>Konsultuję się z farmaceutą(ką)</c:v>
                </c:pt>
                <c:pt idx="1">
                  <c:v>Szukam rady na portalach internetowych poświęconych zdrowiu</c:v>
                </c:pt>
                <c:pt idx="2">
                  <c:v>Szukam rady na forach dyskusyjnych, na których wypowiadają się lekarze</c:v>
                </c:pt>
                <c:pt idx="3">
                  <c:v>Stosuję rady i sposoby praktykowane przez moją babcię i mamę</c:v>
                </c:pt>
                <c:pt idx="4">
                  <c:v>Sięgam rady koleżanek, które miały podobne doświadczenia</c:v>
                </c:pt>
                <c:pt idx="5">
                  <c:v>Inne</c:v>
                </c:pt>
                <c:pt idx="6">
                  <c:v>Nie wiem / trudno powiedzieć</c:v>
                </c:pt>
              </c:strCache>
            </c:strRef>
          </c:cat>
          <c:val>
            <c:numRef>
              <c:f>Arkusz1!$B$2:$B$8</c:f>
              <c:numCache>
                <c:formatCode>0</c:formatCode>
                <c:ptCount val="7"/>
                <c:pt idx="0">
                  <c:v>52</c:v>
                </c:pt>
                <c:pt idx="1">
                  <c:v>52</c:v>
                </c:pt>
                <c:pt idx="2">
                  <c:v>28</c:v>
                </c:pt>
                <c:pt idx="3">
                  <c:v>25</c:v>
                </c:pt>
                <c:pt idx="4">
                  <c:v>20</c:v>
                </c:pt>
                <c:pt idx="5">
                  <c:v>5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DA4-4BD3-A2EE-9A8B0BC26C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0"/>
        <c:axId val="357963776"/>
        <c:axId val="357963384"/>
      </c:barChart>
      <c:catAx>
        <c:axId val="357963776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100"/>
            </a:pPr>
            <a:endParaRPr lang="pl-PL"/>
          </a:p>
        </c:txPr>
        <c:crossAx val="357963384"/>
        <c:crosses val="autoZero"/>
        <c:auto val="1"/>
        <c:lblAlgn val="ctr"/>
        <c:lblOffset val="100"/>
        <c:noMultiLvlLbl val="0"/>
      </c:catAx>
      <c:valAx>
        <c:axId val="357963384"/>
        <c:scaling>
          <c:orientation val="minMax"/>
          <c:max val="100"/>
          <c:min val="0"/>
        </c:scaling>
        <c:delete val="0"/>
        <c:axPos val="t"/>
        <c:numFmt formatCode="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pl-PL"/>
          </a:p>
        </c:txPr>
        <c:crossAx val="357963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957241848698202"/>
          <c:y val="0.11557732410757929"/>
          <c:w val="0.60738696613611931"/>
          <c:h val="0.7884953306347604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Zdecydowanie się zgadzam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Arkusz1!$B$2:$B$7</c:f>
              <c:numCache>
                <c:formatCode>0</c:formatCode>
                <c:ptCount val="6"/>
                <c:pt idx="0">
                  <c:v>9.8765432098765427</c:v>
                </c:pt>
                <c:pt idx="1">
                  <c:v>7.4074074074074066</c:v>
                </c:pt>
                <c:pt idx="2">
                  <c:v>3.7037037037037033</c:v>
                </c:pt>
                <c:pt idx="3">
                  <c:v>4.9382716049382713</c:v>
                </c:pt>
                <c:pt idx="4">
                  <c:v>8.6419753086419746</c:v>
                </c:pt>
                <c:pt idx="5">
                  <c:v>6.1728395061728394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B1-4ED2-B2A5-D0555A7D6231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Raczej się zgadzam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Arkusz1!$C$2:$C$7</c:f>
              <c:numCache>
                <c:formatCode>0</c:formatCode>
                <c:ptCount val="6"/>
                <c:pt idx="0">
                  <c:v>48.148148148148145</c:v>
                </c:pt>
                <c:pt idx="1">
                  <c:v>38.271604938271608</c:v>
                </c:pt>
                <c:pt idx="2">
                  <c:v>34.567901234567898</c:v>
                </c:pt>
                <c:pt idx="3">
                  <c:v>30.864197530864196</c:v>
                </c:pt>
                <c:pt idx="4">
                  <c:v>7.4074074074074066</c:v>
                </c:pt>
                <c:pt idx="5">
                  <c:v>8.6419753086419746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B1-4ED2-B2A5-D0555A7D6231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Nie wiem / trudno powiedzieć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Arkusz1!$D$2:$D$7</c:f>
              <c:numCache>
                <c:formatCode>0</c:formatCode>
                <c:ptCount val="6"/>
                <c:pt idx="0">
                  <c:v>20.987654320987655</c:v>
                </c:pt>
                <c:pt idx="1">
                  <c:v>34.567901234567898</c:v>
                </c:pt>
                <c:pt idx="2">
                  <c:v>27.160493827160494</c:v>
                </c:pt>
                <c:pt idx="3">
                  <c:v>30.864197530864196</c:v>
                </c:pt>
                <c:pt idx="4">
                  <c:v>19.753086419753085</c:v>
                </c:pt>
                <c:pt idx="5">
                  <c:v>30.864197530864196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F8-48AE-B1C1-048C320C0815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Raczej się nie zgadzam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Arkusz1!$E$2:$E$7</c:f>
              <c:numCache>
                <c:formatCode>0</c:formatCode>
                <c:ptCount val="6"/>
                <c:pt idx="0">
                  <c:v>17.283950617283949</c:v>
                </c:pt>
                <c:pt idx="1">
                  <c:v>11.111111111111111</c:v>
                </c:pt>
                <c:pt idx="2">
                  <c:v>30.864197530864196</c:v>
                </c:pt>
                <c:pt idx="3">
                  <c:v>24.691358024691358</c:v>
                </c:pt>
                <c:pt idx="4">
                  <c:v>34.567901234567898</c:v>
                </c:pt>
                <c:pt idx="5">
                  <c:v>27.160493827160494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FF8-48AE-B1C1-048C320C0815}"/>
            </c:ext>
          </c:extLst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Zdecydowanie się nie zgadzam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Arkusz1!$F$2:$F$7</c:f>
              <c:numCache>
                <c:formatCode>0</c:formatCode>
                <c:ptCount val="6"/>
                <c:pt idx="0">
                  <c:v>3.7037037037037033</c:v>
                </c:pt>
                <c:pt idx="1">
                  <c:v>8.6419753086419746</c:v>
                </c:pt>
                <c:pt idx="2">
                  <c:v>3.7037037037037033</c:v>
                </c:pt>
                <c:pt idx="3">
                  <c:v>8.6419753086419746</c:v>
                </c:pt>
                <c:pt idx="4">
                  <c:v>29.629629629629626</c:v>
                </c:pt>
                <c:pt idx="5">
                  <c:v>27.160493827160494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FF8-48AE-B1C1-048C320C081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100"/>
        <c:axId val="357964560"/>
        <c:axId val="357962208"/>
      </c:barChart>
      <c:catAx>
        <c:axId val="35796456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357962208"/>
        <c:crosses val="autoZero"/>
        <c:auto val="1"/>
        <c:lblAlgn val="ctr"/>
        <c:lblOffset val="100"/>
        <c:noMultiLvlLbl val="0"/>
      </c:catAx>
      <c:valAx>
        <c:axId val="35796220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357964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265392151056719"/>
          <c:y val="0.88831754740225399"/>
          <c:w val="0.6373460651298799"/>
          <c:h val="8.98379901757213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555777331427601"/>
          <c:y val="4.8053677638920413E-2"/>
          <c:w val="0.42707981653987143"/>
          <c:h val="0.76005382664493404"/>
        </c:manualLayout>
      </c:layout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1-148F-4FCA-AB6C-03EEC119C6BE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148F-4FCA-AB6C-03EEC119C6B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5-148F-4FCA-AB6C-03EEC119C6BE}"/>
              </c:ext>
            </c:extLst>
          </c:dPt>
          <c:dPt>
            <c:idx val="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148F-4FCA-AB6C-03EEC119C6BE}"/>
              </c:ext>
            </c:extLst>
          </c:dPt>
          <c:dPt>
            <c:idx val="4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9-148F-4FCA-AB6C-03EEC119C6BE}"/>
              </c:ext>
            </c:extLst>
          </c:dPt>
          <c:dPt>
            <c:idx val="5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148F-4FCA-AB6C-03EEC119C6BE}"/>
              </c:ext>
            </c:extLst>
          </c:dPt>
          <c:dPt>
            <c:idx val="6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148F-4FCA-AB6C-03EEC119C6BE}"/>
              </c:ext>
            </c:extLst>
          </c:dPt>
          <c:dPt>
            <c:idx val="7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48F-4FCA-AB6C-03EEC119C6B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Arkusz1!$A$2:$A$6</c:f>
              <c:strCache>
                <c:ptCount val="5"/>
                <c:pt idx="0">
                  <c:v>Zdecydowanie nie, każda infekcja wymaga konsultacji z lekarzem</c:v>
                </c:pt>
                <c:pt idx="1">
                  <c:v>Raczej nie</c:v>
                </c:pt>
                <c:pt idx="2">
                  <c:v>Nie wiem / trudno powiedzieć</c:v>
                </c:pt>
                <c:pt idx="3">
                  <c:v>Raczej tak</c:v>
                </c:pt>
                <c:pt idx="4">
                  <c:v>Zdecydowanie tak, jest wiele domowych sposobów, które pomagają wyleczyć infekcje intymne</c:v>
                </c:pt>
              </c:strCache>
            </c:strRef>
          </c:cat>
          <c:val>
            <c:numRef>
              <c:f>Arkusz1!$B$2:$B$6</c:f>
              <c:numCache>
                <c:formatCode>0</c:formatCode>
                <c:ptCount val="5"/>
                <c:pt idx="0">
                  <c:v>25.423728813559322</c:v>
                </c:pt>
                <c:pt idx="1">
                  <c:v>35.593220338983052</c:v>
                </c:pt>
                <c:pt idx="2">
                  <c:v>14.689265536723164</c:v>
                </c:pt>
                <c:pt idx="3">
                  <c:v>20.338983050847457</c:v>
                </c:pt>
                <c:pt idx="4">
                  <c:v>3.9548022598870052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48F-4FCA-AB6C-03EEC119C6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34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5795232375109863E-2"/>
          <c:y val="0.70708581424366956"/>
          <c:w val="0.90853559659274863"/>
          <c:h val="0.29291418575633033"/>
        </c:manualLayout>
      </c:layout>
      <c:overlay val="0"/>
      <c:txPr>
        <a:bodyPr/>
        <a:lstStyle/>
        <a:p>
          <a:pPr>
            <a:defRPr sz="1050">
              <a:latin typeface="Arial" panose="020B0604020202020204" pitchFamily="34" charset="0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555777331427601"/>
          <c:y val="4.8053677638920413E-2"/>
          <c:w val="0.42707981653987143"/>
          <c:h val="0.76005382664493404"/>
        </c:manualLayout>
      </c:layout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1-F33B-444D-8087-324483DCCD9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3-F33B-444D-8087-324483DCCD9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5-F33B-444D-8087-324483DCCD9C}"/>
              </c:ext>
            </c:extLst>
          </c:dPt>
          <c:dPt>
            <c:idx val="5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F33B-444D-8087-324483DCCD9C}"/>
              </c:ext>
            </c:extLst>
          </c:dPt>
          <c:dPt>
            <c:idx val="6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F33B-444D-8087-324483DCCD9C}"/>
              </c:ext>
            </c:extLst>
          </c:dPt>
          <c:dPt>
            <c:idx val="7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F33B-444D-8087-324483DCCD9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Arkusz1!$A$2:$A$4</c:f>
              <c:strCache>
                <c:ptCount val="3"/>
                <c:pt idx="0">
                  <c:v>Tak</c:v>
                </c:pt>
                <c:pt idx="1">
                  <c:v>Nie</c:v>
                </c:pt>
                <c:pt idx="2">
                  <c:v>Nie wiem / trudno powiedzieć</c:v>
                </c:pt>
              </c:strCache>
            </c:strRef>
          </c:cat>
          <c:val>
            <c:numRef>
              <c:f>Arkusz1!$B$2:$B$4</c:f>
              <c:numCache>
                <c:formatCode>0</c:formatCode>
                <c:ptCount val="3"/>
                <c:pt idx="0">
                  <c:v>72.881355932203391</c:v>
                </c:pt>
                <c:pt idx="1">
                  <c:v>19.774011299435028</c:v>
                </c:pt>
                <c:pt idx="2">
                  <c:v>7.3446327683615822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F33B-444D-8087-324483DCCD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34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965541746303456"/>
          <c:y val="0.72900791732336701"/>
          <c:w val="0.60068896946622374"/>
          <c:h val="0.27099208267663305"/>
        </c:manualLayout>
      </c:layout>
      <c:overlay val="0"/>
      <c:txPr>
        <a:bodyPr/>
        <a:lstStyle/>
        <a:p>
          <a:pPr>
            <a:defRPr sz="1050">
              <a:latin typeface="Arial" panose="020B0604020202020204" pitchFamily="34" charset="0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414086978143017"/>
          <c:y val="0"/>
          <c:w val="0.45778837544228718"/>
          <c:h val="0.99999282487131058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Arkusz1!$B$1</c:f>
              <c:strCache>
                <c:ptCount val="1"/>
                <c:pt idx="0">
                  <c:v>x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BE6-4A03-B7DC-8A64AB6FF484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5BE6-4A03-B7DC-8A64AB6FF484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5BE6-4A03-B7DC-8A64AB6FF484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5BE6-4A03-B7DC-8A64AB6FF484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899-4679-B737-32956A37DB1E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Arkusz1!$A$2:$A$8</c:f>
              <c:strCache>
                <c:ptCount val="7"/>
                <c:pt idx="0">
                  <c:v>Szukam rady na portalach internetowych poświęconych zdrowiu</c:v>
                </c:pt>
                <c:pt idx="1">
                  <c:v>Konsultuję się z farmaceutą(ką)</c:v>
                </c:pt>
                <c:pt idx="2">
                  <c:v>Szukam rady na forach dyskusyjnych, na których wypowiadają się lekarze</c:v>
                </c:pt>
                <c:pt idx="3">
                  <c:v>Stosuję rady i sposoby praktykowane przez moją babcię i mamę</c:v>
                </c:pt>
                <c:pt idx="4">
                  <c:v>Sięgam rady koleżanek, które miały podobne doświadczenia</c:v>
                </c:pt>
                <c:pt idx="5">
                  <c:v>Inne</c:v>
                </c:pt>
                <c:pt idx="6">
                  <c:v>Nie wiem / trudno powiedzieć</c:v>
                </c:pt>
              </c:strCache>
            </c:strRef>
          </c:cat>
          <c:val>
            <c:numRef>
              <c:f>Arkusz1!$B$2:$B$8</c:f>
              <c:numCache>
                <c:formatCode>0</c:formatCode>
                <c:ptCount val="7"/>
                <c:pt idx="0">
                  <c:v>53</c:v>
                </c:pt>
                <c:pt idx="1">
                  <c:v>50</c:v>
                </c:pt>
                <c:pt idx="2">
                  <c:v>38</c:v>
                </c:pt>
                <c:pt idx="3">
                  <c:v>28</c:v>
                </c:pt>
                <c:pt idx="4">
                  <c:v>25</c:v>
                </c:pt>
                <c:pt idx="5">
                  <c:v>3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BE6-4A03-B7DC-8A64AB6FF4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0"/>
        <c:axId val="357964168"/>
        <c:axId val="357964952"/>
      </c:barChart>
      <c:catAx>
        <c:axId val="357964168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100"/>
            </a:pPr>
            <a:endParaRPr lang="pl-PL"/>
          </a:p>
        </c:txPr>
        <c:crossAx val="357964952"/>
        <c:crosses val="autoZero"/>
        <c:auto val="1"/>
        <c:lblAlgn val="ctr"/>
        <c:lblOffset val="100"/>
        <c:noMultiLvlLbl val="0"/>
      </c:catAx>
      <c:valAx>
        <c:axId val="357964952"/>
        <c:scaling>
          <c:orientation val="minMax"/>
          <c:max val="100"/>
          <c:min val="0"/>
        </c:scaling>
        <c:delete val="0"/>
        <c:axPos val="t"/>
        <c:numFmt formatCode="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pl-PL"/>
          </a:p>
        </c:txPr>
        <c:crossAx val="357964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957241848698202"/>
          <c:y val="0.11557732410757929"/>
          <c:w val="0.60738696613611931"/>
          <c:h val="0.7884953306347604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Zdecydowanie się zgadzam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Arkusz1!$B$2:$B$7</c:f>
              <c:numCache>
                <c:formatCode>0</c:formatCode>
                <c:ptCount val="6"/>
                <c:pt idx="0">
                  <c:v>10.734463276836157</c:v>
                </c:pt>
                <c:pt idx="1">
                  <c:v>7.9096045197740104</c:v>
                </c:pt>
                <c:pt idx="2">
                  <c:v>6.2146892655367232</c:v>
                </c:pt>
                <c:pt idx="3">
                  <c:v>6.7796610169491522</c:v>
                </c:pt>
                <c:pt idx="4">
                  <c:v>5.6497175141242941</c:v>
                </c:pt>
                <c:pt idx="5">
                  <c:v>3.3898305084745761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B1-4ED2-B2A5-D0555A7D6231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Raczej się zgadzam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Arkusz1!$C$2:$C$7</c:f>
              <c:numCache>
                <c:formatCode>0</c:formatCode>
                <c:ptCount val="6"/>
                <c:pt idx="0">
                  <c:v>44.632768361581924</c:v>
                </c:pt>
                <c:pt idx="1">
                  <c:v>41.242937853107343</c:v>
                </c:pt>
                <c:pt idx="2">
                  <c:v>33.898305084745765</c:v>
                </c:pt>
                <c:pt idx="3">
                  <c:v>21.468926553672315</c:v>
                </c:pt>
                <c:pt idx="4">
                  <c:v>17.514124293785311</c:v>
                </c:pt>
                <c:pt idx="5">
                  <c:v>11.864406779661017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B1-4ED2-B2A5-D0555A7D6231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Nie wiem / trudno powiedzieć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Arkusz1!$D$2:$D$7</c:f>
              <c:numCache>
                <c:formatCode>0</c:formatCode>
                <c:ptCount val="6"/>
                <c:pt idx="0">
                  <c:v>24.293785310734464</c:v>
                </c:pt>
                <c:pt idx="1">
                  <c:v>22.598870056497177</c:v>
                </c:pt>
                <c:pt idx="2">
                  <c:v>31.638418079096041</c:v>
                </c:pt>
                <c:pt idx="3">
                  <c:v>33.898305084745765</c:v>
                </c:pt>
                <c:pt idx="4">
                  <c:v>18.64406779661017</c:v>
                </c:pt>
                <c:pt idx="5">
                  <c:v>24.293785310734464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F8-48AE-B1C1-048C320C0815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Raczej się nie zgadzam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Arkusz1!$E$2:$E$7</c:f>
              <c:numCache>
                <c:formatCode>0</c:formatCode>
                <c:ptCount val="6"/>
                <c:pt idx="0">
                  <c:v>18.07909604519774</c:v>
                </c:pt>
                <c:pt idx="1">
                  <c:v>19.209039548022599</c:v>
                </c:pt>
                <c:pt idx="2">
                  <c:v>21.468926553672315</c:v>
                </c:pt>
                <c:pt idx="3">
                  <c:v>30.508474576271187</c:v>
                </c:pt>
                <c:pt idx="4">
                  <c:v>32.768361581920907</c:v>
                </c:pt>
                <c:pt idx="5">
                  <c:v>37.288135593220339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FF8-48AE-B1C1-048C320C0815}"/>
            </c:ext>
          </c:extLst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Zdecydowanie się nie zgadzam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Arkusz1!$F$2:$F$7</c:f>
              <c:numCache>
                <c:formatCode>0</c:formatCode>
                <c:ptCount val="6"/>
                <c:pt idx="0">
                  <c:v>2.2598870056497176</c:v>
                </c:pt>
                <c:pt idx="1">
                  <c:v>9.0395480225988702</c:v>
                </c:pt>
                <c:pt idx="2">
                  <c:v>6.7796610169491522</c:v>
                </c:pt>
                <c:pt idx="3">
                  <c:v>7.3446327683615822</c:v>
                </c:pt>
                <c:pt idx="4">
                  <c:v>25.423728813559322</c:v>
                </c:pt>
                <c:pt idx="5">
                  <c:v>23.163841807909606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FF8-48AE-B1C1-048C320C081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100"/>
        <c:axId val="357960640"/>
        <c:axId val="357966128"/>
      </c:barChart>
      <c:catAx>
        <c:axId val="35796064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357966128"/>
        <c:crosses val="autoZero"/>
        <c:auto val="1"/>
        <c:lblAlgn val="ctr"/>
        <c:lblOffset val="100"/>
        <c:noMultiLvlLbl val="0"/>
      </c:catAx>
      <c:valAx>
        <c:axId val="35796612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357960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265392151056719"/>
          <c:y val="0.88831754740225399"/>
          <c:w val="0.6373460651298799"/>
          <c:h val="8.98379901757213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555777331427601"/>
          <c:y val="4.8053677638920413E-2"/>
          <c:w val="0.42707981653987143"/>
          <c:h val="0.76005382664493404"/>
        </c:manualLayout>
      </c:layout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1-148F-4FCA-AB6C-03EEC119C6BE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148F-4FCA-AB6C-03EEC119C6B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5-148F-4FCA-AB6C-03EEC119C6BE}"/>
              </c:ext>
            </c:extLst>
          </c:dPt>
          <c:dPt>
            <c:idx val="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148F-4FCA-AB6C-03EEC119C6BE}"/>
              </c:ext>
            </c:extLst>
          </c:dPt>
          <c:dPt>
            <c:idx val="4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9-148F-4FCA-AB6C-03EEC119C6BE}"/>
              </c:ext>
            </c:extLst>
          </c:dPt>
          <c:dPt>
            <c:idx val="5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148F-4FCA-AB6C-03EEC119C6BE}"/>
              </c:ext>
            </c:extLst>
          </c:dPt>
          <c:dPt>
            <c:idx val="6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148F-4FCA-AB6C-03EEC119C6BE}"/>
              </c:ext>
            </c:extLst>
          </c:dPt>
          <c:dPt>
            <c:idx val="7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48F-4FCA-AB6C-03EEC119C6B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Arkusz1!$A$2:$A$6</c:f>
              <c:strCache>
                <c:ptCount val="5"/>
                <c:pt idx="0">
                  <c:v>Zdecydowanie nie, każda infekcja wymaga konsultacji z lekarzem</c:v>
                </c:pt>
                <c:pt idx="1">
                  <c:v>Raczej nie</c:v>
                </c:pt>
                <c:pt idx="2">
                  <c:v>Nie wiem / trudno powiedzieć</c:v>
                </c:pt>
                <c:pt idx="3">
                  <c:v>Raczej tak</c:v>
                </c:pt>
                <c:pt idx="4">
                  <c:v>Zdecydowanie tak, jest wiele domowych sposobów, które pomagają wyleczyć infekcje intymne</c:v>
                </c:pt>
              </c:strCache>
            </c:strRef>
          </c:cat>
          <c:val>
            <c:numRef>
              <c:f>Arkusz1!$B$2:$B$6</c:f>
              <c:numCache>
                <c:formatCode>0</c:formatCode>
                <c:ptCount val="5"/>
                <c:pt idx="0">
                  <c:v>28.971962616822434</c:v>
                </c:pt>
                <c:pt idx="1">
                  <c:v>34.579439252336449</c:v>
                </c:pt>
                <c:pt idx="2">
                  <c:v>16.822429906542055</c:v>
                </c:pt>
                <c:pt idx="3">
                  <c:v>14.953271028037381</c:v>
                </c:pt>
                <c:pt idx="4">
                  <c:v>4.6728971962616823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48F-4FCA-AB6C-03EEC119C6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34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5795232375109863E-2"/>
          <c:y val="0.70708581424366956"/>
          <c:w val="0.90853559659274863"/>
          <c:h val="0.29291418575633033"/>
        </c:manualLayout>
      </c:layout>
      <c:overlay val="0"/>
      <c:txPr>
        <a:bodyPr/>
        <a:lstStyle/>
        <a:p>
          <a:pPr>
            <a:defRPr sz="1050">
              <a:latin typeface="Arial" panose="020B0604020202020204" pitchFamily="34" charset="0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555777331427601"/>
          <c:y val="4.8053677638920413E-2"/>
          <c:w val="0.42707981653987143"/>
          <c:h val="0.76005382664493404"/>
        </c:manualLayout>
      </c:layout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1-F33B-444D-8087-324483DCCD9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3-F33B-444D-8087-324483DCCD9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5-F33B-444D-8087-324483DCCD9C}"/>
              </c:ext>
            </c:extLst>
          </c:dPt>
          <c:dPt>
            <c:idx val="5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F33B-444D-8087-324483DCCD9C}"/>
              </c:ext>
            </c:extLst>
          </c:dPt>
          <c:dPt>
            <c:idx val="6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F33B-444D-8087-324483DCCD9C}"/>
              </c:ext>
            </c:extLst>
          </c:dPt>
          <c:dPt>
            <c:idx val="7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F33B-444D-8087-324483DCCD9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Arkusz1!$A$2:$A$4</c:f>
              <c:strCache>
                <c:ptCount val="3"/>
                <c:pt idx="0">
                  <c:v>Tak</c:v>
                </c:pt>
                <c:pt idx="1">
                  <c:v>Nie</c:v>
                </c:pt>
                <c:pt idx="2">
                  <c:v>Nie wiem / trudno powiedzieć</c:v>
                </c:pt>
              </c:strCache>
            </c:strRef>
          </c:cat>
          <c:val>
            <c:numRef>
              <c:f>Arkusz1!$B$2:$B$4</c:f>
              <c:numCache>
                <c:formatCode>0</c:formatCode>
                <c:ptCount val="3"/>
                <c:pt idx="0">
                  <c:v>62.616822429906534</c:v>
                </c:pt>
                <c:pt idx="1">
                  <c:v>24.299065420560748</c:v>
                </c:pt>
                <c:pt idx="2">
                  <c:v>13.084112149532711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F33B-444D-8087-324483DCCD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34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965541746303456"/>
          <c:y val="0.72900791732336701"/>
          <c:w val="0.60068896946622374"/>
          <c:h val="0.27099208267663305"/>
        </c:manualLayout>
      </c:layout>
      <c:overlay val="0"/>
      <c:txPr>
        <a:bodyPr/>
        <a:lstStyle/>
        <a:p>
          <a:pPr>
            <a:defRPr sz="1050">
              <a:latin typeface="Arial" panose="020B0604020202020204" pitchFamily="34" charset="0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414086978143017"/>
          <c:y val="0"/>
          <c:w val="0.45778837544228718"/>
          <c:h val="0.99999282487131058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Arkusz1!$B$1</c:f>
              <c:strCache>
                <c:ptCount val="1"/>
                <c:pt idx="0">
                  <c:v>x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1802-4DD3-AEE6-CF4019710700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1802-4DD3-AEE6-CF4019710700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1802-4DD3-AEE6-CF4019710700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1802-4DD3-AEE6-CF4019710700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1802-4DD3-AEE6-CF4019710700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Arkusz1!$A$2:$A$8</c:f>
              <c:strCache>
                <c:ptCount val="7"/>
                <c:pt idx="0">
                  <c:v>Konsultuję się z farmaceutą(ką)</c:v>
                </c:pt>
                <c:pt idx="1">
                  <c:v>Szukam rady na portalach internetowych poświęconych zdrowiu</c:v>
                </c:pt>
                <c:pt idx="2">
                  <c:v>Szukam rady na forach dyskusyjnych, na których wypowiadają się lekarze</c:v>
                </c:pt>
                <c:pt idx="3">
                  <c:v>Stosuję rady i sposoby praktykowane przez moją babcię i mamę</c:v>
                </c:pt>
                <c:pt idx="4">
                  <c:v>Sięgam rady koleżanek, które miały podobne doświadczenia</c:v>
                </c:pt>
                <c:pt idx="5">
                  <c:v>Inne</c:v>
                </c:pt>
                <c:pt idx="6">
                  <c:v>Nie wiem / trudno powiedzieć</c:v>
                </c:pt>
              </c:strCache>
            </c:strRef>
          </c:cat>
          <c:val>
            <c:numRef>
              <c:f>Arkusz1!$B$2:$B$8</c:f>
              <c:numCache>
                <c:formatCode>0</c:formatCode>
                <c:ptCount val="7"/>
                <c:pt idx="0">
                  <c:v>50</c:v>
                </c:pt>
                <c:pt idx="1">
                  <c:v>44</c:v>
                </c:pt>
                <c:pt idx="2">
                  <c:v>44</c:v>
                </c:pt>
                <c:pt idx="3">
                  <c:v>34</c:v>
                </c:pt>
                <c:pt idx="4">
                  <c:v>34</c:v>
                </c:pt>
                <c:pt idx="5">
                  <c:v>3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802-4DD3-AEE6-CF40197107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0"/>
        <c:axId val="359496856"/>
        <c:axId val="359492936"/>
      </c:barChart>
      <c:catAx>
        <c:axId val="359496856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100"/>
            </a:pPr>
            <a:endParaRPr lang="pl-PL"/>
          </a:p>
        </c:txPr>
        <c:crossAx val="359492936"/>
        <c:crosses val="autoZero"/>
        <c:auto val="1"/>
        <c:lblAlgn val="ctr"/>
        <c:lblOffset val="100"/>
        <c:noMultiLvlLbl val="0"/>
      </c:catAx>
      <c:valAx>
        <c:axId val="359492936"/>
        <c:scaling>
          <c:orientation val="minMax"/>
          <c:max val="100"/>
          <c:min val="0"/>
        </c:scaling>
        <c:delete val="0"/>
        <c:axPos val="t"/>
        <c:numFmt formatCode="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pl-PL"/>
          </a:p>
        </c:txPr>
        <c:crossAx val="359496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957241848698202"/>
          <c:y val="0.11557732410757929"/>
          <c:w val="0.60738696613611931"/>
          <c:h val="0.7884953306347604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Zdecydowanie się zgadzam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Arkusz1!$B$2:$B$7</c:f>
              <c:numCache>
                <c:formatCode>0</c:formatCode>
                <c:ptCount val="6"/>
                <c:pt idx="0">
                  <c:v>6.5420560747663554</c:v>
                </c:pt>
                <c:pt idx="1">
                  <c:v>8.4112149532710276</c:v>
                </c:pt>
                <c:pt idx="2">
                  <c:v>5.6074766355140184</c:v>
                </c:pt>
                <c:pt idx="3">
                  <c:v>5.6074766355140184</c:v>
                </c:pt>
                <c:pt idx="4">
                  <c:v>4.6728971962616823</c:v>
                </c:pt>
                <c:pt idx="5">
                  <c:v>2.8037383177570092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B1-4ED2-B2A5-D0555A7D6231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Raczej się zgadzam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Arkusz1!$C$2:$C$7</c:f>
              <c:numCache>
                <c:formatCode>0</c:formatCode>
                <c:ptCount val="6"/>
                <c:pt idx="0">
                  <c:v>45.794392523364486</c:v>
                </c:pt>
                <c:pt idx="1">
                  <c:v>29.906542056074763</c:v>
                </c:pt>
                <c:pt idx="2">
                  <c:v>31.775700934579444</c:v>
                </c:pt>
                <c:pt idx="3">
                  <c:v>29.906542056074763</c:v>
                </c:pt>
                <c:pt idx="4">
                  <c:v>14.018691588785046</c:v>
                </c:pt>
                <c:pt idx="5">
                  <c:v>13.084112149532711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B1-4ED2-B2A5-D0555A7D6231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Nie wiem / trudno powiedzieć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Arkusz1!$D$2:$D$7</c:f>
              <c:numCache>
                <c:formatCode>0</c:formatCode>
                <c:ptCount val="6"/>
                <c:pt idx="0">
                  <c:v>24.299065420560748</c:v>
                </c:pt>
                <c:pt idx="1">
                  <c:v>29.906542056074763</c:v>
                </c:pt>
                <c:pt idx="2">
                  <c:v>42.056074766355138</c:v>
                </c:pt>
                <c:pt idx="3">
                  <c:v>25.233644859813083</c:v>
                </c:pt>
                <c:pt idx="4">
                  <c:v>19.626168224299064</c:v>
                </c:pt>
                <c:pt idx="5">
                  <c:v>22.429906542056074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F8-48AE-B1C1-048C320C0815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Raczej się nie zgadzam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Arkusz1!$E$2:$E$7</c:f>
              <c:numCache>
                <c:formatCode>0</c:formatCode>
                <c:ptCount val="6"/>
                <c:pt idx="0">
                  <c:v>22.429906542056074</c:v>
                </c:pt>
                <c:pt idx="1">
                  <c:v>25.233644859813083</c:v>
                </c:pt>
                <c:pt idx="2">
                  <c:v>18.691588785046729</c:v>
                </c:pt>
                <c:pt idx="3">
                  <c:v>30.841121495327101</c:v>
                </c:pt>
                <c:pt idx="4">
                  <c:v>35.514018691588788</c:v>
                </c:pt>
                <c:pt idx="5">
                  <c:v>31.775700934579444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FF8-48AE-B1C1-048C320C0815}"/>
            </c:ext>
          </c:extLst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Zdecydowanie się nie zgadzam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Arkusz1!$F$2:$F$7</c:f>
              <c:numCache>
                <c:formatCode>0</c:formatCode>
                <c:ptCount val="6"/>
                <c:pt idx="0">
                  <c:v>0.93457943925233633</c:v>
                </c:pt>
                <c:pt idx="1">
                  <c:v>6.5420560747663554</c:v>
                </c:pt>
                <c:pt idx="2">
                  <c:v>1.8691588785046727</c:v>
                </c:pt>
                <c:pt idx="3">
                  <c:v>8.4112149532710276</c:v>
                </c:pt>
                <c:pt idx="4">
                  <c:v>26.168224299065422</c:v>
                </c:pt>
                <c:pt idx="5">
                  <c:v>29.906542056074763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FF8-48AE-B1C1-048C320C081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100"/>
        <c:axId val="359498816"/>
        <c:axId val="359499208"/>
      </c:barChart>
      <c:catAx>
        <c:axId val="359498816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359499208"/>
        <c:crosses val="autoZero"/>
        <c:auto val="1"/>
        <c:lblAlgn val="ctr"/>
        <c:lblOffset val="100"/>
        <c:noMultiLvlLbl val="0"/>
      </c:catAx>
      <c:valAx>
        <c:axId val="35949920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359498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265392151056719"/>
          <c:y val="0.88831754740225399"/>
          <c:w val="0.6373460651298799"/>
          <c:h val="8.98379901757213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414086978143017"/>
          <c:y val="0"/>
          <c:w val="0.45778837544228718"/>
          <c:h val="0.99999282487131058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Arkusz1!$B$1</c:f>
              <c:strCache>
                <c:ptCount val="1"/>
                <c:pt idx="0">
                  <c:v>x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BCC8-4805-A0D6-6690615B05FE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F12A-4E7C-8C40-090513DE38F0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BCC8-4805-A0D6-6690615B05FE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BCC8-4805-A0D6-6690615B05FE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BCC8-4805-A0D6-6690615B05FE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Arkusz1!$A$2:$A$8</c:f>
              <c:strCache>
                <c:ptCount val="7"/>
                <c:pt idx="0">
                  <c:v>Konsultuję się z farmaceutą(ką)</c:v>
                </c:pt>
                <c:pt idx="1">
                  <c:v>Szukam rady na portalach internetowych poświęconych zdrowiu</c:v>
                </c:pt>
                <c:pt idx="2">
                  <c:v>Szukam rady na forach dyskusyjnych, na których wypowiadają się lekarze</c:v>
                </c:pt>
                <c:pt idx="3">
                  <c:v>Stosuję rady i sposoby praktykowane przez moją babcię i mamę</c:v>
                </c:pt>
                <c:pt idx="4">
                  <c:v>Sięgam rady koleżanek, które miały podobne doświadczenia</c:v>
                </c:pt>
                <c:pt idx="5">
                  <c:v>Inne</c:v>
                </c:pt>
                <c:pt idx="6">
                  <c:v>Nie wiem / trudno powiedzieć</c:v>
                </c:pt>
              </c:strCache>
            </c:strRef>
          </c:cat>
          <c:val>
            <c:numRef>
              <c:f>Arkusz1!$B$2:$B$8</c:f>
              <c:numCache>
                <c:formatCode>0</c:formatCode>
                <c:ptCount val="7"/>
                <c:pt idx="0">
                  <c:v>49.438202247191015</c:v>
                </c:pt>
                <c:pt idx="1">
                  <c:v>47.971285892634207</c:v>
                </c:pt>
                <c:pt idx="2">
                  <c:v>40.355805243445694</c:v>
                </c:pt>
                <c:pt idx="3">
                  <c:v>26.40449438202247</c:v>
                </c:pt>
                <c:pt idx="4">
                  <c:v>25</c:v>
                </c:pt>
                <c:pt idx="5">
                  <c:v>4.868913857677903</c:v>
                </c:pt>
                <c:pt idx="6">
                  <c:v>4.7752808988764048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CC8-4805-A0D6-6690615B05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0"/>
        <c:axId val="353036648"/>
        <c:axId val="353038216"/>
      </c:barChart>
      <c:catAx>
        <c:axId val="353036648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100"/>
            </a:pPr>
            <a:endParaRPr lang="pl-PL"/>
          </a:p>
        </c:txPr>
        <c:crossAx val="353038216"/>
        <c:crosses val="autoZero"/>
        <c:auto val="1"/>
        <c:lblAlgn val="ctr"/>
        <c:lblOffset val="100"/>
        <c:noMultiLvlLbl val="0"/>
      </c:catAx>
      <c:valAx>
        <c:axId val="353038216"/>
        <c:scaling>
          <c:orientation val="minMax"/>
          <c:max val="100"/>
          <c:min val="0"/>
        </c:scaling>
        <c:delete val="0"/>
        <c:axPos val="t"/>
        <c:numFmt formatCode="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pl-PL"/>
          </a:p>
        </c:txPr>
        <c:crossAx val="353036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555777331427601"/>
          <c:y val="4.8053677638920413E-2"/>
          <c:w val="0.42707981653987143"/>
          <c:h val="0.76005382664493404"/>
        </c:manualLayout>
      </c:layout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1-148F-4FCA-AB6C-03EEC119C6BE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148F-4FCA-AB6C-03EEC119C6B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5-148F-4FCA-AB6C-03EEC119C6BE}"/>
              </c:ext>
            </c:extLst>
          </c:dPt>
          <c:dPt>
            <c:idx val="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148F-4FCA-AB6C-03EEC119C6BE}"/>
              </c:ext>
            </c:extLst>
          </c:dPt>
          <c:dPt>
            <c:idx val="4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9-148F-4FCA-AB6C-03EEC119C6BE}"/>
              </c:ext>
            </c:extLst>
          </c:dPt>
          <c:dPt>
            <c:idx val="5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148F-4FCA-AB6C-03EEC119C6BE}"/>
              </c:ext>
            </c:extLst>
          </c:dPt>
          <c:dPt>
            <c:idx val="6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148F-4FCA-AB6C-03EEC119C6BE}"/>
              </c:ext>
            </c:extLst>
          </c:dPt>
          <c:dPt>
            <c:idx val="7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48F-4FCA-AB6C-03EEC119C6B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Arkusz1!$A$2:$A$6</c:f>
              <c:strCache>
                <c:ptCount val="5"/>
                <c:pt idx="0">
                  <c:v>Zdecydowanie nie, każda infekcja wymaga konsultacji z lekarzem</c:v>
                </c:pt>
                <c:pt idx="1">
                  <c:v>Raczej nie</c:v>
                </c:pt>
                <c:pt idx="2">
                  <c:v>Nie wiem / trudno powiedzieć</c:v>
                </c:pt>
                <c:pt idx="3">
                  <c:v>Raczej tak</c:v>
                </c:pt>
                <c:pt idx="4">
                  <c:v>Zdecydowanie tak, jest wiele domowych sposobów, które pomagają wyleczyć infekcje intymne</c:v>
                </c:pt>
              </c:strCache>
            </c:strRef>
          </c:cat>
          <c:val>
            <c:numRef>
              <c:f>Arkusz1!$B$2:$B$6</c:f>
              <c:numCache>
                <c:formatCode>0</c:formatCode>
                <c:ptCount val="5"/>
                <c:pt idx="0">
                  <c:v>29.714285714285715</c:v>
                </c:pt>
                <c:pt idx="1">
                  <c:v>30.857142857142854</c:v>
                </c:pt>
                <c:pt idx="2">
                  <c:v>14.285714285714288</c:v>
                </c:pt>
                <c:pt idx="3">
                  <c:v>20.571428571428573</c:v>
                </c:pt>
                <c:pt idx="4">
                  <c:v>4.5714285714285712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48F-4FCA-AB6C-03EEC119C6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34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5795232375109863E-2"/>
          <c:y val="0.70708581424366956"/>
          <c:w val="0.90853559659274863"/>
          <c:h val="0.29291418575633033"/>
        </c:manualLayout>
      </c:layout>
      <c:overlay val="0"/>
      <c:txPr>
        <a:bodyPr/>
        <a:lstStyle/>
        <a:p>
          <a:pPr>
            <a:defRPr sz="1050">
              <a:latin typeface="Arial" panose="020B0604020202020204" pitchFamily="34" charset="0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555777331427601"/>
          <c:y val="4.8053677638920413E-2"/>
          <c:w val="0.42707981653987143"/>
          <c:h val="0.76005382664493404"/>
        </c:manualLayout>
      </c:layout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1-F33B-444D-8087-324483DCCD9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3-F33B-444D-8087-324483DCCD9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5-F33B-444D-8087-324483DCCD9C}"/>
              </c:ext>
            </c:extLst>
          </c:dPt>
          <c:dPt>
            <c:idx val="5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F33B-444D-8087-324483DCCD9C}"/>
              </c:ext>
            </c:extLst>
          </c:dPt>
          <c:dPt>
            <c:idx val="6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F33B-444D-8087-324483DCCD9C}"/>
              </c:ext>
            </c:extLst>
          </c:dPt>
          <c:dPt>
            <c:idx val="7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F33B-444D-8087-324483DCCD9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Arkusz1!$A$2:$A$4</c:f>
              <c:strCache>
                <c:ptCount val="3"/>
                <c:pt idx="0">
                  <c:v>Tak</c:v>
                </c:pt>
                <c:pt idx="1">
                  <c:v>Nie</c:v>
                </c:pt>
                <c:pt idx="2">
                  <c:v>Nie wiem / trudno powiedzieć</c:v>
                </c:pt>
              </c:strCache>
            </c:strRef>
          </c:cat>
          <c:val>
            <c:numRef>
              <c:f>Arkusz1!$B$2:$B$4</c:f>
              <c:numCache>
                <c:formatCode>0</c:formatCode>
                <c:ptCount val="3"/>
                <c:pt idx="0">
                  <c:v>64</c:v>
                </c:pt>
                <c:pt idx="1">
                  <c:v>26.285714285714285</c:v>
                </c:pt>
                <c:pt idx="2">
                  <c:v>9.7142857142857135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F33B-444D-8087-324483DCCD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34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965541746303456"/>
          <c:y val="0.72900791732336701"/>
          <c:w val="0.60068896946622374"/>
          <c:h val="0.27099208267663305"/>
        </c:manualLayout>
      </c:layout>
      <c:overlay val="0"/>
      <c:txPr>
        <a:bodyPr/>
        <a:lstStyle/>
        <a:p>
          <a:pPr>
            <a:defRPr sz="1050">
              <a:latin typeface="Arial" panose="020B0604020202020204" pitchFamily="34" charset="0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414086978143017"/>
          <c:y val="0"/>
          <c:w val="0.45778837544228718"/>
          <c:h val="0.99999282487131058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Arkusz1!$B$1</c:f>
              <c:strCache>
                <c:ptCount val="1"/>
                <c:pt idx="0">
                  <c:v>x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1BB9-4EF9-9D60-72E7966062F5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1BB9-4EF9-9D60-72E7966062F5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1BB9-4EF9-9D60-72E7966062F5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1BB9-4EF9-9D60-72E7966062F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1BB9-4EF9-9D60-72E7966062F5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Arkusz1!$A$2:$A$8</c:f>
              <c:strCache>
                <c:ptCount val="7"/>
                <c:pt idx="0">
                  <c:v>Konsultuję się z farmaceutą(ką)</c:v>
                </c:pt>
                <c:pt idx="1">
                  <c:v>Szukam rady na portalach internetowych poświęconych zdrowiu</c:v>
                </c:pt>
                <c:pt idx="2">
                  <c:v>Szukam rady na forach dyskusyjnych, na których wypowiadają się lekarze</c:v>
                </c:pt>
                <c:pt idx="3">
                  <c:v>Stosuję rady i sposoby praktykowane przez moją babcię i mamę</c:v>
                </c:pt>
                <c:pt idx="4">
                  <c:v>Sięgam rady koleżanek, które miały podobne doświadczenia</c:v>
                </c:pt>
                <c:pt idx="5">
                  <c:v>Inne</c:v>
                </c:pt>
                <c:pt idx="6">
                  <c:v>Nie wiem / trudno powiedzieć</c:v>
                </c:pt>
              </c:strCache>
            </c:strRef>
          </c:cat>
          <c:val>
            <c:numRef>
              <c:f>Arkusz1!$B$2:$B$8</c:f>
              <c:numCache>
                <c:formatCode>0</c:formatCode>
                <c:ptCount val="7"/>
                <c:pt idx="0">
                  <c:v>49</c:v>
                </c:pt>
                <c:pt idx="1">
                  <c:v>41</c:v>
                </c:pt>
                <c:pt idx="2">
                  <c:v>40</c:v>
                </c:pt>
                <c:pt idx="3">
                  <c:v>27</c:v>
                </c:pt>
                <c:pt idx="4">
                  <c:v>23</c:v>
                </c:pt>
                <c:pt idx="5">
                  <c:v>5</c:v>
                </c:pt>
                <c:pt idx="6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BB9-4EF9-9D60-72E7966062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0"/>
        <c:axId val="359497640"/>
        <c:axId val="359496464"/>
      </c:barChart>
      <c:catAx>
        <c:axId val="359497640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100"/>
            </a:pPr>
            <a:endParaRPr lang="pl-PL"/>
          </a:p>
        </c:txPr>
        <c:crossAx val="359496464"/>
        <c:crosses val="autoZero"/>
        <c:auto val="1"/>
        <c:lblAlgn val="ctr"/>
        <c:lblOffset val="100"/>
        <c:noMultiLvlLbl val="0"/>
      </c:catAx>
      <c:valAx>
        <c:axId val="359496464"/>
        <c:scaling>
          <c:orientation val="minMax"/>
          <c:max val="100"/>
          <c:min val="0"/>
        </c:scaling>
        <c:delete val="0"/>
        <c:axPos val="t"/>
        <c:numFmt formatCode="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pl-PL"/>
          </a:p>
        </c:txPr>
        <c:crossAx val="359497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957241848698202"/>
          <c:y val="0.11557732410757929"/>
          <c:w val="0.60738696613611931"/>
          <c:h val="0.7884953306347604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Zdecydowanie się zgadzam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Arkusz1!$B$2:$B$7</c:f>
              <c:numCache>
                <c:formatCode>0</c:formatCode>
                <c:ptCount val="6"/>
                <c:pt idx="0">
                  <c:v>10.285714285714286</c:v>
                </c:pt>
                <c:pt idx="1">
                  <c:v>8.5714285714285712</c:v>
                </c:pt>
                <c:pt idx="2">
                  <c:v>8</c:v>
                </c:pt>
                <c:pt idx="3">
                  <c:v>6.8571428571428559</c:v>
                </c:pt>
                <c:pt idx="4">
                  <c:v>5.7142857142857144</c:v>
                </c:pt>
                <c:pt idx="5">
                  <c:v>9.1428571428571423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B1-4ED2-B2A5-D0555A7D6231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Raczej się zgadzam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Arkusz1!$C$2:$C$7</c:f>
              <c:numCache>
                <c:formatCode>0</c:formatCode>
                <c:ptCount val="6"/>
                <c:pt idx="0">
                  <c:v>43.428571428571431</c:v>
                </c:pt>
                <c:pt idx="1">
                  <c:v>37.142857142857146</c:v>
                </c:pt>
                <c:pt idx="2">
                  <c:v>28.571428571428577</c:v>
                </c:pt>
                <c:pt idx="3">
                  <c:v>25.142857142857146</c:v>
                </c:pt>
                <c:pt idx="4">
                  <c:v>13.142857142857142</c:v>
                </c:pt>
                <c:pt idx="5">
                  <c:v>9.7142857142857135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B1-4ED2-B2A5-D0555A7D6231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Nie wiem / trudno powiedzieć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Arkusz1!$D$2:$D$7</c:f>
              <c:numCache>
                <c:formatCode>0</c:formatCode>
                <c:ptCount val="6"/>
                <c:pt idx="0">
                  <c:v>25.714285714285719</c:v>
                </c:pt>
                <c:pt idx="1">
                  <c:v>24</c:v>
                </c:pt>
                <c:pt idx="2">
                  <c:v>33.142857142857146</c:v>
                </c:pt>
                <c:pt idx="3">
                  <c:v>28.000000000000004</c:v>
                </c:pt>
                <c:pt idx="4">
                  <c:v>19.428571428571427</c:v>
                </c:pt>
                <c:pt idx="5">
                  <c:v>22.285714285714285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F8-48AE-B1C1-048C320C0815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Raczej się nie zgadzam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Arkusz1!$E$2:$E$7</c:f>
              <c:numCache>
                <c:formatCode>0</c:formatCode>
                <c:ptCount val="6"/>
                <c:pt idx="0">
                  <c:v>17.714285714285715</c:v>
                </c:pt>
                <c:pt idx="1">
                  <c:v>24</c:v>
                </c:pt>
                <c:pt idx="2">
                  <c:v>21.714285714285715</c:v>
                </c:pt>
                <c:pt idx="3">
                  <c:v>28.000000000000004</c:v>
                </c:pt>
                <c:pt idx="4">
                  <c:v>33.142857142857146</c:v>
                </c:pt>
                <c:pt idx="5">
                  <c:v>34.857142857142854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FF8-48AE-B1C1-048C320C0815}"/>
            </c:ext>
          </c:extLst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Zdecydowanie się nie zgadzam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Arkusz1!$F$2:$F$7</c:f>
              <c:numCache>
                <c:formatCode>0</c:formatCode>
                <c:ptCount val="6"/>
                <c:pt idx="0">
                  <c:v>2.8571428571428572</c:v>
                </c:pt>
                <c:pt idx="1">
                  <c:v>6.2857142857142865</c:v>
                </c:pt>
                <c:pt idx="2">
                  <c:v>8.5714285714285712</c:v>
                </c:pt>
                <c:pt idx="3">
                  <c:v>12</c:v>
                </c:pt>
                <c:pt idx="4">
                  <c:v>28.571428571428577</c:v>
                </c:pt>
                <c:pt idx="5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FF8-48AE-B1C1-048C320C081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100"/>
        <c:axId val="359494112"/>
        <c:axId val="359498424"/>
      </c:barChart>
      <c:catAx>
        <c:axId val="359494112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359498424"/>
        <c:crosses val="autoZero"/>
        <c:auto val="1"/>
        <c:lblAlgn val="ctr"/>
        <c:lblOffset val="100"/>
        <c:noMultiLvlLbl val="0"/>
      </c:catAx>
      <c:valAx>
        <c:axId val="359498424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359494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265392151056719"/>
          <c:y val="0.88831754740225399"/>
          <c:w val="0.6373460651298799"/>
          <c:h val="8.98379901757213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3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555777331427601"/>
          <c:y val="4.8053677638920413E-2"/>
          <c:w val="0.42707981653987143"/>
          <c:h val="0.76005382664493404"/>
        </c:manualLayout>
      </c:layout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1-148F-4FCA-AB6C-03EEC119C6BE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148F-4FCA-AB6C-03EEC119C6B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5-148F-4FCA-AB6C-03EEC119C6BE}"/>
              </c:ext>
            </c:extLst>
          </c:dPt>
          <c:dPt>
            <c:idx val="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148F-4FCA-AB6C-03EEC119C6BE}"/>
              </c:ext>
            </c:extLst>
          </c:dPt>
          <c:dPt>
            <c:idx val="4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9-148F-4FCA-AB6C-03EEC119C6BE}"/>
              </c:ext>
            </c:extLst>
          </c:dPt>
          <c:dPt>
            <c:idx val="5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148F-4FCA-AB6C-03EEC119C6BE}"/>
              </c:ext>
            </c:extLst>
          </c:dPt>
          <c:dPt>
            <c:idx val="6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148F-4FCA-AB6C-03EEC119C6BE}"/>
              </c:ext>
            </c:extLst>
          </c:dPt>
          <c:dPt>
            <c:idx val="7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48F-4FCA-AB6C-03EEC119C6B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Arkusz1!$A$2:$A$6</c:f>
              <c:strCache>
                <c:ptCount val="5"/>
                <c:pt idx="0">
                  <c:v>Zdecydowanie nie, każda infekcja wymaga konsultacji z lekarzem</c:v>
                </c:pt>
                <c:pt idx="1">
                  <c:v>Raczej nie</c:v>
                </c:pt>
                <c:pt idx="2">
                  <c:v>Nie wiem / trudno powiedzieć</c:v>
                </c:pt>
                <c:pt idx="3">
                  <c:v>Raczej tak</c:v>
                </c:pt>
                <c:pt idx="4">
                  <c:v>Zdecydowanie tak, jest wiele domowych sposobów, które pomagają wyleczyć infekcje intymne</c:v>
                </c:pt>
              </c:strCache>
            </c:strRef>
          </c:cat>
          <c:val>
            <c:numRef>
              <c:f>Arkusz1!$B$2:$B$6</c:f>
              <c:numCache>
                <c:formatCode>0</c:formatCode>
                <c:ptCount val="5"/>
                <c:pt idx="0">
                  <c:v>25.505050505050502</c:v>
                </c:pt>
                <c:pt idx="1">
                  <c:v>41.161616161616159</c:v>
                </c:pt>
                <c:pt idx="2">
                  <c:v>14.393939393939394</c:v>
                </c:pt>
                <c:pt idx="3">
                  <c:v>16.414141414141415</c:v>
                </c:pt>
                <c:pt idx="4">
                  <c:v>2.5252525252525251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48F-4FCA-AB6C-03EEC119C6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34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5795232375109863E-2"/>
          <c:y val="0.70708581424366956"/>
          <c:w val="0.90853559659274863"/>
          <c:h val="0.29291418575633033"/>
        </c:manualLayout>
      </c:layout>
      <c:overlay val="0"/>
      <c:txPr>
        <a:bodyPr/>
        <a:lstStyle/>
        <a:p>
          <a:pPr>
            <a:defRPr sz="1050">
              <a:latin typeface="Arial" panose="020B0604020202020204" pitchFamily="34" charset="0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555777331427601"/>
          <c:y val="4.8053677638920413E-2"/>
          <c:w val="0.42707981653987143"/>
          <c:h val="0.76005382664493404"/>
        </c:manualLayout>
      </c:layout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1-F33B-444D-8087-324483DCCD9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3-F33B-444D-8087-324483DCCD9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5-F33B-444D-8087-324483DCCD9C}"/>
              </c:ext>
            </c:extLst>
          </c:dPt>
          <c:dPt>
            <c:idx val="5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F33B-444D-8087-324483DCCD9C}"/>
              </c:ext>
            </c:extLst>
          </c:dPt>
          <c:dPt>
            <c:idx val="6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F33B-444D-8087-324483DCCD9C}"/>
              </c:ext>
            </c:extLst>
          </c:dPt>
          <c:dPt>
            <c:idx val="7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F33B-444D-8087-324483DCCD9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Arkusz1!$A$2:$A$4</c:f>
              <c:strCache>
                <c:ptCount val="3"/>
                <c:pt idx="0">
                  <c:v>Tak</c:v>
                </c:pt>
                <c:pt idx="1">
                  <c:v>Nie</c:v>
                </c:pt>
                <c:pt idx="2">
                  <c:v>Nie wiem / trudno powiedzieć</c:v>
                </c:pt>
              </c:strCache>
            </c:strRef>
          </c:cat>
          <c:val>
            <c:numRef>
              <c:f>Arkusz1!$B$2:$B$4</c:f>
              <c:numCache>
                <c:formatCode>0</c:formatCode>
                <c:ptCount val="3"/>
                <c:pt idx="0">
                  <c:v>64.141414141414145</c:v>
                </c:pt>
                <c:pt idx="1">
                  <c:v>26.767676767676768</c:v>
                </c:pt>
                <c:pt idx="2">
                  <c:v>9.0909090909090917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F33B-444D-8087-324483DCCD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34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965541746303456"/>
          <c:y val="0.72900791732336701"/>
          <c:w val="0.60068896946622374"/>
          <c:h val="0.27099208267663305"/>
        </c:manualLayout>
      </c:layout>
      <c:overlay val="0"/>
      <c:txPr>
        <a:bodyPr/>
        <a:lstStyle/>
        <a:p>
          <a:pPr>
            <a:defRPr sz="1050">
              <a:latin typeface="Arial" panose="020B0604020202020204" pitchFamily="34" charset="0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414086978143017"/>
          <c:y val="0"/>
          <c:w val="0.45778837544228718"/>
          <c:h val="0.99999282487131058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Arkusz1!$B$1</c:f>
              <c:strCache>
                <c:ptCount val="1"/>
                <c:pt idx="0">
                  <c:v>x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A31-4783-84E3-B961C02460A2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FA31-4783-84E3-B961C02460A2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FA31-4783-84E3-B961C02460A2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FA31-4783-84E3-B961C02460A2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FA31-4783-84E3-B961C02460A2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Arkusz1!$A$2:$A$8</c:f>
              <c:strCache>
                <c:ptCount val="7"/>
                <c:pt idx="0">
                  <c:v>Konsultuję się z farmaceutą(ką)</c:v>
                </c:pt>
                <c:pt idx="1">
                  <c:v>Szukam rady na portalach internetowych poświęconych zdrowiu</c:v>
                </c:pt>
                <c:pt idx="2">
                  <c:v>Szukam rady na forach dyskusyjnych, na których wypowiadają się lekarze</c:v>
                </c:pt>
                <c:pt idx="3">
                  <c:v>Stosuję rady i sposoby praktykowane przez moją babcię i mamę</c:v>
                </c:pt>
                <c:pt idx="4">
                  <c:v>Sięgam rady koleżanek, które miały podobne doświadczenia</c:v>
                </c:pt>
                <c:pt idx="5">
                  <c:v>Inne</c:v>
                </c:pt>
                <c:pt idx="6">
                  <c:v>Nie wiem / trudno powiedzieć</c:v>
                </c:pt>
              </c:strCache>
            </c:strRef>
          </c:cat>
          <c:val>
            <c:numRef>
              <c:f>Arkusz1!$B$2:$B$8</c:f>
              <c:numCache>
                <c:formatCode>0</c:formatCode>
                <c:ptCount val="7"/>
                <c:pt idx="0">
                  <c:v>53</c:v>
                </c:pt>
                <c:pt idx="1">
                  <c:v>43</c:v>
                </c:pt>
                <c:pt idx="2">
                  <c:v>36</c:v>
                </c:pt>
                <c:pt idx="3">
                  <c:v>24</c:v>
                </c:pt>
                <c:pt idx="4">
                  <c:v>24</c:v>
                </c:pt>
                <c:pt idx="5">
                  <c:v>7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A31-4783-84E3-B961C02460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0"/>
        <c:axId val="359492152"/>
        <c:axId val="359492544"/>
      </c:barChart>
      <c:catAx>
        <c:axId val="3594921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100"/>
            </a:pPr>
            <a:endParaRPr lang="pl-PL"/>
          </a:p>
        </c:txPr>
        <c:crossAx val="359492544"/>
        <c:crosses val="autoZero"/>
        <c:auto val="1"/>
        <c:lblAlgn val="ctr"/>
        <c:lblOffset val="100"/>
        <c:noMultiLvlLbl val="0"/>
      </c:catAx>
      <c:valAx>
        <c:axId val="359492544"/>
        <c:scaling>
          <c:orientation val="minMax"/>
          <c:max val="100"/>
          <c:min val="0"/>
        </c:scaling>
        <c:delete val="0"/>
        <c:axPos val="t"/>
        <c:numFmt formatCode="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pl-PL"/>
          </a:p>
        </c:txPr>
        <c:crossAx val="359492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957241848698202"/>
          <c:y val="0.11557732410757929"/>
          <c:w val="0.60738696613611931"/>
          <c:h val="0.7884953306347604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Zdecydowanie się zgadzam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Arkusz1!$B$2:$B$7</c:f>
              <c:numCache>
                <c:formatCode>0</c:formatCode>
                <c:ptCount val="6"/>
                <c:pt idx="0">
                  <c:v>12.121212121212121</c:v>
                </c:pt>
                <c:pt idx="1">
                  <c:v>9.0909090909090917</c:v>
                </c:pt>
                <c:pt idx="2">
                  <c:v>5.3030303030303028</c:v>
                </c:pt>
                <c:pt idx="3">
                  <c:v>5.5555555555555554</c:v>
                </c:pt>
                <c:pt idx="4">
                  <c:v>3.7878787878787881</c:v>
                </c:pt>
                <c:pt idx="5">
                  <c:v>4.2929292929292933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B1-4ED2-B2A5-D0555A7D6231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Raczej się zgadzam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Arkusz1!$C$2:$C$7</c:f>
              <c:numCache>
                <c:formatCode>0</c:formatCode>
                <c:ptCount val="6"/>
                <c:pt idx="0">
                  <c:v>42.171717171717169</c:v>
                </c:pt>
                <c:pt idx="1">
                  <c:v>36.868686868686872</c:v>
                </c:pt>
                <c:pt idx="2">
                  <c:v>31.313131313131308</c:v>
                </c:pt>
                <c:pt idx="3">
                  <c:v>24.242424242424242</c:v>
                </c:pt>
                <c:pt idx="4">
                  <c:v>12.121212121212121</c:v>
                </c:pt>
                <c:pt idx="5">
                  <c:v>11.616161616161616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B1-4ED2-B2A5-D0555A7D6231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Nie wiem / trudno powiedzieć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Arkusz1!$D$2:$D$7</c:f>
              <c:numCache>
                <c:formatCode>0</c:formatCode>
                <c:ptCount val="6"/>
                <c:pt idx="0">
                  <c:v>31.060606060606062</c:v>
                </c:pt>
                <c:pt idx="1">
                  <c:v>27.525252525252526</c:v>
                </c:pt>
                <c:pt idx="2">
                  <c:v>35.606060606060609</c:v>
                </c:pt>
                <c:pt idx="3">
                  <c:v>33.333333333333336</c:v>
                </c:pt>
                <c:pt idx="4">
                  <c:v>19.444444444444443</c:v>
                </c:pt>
                <c:pt idx="5">
                  <c:v>19.444444444444443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F8-48AE-B1C1-048C320C0815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Raczej się nie zgadzam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Arkusz1!$E$2:$E$7</c:f>
              <c:numCache>
                <c:formatCode>0</c:formatCode>
                <c:ptCount val="6"/>
                <c:pt idx="0">
                  <c:v>11.616161616161616</c:v>
                </c:pt>
                <c:pt idx="1">
                  <c:v>17.424242424242426</c:v>
                </c:pt>
                <c:pt idx="2">
                  <c:v>22.222222222222221</c:v>
                </c:pt>
                <c:pt idx="3">
                  <c:v>29.292929292929294</c:v>
                </c:pt>
                <c:pt idx="4">
                  <c:v>35.606060606060609</c:v>
                </c:pt>
                <c:pt idx="5">
                  <c:v>38.131313131313128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FF8-48AE-B1C1-048C320C0815}"/>
            </c:ext>
          </c:extLst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Zdecydowanie się nie zgadzam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Arkusz1!$F$2:$F$7</c:f>
              <c:numCache>
                <c:formatCode>0</c:formatCode>
                <c:ptCount val="6"/>
                <c:pt idx="0">
                  <c:v>3.0303030303030303</c:v>
                </c:pt>
                <c:pt idx="1">
                  <c:v>9.0909090909090917</c:v>
                </c:pt>
                <c:pt idx="2">
                  <c:v>5.5555555555555554</c:v>
                </c:pt>
                <c:pt idx="3">
                  <c:v>7.5757575757575761</c:v>
                </c:pt>
                <c:pt idx="4">
                  <c:v>29.040404040404045</c:v>
                </c:pt>
                <c:pt idx="5">
                  <c:v>26.515151515151516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FF8-48AE-B1C1-048C320C081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100"/>
        <c:axId val="354545488"/>
        <c:axId val="354546664"/>
      </c:barChart>
      <c:catAx>
        <c:axId val="354545488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354546664"/>
        <c:crosses val="autoZero"/>
        <c:auto val="1"/>
        <c:lblAlgn val="ctr"/>
        <c:lblOffset val="100"/>
        <c:noMultiLvlLbl val="0"/>
      </c:catAx>
      <c:valAx>
        <c:axId val="354546664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354545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265392151056719"/>
          <c:y val="0.88831754740225399"/>
          <c:w val="0.6373460651298799"/>
          <c:h val="8.98379901757213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3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555777331427601"/>
          <c:y val="4.8053677638920413E-2"/>
          <c:w val="0.42707981653987143"/>
          <c:h val="0.76005382664493404"/>
        </c:manualLayout>
      </c:layout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1-148F-4FCA-AB6C-03EEC119C6BE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148F-4FCA-AB6C-03EEC119C6B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5-148F-4FCA-AB6C-03EEC119C6BE}"/>
              </c:ext>
            </c:extLst>
          </c:dPt>
          <c:dPt>
            <c:idx val="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148F-4FCA-AB6C-03EEC119C6BE}"/>
              </c:ext>
            </c:extLst>
          </c:dPt>
          <c:dPt>
            <c:idx val="4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9-148F-4FCA-AB6C-03EEC119C6BE}"/>
              </c:ext>
            </c:extLst>
          </c:dPt>
          <c:dPt>
            <c:idx val="5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148F-4FCA-AB6C-03EEC119C6BE}"/>
              </c:ext>
            </c:extLst>
          </c:dPt>
          <c:dPt>
            <c:idx val="6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148F-4FCA-AB6C-03EEC119C6BE}"/>
              </c:ext>
            </c:extLst>
          </c:dPt>
          <c:dPt>
            <c:idx val="7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48F-4FCA-AB6C-03EEC119C6B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Arkusz1!$A$2:$A$6</c:f>
              <c:strCache>
                <c:ptCount val="5"/>
                <c:pt idx="0">
                  <c:v>Zdecydowanie nie, każda infekcja wymaga konsultacji z lekarzem</c:v>
                </c:pt>
                <c:pt idx="1">
                  <c:v>Raczej nie</c:v>
                </c:pt>
                <c:pt idx="2">
                  <c:v>Nie wiem / trudno powiedzieć</c:v>
                </c:pt>
                <c:pt idx="3">
                  <c:v>Raczej tak</c:v>
                </c:pt>
                <c:pt idx="4">
                  <c:v>Zdecydowanie tak, jest wiele domowych sposobów, które pomagają wyleczyć infekcje intymne</c:v>
                </c:pt>
              </c:strCache>
            </c:strRef>
          </c:cat>
          <c:val>
            <c:numRef>
              <c:f>Arkusz1!$B$2:$B$6</c:f>
              <c:numCache>
                <c:formatCode>0</c:formatCode>
                <c:ptCount val="5"/>
                <c:pt idx="0">
                  <c:v>28.712871287128717</c:v>
                </c:pt>
                <c:pt idx="1">
                  <c:v>40.594059405940591</c:v>
                </c:pt>
                <c:pt idx="2">
                  <c:v>13.861386138613863</c:v>
                </c:pt>
                <c:pt idx="3">
                  <c:v>12.871287128712872</c:v>
                </c:pt>
                <c:pt idx="4">
                  <c:v>3.9603960396039604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48F-4FCA-AB6C-03EEC119C6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34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5795232375109863E-2"/>
          <c:y val="0.70708581424366956"/>
          <c:w val="0.90853559659274863"/>
          <c:h val="0.29291418575633033"/>
        </c:manualLayout>
      </c:layout>
      <c:overlay val="0"/>
      <c:txPr>
        <a:bodyPr/>
        <a:lstStyle/>
        <a:p>
          <a:pPr>
            <a:defRPr sz="1050">
              <a:latin typeface="Arial" panose="020B0604020202020204" pitchFamily="34" charset="0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555777331427601"/>
          <c:y val="4.8053677638920413E-2"/>
          <c:w val="0.42707981653987143"/>
          <c:h val="0.76005382664493404"/>
        </c:manualLayout>
      </c:layout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1-F33B-444D-8087-324483DCCD9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3-F33B-444D-8087-324483DCCD9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5-F33B-444D-8087-324483DCCD9C}"/>
              </c:ext>
            </c:extLst>
          </c:dPt>
          <c:dPt>
            <c:idx val="5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F33B-444D-8087-324483DCCD9C}"/>
              </c:ext>
            </c:extLst>
          </c:dPt>
          <c:dPt>
            <c:idx val="6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F33B-444D-8087-324483DCCD9C}"/>
              </c:ext>
            </c:extLst>
          </c:dPt>
          <c:dPt>
            <c:idx val="7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F33B-444D-8087-324483DCCD9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Arkusz1!$A$2:$A$4</c:f>
              <c:strCache>
                <c:ptCount val="3"/>
                <c:pt idx="0">
                  <c:v>Tak</c:v>
                </c:pt>
                <c:pt idx="1">
                  <c:v>Nie</c:v>
                </c:pt>
                <c:pt idx="2">
                  <c:v>Nie wiem / trudno powiedzieć</c:v>
                </c:pt>
              </c:strCache>
            </c:strRef>
          </c:cat>
          <c:val>
            <c:numRef>
              <c:f>Arkusz1!$B$2:$B$4</c:f>
              <c:numCache>
                <c:formatCode>0</c:formatCode>
                <c:ptCount val="3"/>
                <c:pt idx="0">
                  <c:v>74.257425742574256</c:v>
                </c:pt>
                <c:pt idx="1">
                  <c:v>18.811881188118811</c:v>
                </c:pt>
                <c:pt idx="2">
                  <c:v>6.9306930693069315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F33B-444D-8087-324483DCCD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34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965541746303456"/>
          <c:y val="0.72900791732336701"/>
          <c:w val="0.60068896946622374"/>
          <c:h val="0.27099208267663305"/>
        </c:manualLayout>
      </c:layout>
      <c:overlay val="0"/>
      <c:txPr>
        <a:bodyPr/>
        <a:lstStyle/>
        <a:p>
          <a:pPr>
            <a:defRPr sz="1050">
              <a:latin typeface="Arial" panose="020B0604020202020204" pitchFamily="34" charset="0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414086978143017"/>
          <c:y val="0"/>
          <c:w val="0.45778837544228718"/>
          <c:h val="0.83920667310993247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Arkusz1!$B$1</c:f>
              <c:strCache>
                <c:ptCount val="1"/>
                <c:pt idx="0">
                  <c:v>Total [N=3024]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BCC8-4805-A0D6-6690615B05FE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F12A-4E7C-8C40-090513DE38F0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BCC8-4805-A0D6-6690615B05FE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BCC8-4805-A0D6-6690615B05FE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BCC8-4805-A0D6-6690615B05FE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Arkusz1!$A$2:$A$8</c:f>
              <c:strCache>
                <c:ptCount val="7"/>
                <c:pt idx="0">
                  <c:v>Konsultuję się z farmaceutą(ką)</c:v>
                </c:pt>
                <c:pt idx="1">
                  <c:v>Szukam rady na portalach internetowych poświęconych zdrowiu</c:v>
                </c:pt>
                <c:pt idx="2">
                  <c:v>Szukam rady na forach dyskusyjnych, na których wypowiadają się lekarze</c:v>
                </c:pt>
                <c:pt idx="3">
                  <c:v>Stosuję rady i sposoby praktykowane przez moją babcię i mamę</c:v>
                </c:pt>
                <c:pt idx="4">
                  <c:v>Sięgam rady koleżanek, które miały podobne doświadczenia</c:v>
                </c:pt>
                <c:pt idx="5">
                  <c:v>Inne</c:v>
                </c:pt>
                <c:pt idx="6">
                  <c:v>Nie wiem / trudno powiedzieć</c:v>
                </c:pt>
              </c:strCache>
            </c:strRef>
          </c:cat>
          <c:val>
            <c:numRef>
              <c:f>Arkusz1!$B$2:$B$8</c:f>
              <c:numCache>
                <c:formatCode>0</c:formatCode>
                <c:ptCount val="7"/>
                <c:pt idx="0">
                  <c:v>49.438202247191015</c:v>
                </c:pt>
                <c:pt idx="1">
                  <c:v>47.971285892634207</c:v>
                </c:pt>
                <c:pt idx="2">
                  <c:v>40.355805243445694</c:v>
                </c:pt>
                <c:pt idx="3">
                  <c:v>26.40449438202247</c:v>
                </c:pt>
                <c:pt idx="4">
                  <c:v>25</c:v>
                </c:pt>
                <c:pt idx="5">
                  <c:v>4.868913857677903</c:v>
                </c:pt>
                <c:pt idx="6">
                  <c:v>4.7752808988764048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CC8-4805-A0D6-6690615B05FE}"/>
            </c:ext>
          </c:extLst>
        </c:ser>
        <c:ser>
          <c:idx val="0"/>
          <c:order val="1"/>
          <c:tx>
            <c:strRef>
              <c:f>Arkusz1!$C$1</c:f>
              <c:strCache>
                <c:ptCount val="1"/>
                <c:pt idx="0">
                  <c:v>Kobiety mające dzieci [N=2005]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Arkusz1!$A$2:$A$8</c:f>
              <c:strCache>
                <c:ptCount val="7"/>
                <c:pt idx="0">
                  <c:v>Konsultuję się z farmaceutą(ką)</c:v>
                </c:pt>
                <c:pt idx="1">
                  <c:v>Szukam rady na portalach internetowych poświęconych zdrowiu</c:v>
                </c:pt>
                <c:pt idx="2">
                  <c:v>Szukam rady na forach dyskusyjnych, na których wypowiadają się lekarze</c:v>
                </c:pt>
                <c:pt idx="3">
                  <c:v>Stosuję rady i sposoby praktykowane przez moją babcię i mamę</c:v>
                </c:pt>
                <c:pt idx="4">
                  <c:v>Sięgam rady koleżanek, które miały podobne doświadczenia</c:v>
                </c:pt>
                <c:pt idx="5">
                  <c:v>Inne</c:v>
                </c:pt>
                <c:pt idx="6">
                  <c:v>Nie wiem / trudno powiedzieć</c:v>
                </c:pt>
              </c:strCache>
            </c:strRef>
          </c:cat>
          <c:val>
            <c:numRef>
              <c:f>Arkusz1!$C$2:$C$8</c:f>
              <c:numCache>
                <c:formatCode>General</c:formatCode>
                <c:ptCount val="7"/>
                <c:pt idx="0">
                  <c:v>55</c:v>
                </c:pt>
                <c:pt idx="1">
                  <c:v>48</c:v>
                </c:pt>
                <c:pt idx="2">
                  <c:v>40</c:v>
                </c:pt>
                <c:pt idx="3">
                  <c:v>26</c:v>
                </c:pt>
                <c:pt idx="4">
                  <c:v>26</c:v>
                </c:pt>
                <c:pt idx="5">
                  <c:v>4</c:v>
                </c:pt>
                <c:pt idx="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65-4EB7-BEDA-F63F11DEE32E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Kobiety nie mające dzieci [N=1999]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Arkusz1!$A$2:$A$8</c:f>
              <c:strCache>
                <c:ptCount val="7"/>
                <c:pt idx="0">
                  <c:v>Konsultuję się z farmaceutą(ką)</c:v>
                </c:pt>
                <c:pt idx="1">
                  <c:v>Szukam rady na portalach internetowych poświęconych zdrowiu</c:v>
                </c:pt>
                <c:pt idx="2">
                  <c:v>Szukam rady na forach dyskusyjnych, na których wypowiadają się lekarze</c:v>
                </c:pt>
                <c:pt idx="3">
                  <c:v>Stosuję rady i sposoby praktykowane przez moją babcię i mamę</c:v>
                </c:pt>
                <c:pt idx="4">
                  <c:v>Sięgam rady koleżanek, które miały podobne doświadczenia</c:v>
                </c:pt>
                <c:pt idx="5">
                  <c:v>Inne</c:v>
                </c:pt>
                <c:pt idx="6">
                  <c:v>Nie wiem / trudno powiedzieć</c:v>
                </c:pt>
              </c:strCache>
            </c:strRef>
          </c:cat>
          <c:val>
            <c:numRef>
              <c:f>Arkusz1!$D$2:$D$8</c:f>
              <c:numCache>
                <c:formatCode>General</c:formatCode>
                <c:ptCount val="7"/>
                <c:pt idx="0">
                  <c:v>41</c:v>
                </c:pt>
                <c:pt idx="1">
                  <c:v>48</c:v>
                </c:pt>
                <c:pt idx="2">
                  <c:v>41</c:v>
                </c:pt>
                <c:pt idx="3">
                  <c:v>28</c:v>
                </c:pt>
                <c:pt idx="4">
                  <c:v>23</c:v>
                </c:pt>
                <c:pt idx="5">
                  <c:v>6</c:v>
                </c:pt>
                <c:pt idx="6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065-4EB7-BEDA-F63F11DEE3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0"/>
        <c:axId val="353036648"/>
        <c:axId val="353038216"/>
      </c:barChart>
      <c:catAx>
        <c:axId val="353036648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100"/>
            </a:pPr>
            <a:endParaRPr lang="pl-PL"/>
          </a:p>
        </c:txPr>
        <c:crossAx val="353038216"/>
        <c:crosses val="autoZero"/>
        <c:auto val="1"/>
        <c:lblAlgn val="ctr"/>
        <c:lblOffset val="100"/>
        <c:noMultiLvlLbl val="0"/>
      </c:catAx>
      <c:valAx>
        <c:axId val="353038216"/>
        <c:scaling>
          <c:orientation val="minMax"/>
          <c:max val="100"/>
          <c:min val="0"/>
        </c:scaling>
        <c:delete val="0"/>
        <c:axPos val="t"/>
        <c:numFmt formatCode="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pl-PL"/>
          </a:p>
        </c:txPr>
        <c:crossAx val="353036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29102979774587"/>
          <c:y val="0.85102281569364824"/>
          <c:w val="0.75947352169214122"/>
          <c:h val="0.13933001008015763"/>
        </c:manualLayout>
      </c:layout>
      <c:overlay val="0"/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414086978143017"/>
          <c:y val="0"/>
          <c:w val="0.45778837544228718"/>
          <c:h val="0.99999282487131058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Arkusz1!$B$1</c:f>
              <c:strCache>
                <c:ptCount val="1"/>
                <c:pt idx="0">
                  <c:v>x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BA4B-4A6E-A57A-C466F11DBA93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BA4B-4A6E-A57A-C466F11DBA93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BA4B-4A6E-A57A-C466F11DBA93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BA4B-4A6E-A57A-C466F11DBA93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D95-470D-AE2E-025A98EA5DD2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Arkusz1!$A$2:$A$8</c:f>
              <c:strCache>
                <c:ptCount val="7"/>
                <c:pt idx="0">
                  <c:v>Szukam rady na portalach internetowych poświęconych zdrowiu</c:v>
                </c:pt>
                <c:pt idx="1">
                  <c:v>Szukam rady na forach dyskusyjnych, na których wypowiadają się lekarze</c:v>
                </c:pt>
                <c:pt idx="2">
                  <c:v>Konsultuję się z farmaceutą(ką)</c:v>
                </c:pt>
                <c:pt idx="3">
                  <c:v>Stosuję rady i sposoby praktykowane przez moją babcię i mamę</c:v>
                </c:pt>
                <c:pt idx="4">
                  <c:v>Sięgam rady koleżanek, które miały podobne doświadczenia</c:v>
                </c:pt>
                <c:pt idx="5">
                  <c:v>Inne</c:v>
                </c:pt>
                <c:pt idx="6">
                  <c:v>Nie wiem / trudno powiedzieć</c:v>
                </c:pt>
              </c:strCache>
            </c:strRef>
          </c:cat>
          <c:val>
            <c:numRef>
              <c:f>Arkusz1!$B$2:$B$8</c:f>
              <c:numCache>
                <c:formatCode>0</c:formatCode>
                <c:ptCount val="7"/>
                <c:pt idx="0">
                  <c:v>57</c:v>
                </c:pt>
                <c:pt idx="1">
                  <c:v>50</c:v>
                </c:pt>
                <c:pt idx="2">
                  <c:v>42</c:v>
                </c:pt>
                <c:pt idx="3">
                  <c:v>38</c:v>
                </c:pt>
                <c:pt idx="4">
                  <c:v>23</c:v>
                </c:pt>
                <c:pt idx="5">
                  <c:v>3</c:v>
                </c:pt>
                <c:pt idx="6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A4B-4A6E-A57A-C466F11DBA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0"/>
        <c:axId val="354547056"/>
        <c:axId val="354546272"/>
      </c:barChart>
      <c:catAx>
        <c:axId val="354547056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100"/>
            </a:pPr>
            <a:endParaRPr lang="pl-PL"/>
          </a:p>
        </c:txPr>
        <c:crossAx val="354546272"/>
        <c:crosses val="autoZero"/>
        <c:auto val="1"/>
        <c:lblAlgn val="ctr"/>
        <c:lblOffset val="100"/>
        <c:noMultiLvlLbl val="0"/>
      </c:catAx>
      <c:valAx>
        <c:axId val="354546272"/>
        <c:scaling>
          <c:orientation val="minMax"/>
          <c:max val="100"/>
          <c:min val="0"/>
        </c:scaling>
        <c:delete val="0"/>
        <c:axPos val="t"/>
        <c:numFmt formatCode="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pl-PL"/>
          </a:p>
        </c:txPr>
        <c:crossAx val="354547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1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957241848698202"/>
          <c:y val="0.11557732410757929"/>
          <c:w val="0.60738696613611931"/>
          <c:h val="0.7884953306347604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Zdecydowanie się zgadzam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Arkusz1!$B$2:$B$7</c:f>
              <c:numCache>
                <c:formatCode>0</c:formatCode>
                <c:ptCount val="6"/>
                <c:pt idx="0">
                  <c:v>4.9504950495049505</c:v>
                </c:pt>
                <c:pt idx="1">
                  <c:v>8.9108910891089117</c:v>
                </c:pt>
                <c:pt idx="2">
                  <c:v>6.9306930693069315</c:v>
                </c:pt>
                <c:pt idx="3">
                  <c:v>4.9504950495049505</c:v>
                </c:pt>
                <c:pt idx="4">
                  <c:v>3.9603960396039604</c:v>
                </c:pt>
                <c:pt idx="5">
                  <c:v>1.9801980198019802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B1-4ED2-B2A5-D0555A7D6231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Raczej się zgadzam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Arkusz1!$C$2:$C$7</c:f>
              <c:numCache>
                <c:formatCode>0</c:formatCode>
                <c:ptCount val="6"/>
                <c:pt idx="0">
                  <c:v>39.603960396039604</c:v>
                </c:pt>
                <c:pt idx="1">
                  <c:v>38.613861386138616</c:v>
                </c:pt>
                <c:pt idx="2">
                  <c:v>29.702970297029708</c:v>
                </c:pt>
                <c:pt idx="3">
                  <c:v>23.762376237623762</c:v>
                </c:pt>
                <c:pt idx="4">
                  <c:v>10.891089108910892</c:v>
                </c:pt>
                <c:pt idx="5">
                  <c:v>5.9405940594059405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B1-4ED2-B2A5-D0555A7D6231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Nie wiem / trudno powiedzieć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Arkusz1!$D$2:$D$7</c:f>
              <c:numCache>
                <c:formatCode>0</c:formatCode>
                <c:ptCount val="6"/>
                <c:pt idx="0">
                  <c:v>33.663366336633665</c:v>
                </c:pt>
                <c:pt idx="1">
                  <c:v>25.742574257425744</c:v>
                </c:pt>
                <c:pt idx="2">
                  <c:v>41.584158415841586</c:v>
                </c:pt>
                <c:pt idx="3">
                  <c:v>37.623762376237622</c:v>
                </c:pt>
                <c:pt idx="4">
                  <c:v>17.821782178217823</c:v>
                </c:pt>
                <c:pt idx="5">
                  <c:v>21.782178217821784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F8-48AE-B1C1-048C320C0815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Raczej się nie zgadzam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Arkusz1!$E$2:$E$7</c:f>
              <c:numCache>
                <c:formatCode>0</c:formatCode>
                <c:ptCount val="6"/>
                <c:pt idx="0">
                  <c:v>20.792079207920793</c:v>
                </c:pt>
                <c:pt idx="1">
                  <c:v>23.762376237623762</c:v>
                </c:pt>
                <c:pt idx="2">
                  <c:v>16.831683168316832</c:v>
                </c:pt>
                <c:pt idx="3">
                  <c:v>24.752475247524753</c:v>
                </c:pt>
                <c:pt idx="4">
                  <c:v>38.613861386138616</c:v>
                </c:pt>
                <c:pt idx="5">
                  <c:v>48.514851485148512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FF8-48AE-B1C1-048C320C0815}"/>
            </c:ext>
          </c:extLst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Zdecydowanie się nie zgadzam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Arkusz1!$F$2:$F$7</c:f>
              <c:numCache>
                <c:formatCode>0</c:formatCode>
                <c:ptCount val="6"/>
                <c:pt idx="0">
                  <c:v>0.99009900990099009</c:v>
                </c:pt>
                <c:pt idx="1">
                  <c:v>2.9702970297029703</c:v>
                </c:pt>
                <c:pt idx="2">
                  <c:v>4.9504950495049505</c:v>
                </c:pt>
                <c:pt idx="3">
                  <c:v>8.9108910891089117</c:v>
                </c:pt>
                <c:pt idx="4">
                  <c:v>28.712871287128717</c:v>
                </c:pt>
                <c:pt idx="5">
                  <c:v>21.782178217821784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FF8-48AE-B1C1-048C320C081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100"/>
        <c:axId val="354550584"/>
        <c:axId val="354549016"/>
      </c:barChart>
      <c:catAx>
        <c:axId val="354550584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354549016"/>
        <c:crosses val="autoZero"/>
        <c:auto val="1"/>
        <c:lblAlgn val="ctr"/>
        <c:lblOffset val="100"/>
        <c:noMultiLvlLbl val="0"/>
      </c:catAx>
      <c:valAx>
        <c:axId val="354549016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354550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265392151056719"/>
          <c:y val="0.88831754740225399"/>
          <c:w val="0.6373460651298799"/>
          <c:h val="8.98379901757213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3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555777331427601"/>
          <c:y val="4.8053677638920413E-2"/>
          <c:w val="0.42707981653987143"/>
          <c:h val="0.76005382664493404"/>
        </c:manualLayout>
      </c:layout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1-148F-4FCA-AB6C-03EEC119C6BE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148F-4FCA-AB6C-03EEC119C6B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5-148F-4FCA-AB6C-03EEC119C6BE}"/>
              </c:ext>
            </c:extLst>
          </c:dPt>
          <c:dPt>
            <c:idx val="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148F-4FCA-AB6C-03EEC119C6BE}"/>
              </c:ext>
            </c:extLst>
          </c:dPt>
          <c:dPt>
            <c:idx val="4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9-148F-4FCA-AB6C-03EEC119C6BE}"/>
              </c:ext>
            </c:extLst>
          </c:dPt>
          <c:dPt>
            <c:idx val="5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148F-4FCA-AB6C-03EEC119C6BE}"/>
              </c:ext>
            </c:extLst>
          </c:dPt>
          <c:dPt>
            <c:idx val="6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148F-4FCA-AB6C-03EEC119C6BE}"/>
              </c:ext>
            </c:extLst>
          </c:dPt>
          <c:dPt>
            <c:idx val="7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48F-4FCA-AB6C-03EEC119C6B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Arkusz1!$A$2:$A$6</c:f>
              <c:strCache>
                <c:ptCount val="5"/>
                <c:pt idx="0">
                  <c:v>Zdecydowanie nie, każda infekcja wymaga konsultacji z lekarzem</c:v>
                </c:pt>
                <c:pt idx="1">
                  <c:v>Raczej nie</c:v>
                </c:pt>
                <c:pt idx="2">
                  <c:v>Nie wiem / trudno powiedzieć</c:v>
                </c:pt>
                <c:pt idx="3">
                  <c:v>Raczej tak</c:v>
                </c:pt>
                <c:pt idx="4">
                  <c:v>Zdecydowanie tak, jest wiele domowych sposobów, które pomagają wyleczyć infekcje intymne</c:v>
                </c:pt>
              </c:strCache>
            </c:strRef>
          </c:cat>
          <c:val>
            <c:numRef>
              <c:f>Arkusz1!$B$2:$B$6</c:f>
              <c:numCache>
                <c:formatCode>0</c:formatCode>
                <c:ptCount val="5"/>
                <c:pt idx="0">
                  <c:v>31.25</c:v>
                </c:pt>
                <c:pt idx="1">
                  <c:v>39.583333333333336</c:v>
                </c:pt>
                <c:pt idx="2">
                  <c:v>10.416666666666666</c:v>
                </c:pt>
                <c:pt idx="3">
                  <c:v>14.583333333333334</c:v>
                </c:pt>
                <c:pt idx="4">
                  <c:v>4.166666666666667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48F-4FCA-AB6C-03EEC119C6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34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5795232375109863E-2"/>
          <c:y val="0.70708581424366956"/>
          <c:w val="0.90853559659274863"/>
          <c:h val="0.29291418575633033"/>
        </c:manualLayout>
      </c:layout>
      <c:overlay val="0"/>
      <c:txPr>
        <a:bodyPr/>
        <a:lstStyle/>
        <a:p>
          <a:pPr>
            <a:defRPr sz="1050">
              <a:latin typeface="Arial" panose="020B0604020202020204" pitchFamily="34" charset="0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1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555777331427601"/>
          <c:y val="4.8053677638920413E-2"/>
          <c:w val="0.42707981653987143"/>
          <c:h val="0.76005382664493404"/>
        </c:manualLayout>
      </c:layout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1-F33B-444D-8087-324483DCCD9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3-F33B-444D-8087-324483DCCD9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5-F33B-444D-8087-324483DCCD9C}"/>
              </c:ext>
            </c:extLst>
          </c:dPt>
          <c:dPt>
            <c:idx val="5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F33B-444D-8087-324483DCCD9C}"/>
              </c:ext>
            </c:extLst>
          </c:dPt>
          <c:dPt>
            <c:idx val="6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F33B-444D-8087-324483DCCD9C}"/>
              </c:ext>
            </c:extLst>
          </c:dPt>
          <c:dPt>
            <c:idx val="7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F33B-444D-8087-324483DCCD9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Arkusz1!$A$2:$A$4</c:f>
              <c:strCache>
                <c:ptCount val="3"/>
                <c:pt idx="0">
                  <c:v>Tak</c:v>
                </c:pt>
                <c:pt idx="1">
                  <c:v>Nie</c:v>
                </c:pt>
                <c:pt idx="2">
                  <c:v>Nie wiem / trudno powiedzieć</c:v>
                </c:pt>
              </c:strCache>
            </c:strRef>
          </c:cat>
          <c:val>
            <c:numRef>
              <c:f>Arkusz1!$B$2:$B$4</c:f>
              <c:numCache>
                <c:formatCode>0</c:formatCode>
                <c:ptCount val="3"/>
                <c:pt idx="0">
                  <c:v>62.5</c:v>
                </c:pt>
                <c:pt idx="1">
                  <c:v>29.166666666666668</c:v>
                </c:pt>
                <c:pt idx="2">
                  <c:v>8.3333333333333339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F33B-444D-8087-324483DCCD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34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965541746303456"/>
          <c:y val="0.72900791732336701"/>
          <c:w val="0.60068896946622374"/>
          <c:h val="0.27099208267663305"/>
        </c:manualLayout>
      </c:layout>
      <c:overlay val="0"/>
      <c:txPr>
        <a:bodyPr/>
        <a:lstStyle/>
        <a:p>
          <a:pPr>
            <a:defRPr sz="1050">
              <a:latin typeface="Arial" panose="020B0604020202020204" pitchFamily="34" charset="0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1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414086978143017"/>
          <c:y val="0"/>
          <c:w val="0.45778837544228718"/>
          <c:h val="0.99999282487131058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Arkusz1!$B$1</c:f>
              <c:strCache>
                <c:ptCount val="1"/>
                <c:pt idx="0">
                  <c:v>x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7CF8-4BFF-A767-3070CC523F59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7CF8-4BFF-A767-3070CC523F59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D67B-492A-832A-7FBB4EB37FCD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7CF8-4BFF-A767-3070CC523F59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7CF8-4BFF-A767-3070CC523F59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Arkusz1!$A$2:$A$8</c:f>
              <c:strCache>
                <c:ptCount val="7"/>
                <c:pt idx="0">
                  <c:v>Konsultuję się z farmaceutą(ką)</c:v>
                </c:pt>
                <c:pt idx="1">
                  <c:v>Szukam rady na portalach internetowych poświęconych zdrowiu</c:v>
                </c:pt>
                <c:pt idx="2">
                  <c:v>Szukam rady na forach dyskusyjnych, na których wypowiadają się lekarze</c:v>
                </c:pt>
                <c:pt idx="3">
                  <c:v>Stosuję rady i sposoby praktykowane przez moją babcię i mamę</c:v>
                </c:pt>
                <c:pt idx="4">
                  <c:v>Sięgam rady koleżanek, które miały podobne doświadczenia</c:v>
                </c:pt>
                <c:pt idx="5">
                  <c:v>Inne</c:v>
                </c:pt>
                <c:pt idx="6">
                  <c:v>Nie wiem / trudno powiedzieć</c:v>
                </c:pt>
              </c:strCache>
            </c:strRef>
          </c:cat>
          <c:val>
            <c:numRef>
              <c:f>Arkusz1!$B$2:$B$8</c:f>
              <c:numCache>
                <c:formatCode>0</c:formatCode>
                <c:ptCount val="7"/>
                <c:pt idx="0">
                  <c:v>58.333333333333336</c:v>
                </c:pt>
                <c:pt idx="1">
                  <c:v>44.791666666666664</c:v>
                </c:pt>
                <c:pt idx="2">
                  <c:v>40.625</c:v>
                </c:pt>
                <c:pt idx="3">
                  <c:v>20.833333333333332</c:v>
                </c:pt>
                <c:pt idx="4">
                  <c:v>19.791666666666668</c:v>
                </c:pt>
                <c:pt idx="5">
                  <c:v>5.208333333333333</c:v>
                </c:pt>
                <c:pt idx="6">
                  <c:v>4.166666666666667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CF8-4BFF-A767-3070CC523F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0"/>
        <c:axId val="354550192"/>
        <c:axId val="354551760"/>
      </c:barChart>
      <c:catAx>
        <c:axId val="35455019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100"/>
            </a:pPr>
            <a:endParaRPr lang="pl-PL"/>
          </a:p>
        </c:txPr>
        <c:crossAx val="354551760"/>
        <c:crosses val="autoZero"/>
        <c:auto val="1"/>
        <c:lblAlgn val="ctr"/>
        <c:lblOffset val="100"/>
        <c:noMultiLvlLbl val="0"/>
      </c:catAx>
      <c:valAx>
        <c:axId val="354551760"/>
        <c:scaling>
          <c:orientation val="minMax"/>
          <c:max val="100"/>
          <c:min val="0"/>
        </c:scaling>
        <c:delete val="0"/>
        <c:axPos val="t"/>
        <c:numFmt formatCode="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pl-PL"/>
          </a:p>
        </c:txPr>
        <c:crossAx val="354550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1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957241848698202"/>
          <c:y val="0.11557732410757929"/>
          <c:w val="0.60738696613611931"/>
          <c:h val="0.7884953306347604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Zdecydowanie się zgadzam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Informacje zamieszczone na kobiecych forach internetowychsą rzetelne i prawdziwe. ponieważ są tam opisane prawdziwe doświadczenia kobiet.</c:v>
                </c:pt>
                <c:pt idx="2">
                  <c:v>Stosowanie suplementów dostępnych bez recepty jest zawsze pierwszym krokiem w zwalczaniu infekcji.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Każda domowa metoda tak samo zadziała na każdy rodzaj infekcji intymnej.</c:v>
                </c:pt>
                <c:pt idx="5">
                  <c:v>Wszystkie stosowane metody. jeśli działają na jedną kobietę to znaczy. że zadziałają również na mnie.</c:v>
                </c:pt>
              </c:strCache>
            </c:strRef>
          </c:cat>
          <c:val>
            <c:numRef>
              <c:f>Arkusz1!$B$2:$B$7</c:f>
              <c:numCache>
                <c:formatCode>0</c:formatCode>
                <c:ptCount val="6"/>
                <c:pt idx="0">
                  <c:v>7.291666666666667</c:v>
                </c:pt>
                <c:pt idx="1">
                  <c:v>3.125</c:v>
                </c:pt>
                <c:pt idx="2">
                  <c:v>5.208333333333333</c:v>
                </c:pt>
                <c:pt idx="3">
                  <c:v>5.208333333333333</c:v>
                </c:pt>
                <c:pt idx="4">
                  <c:v>4.166666666666667</c:v>
                </c:pt>
                <c:pt idx="5">
                  <c:v>2.0833333333333335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B1-4ED2-B2A5-D0555A7D6231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Raczej się zgadzam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Informacje zamieszczone na kobiecych forach internetowychsą rzetelne i prawdziwe. ponieważ są tam opisane prawdziwe doświadczenia kobiet.</c:v>
                </c:pt>
                <c:pt idx="2">
                  <c:v>Stosowanie suplementów dostępnych bez recepty jest zawsze pierwszym krokiem w zwalczaniu infekcji.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Każda domowa metoda tak samo zadziała na każdy rodzaj infekcji intymnej.</c:v>
                </c:pt>
                <c:pt idx="5">
                  <c:v>Wszystkie stosowane metody. jeśli działają na jedną kobietę to znaczy. że zadziałają również na mnie.</c:v>
                </c:pt>
              </c:strCache>
            </c:strRef>
          </c:cat>
          <c:val>
            <c:numRef>
              <c:f>Arkusz1!$C$2:$C$7</c:f>
              <c:numCache>
                <c:formatCode>0</c:formatCode>
                <c:ptCount val="6"/>
                <c:pt idx="0">
                  <c:v>43.75</c:v>
                </c:pt>
                <c:pt idx="1">
                  <c:v>41.666666666666664</c:v>
                </c:pt>
                <c:pt idx="2">
                  <c:v>30.208333333333332</c:v>
                </c:pt>
                <c:pt idx="3">
                  <c:v>25</c:v>
                </c:pt>
                <c:pt idx="4">
                  <c:v>11.458333333333334</c:v>
                </c:pt>
                <c:pt idx="5">
                  <c:v>11.458333333333334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B1-4ED2-B2A5-D0555A7D6231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Nie wiem / trudno powiedzieć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Informacje zamieszczone na kobiecych forach internetowychsą rzetelne i prawdziwe. ponieważ są tam opisane prawdziwe doświadczenia kobiet.</c:v>
                </c:pt>
                <c:pt idx="2">
                  <c:v>Stosowanie suplementów dostępnych bez recepty jest zawsze pierwszym krokiem w zwalczaniu infekcji.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Każda domowa metoda tak samo zadziała na każdy rodzaj infekcji intymnej.</c:v>
                </c:pt>
                <c:pt idx="5">
                  <c:v>Wszystkie stosowane metody. jeśli działają na jedną kobietę to znaczy. że zadziałają również na mnie.</c:v>
                </c:pt>
              </c:strCache>
            </c:strRef>
          </c:cat>
          <c:val>
            <c:numRef>
              <c:f>Arkusz1!$D$2:$D$7</c:f>
              <c:numCache>
                <c:formatCode>0</c:formatCode>
                <c:ptCount val="6"/>
                <c:pt idx="0">
                  <c:v>30.208333333333332</c:v>
                </c:pt>
                <c:pt idx="1">
                  <c:v>29.166666666666668</c:v>
                </c:pt>
                <c:pt idx="2">
                  <c:v>28.125</c:v>
                </c:pt>
                <c:pt idx="3">
                  <c:v>26.041666666666668</c:v>
                </c:pt>
                <c:pt idx="4">
                  <c:v>22.916666666666668</c:v>
                </c:pt>
                <c:pt idx="5">
                  <c:v>23.958333333333332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F8-48AE-B1C1-048C320C0815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Raczej się nie zgadzam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Informacje zamieszczone na kobiecych forach internetowychsą rzetelne i prawdziwe. ponieważ są tam opisane prawdziwe doświadczenia kobiet.</c:v>
                </c:pt>
                <c:pt idx="2">
                  <c:v>Stosowanie suplementów dostępnych bez recepty jest zawsze pierwszym krokiem w zwalczaniu infekcji.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Każda domowa metoda tak samo zadziała na każdy rodzaj infekcji intymnej.</c:v>
                </c:pt>
                <c:pt idx="5">
                  <c:v>Wszystkie stosowane metody. jeśli działają na jedną kobietę to znaczy. że zadziałają również na mnie.</c:v>
                </c:pt>
              </c:strCache>
            </c:strRef>
          </c:cat>
          <c:val>
            <c:numRef>
              <c:f>Arkusz1!$E$2:$E$7</c:f>
              <c:numCache>
                <c:formatCode>0</c:formatCode>
                <c:ptCount val="6"/>
                <c:pt idx="0">
                  <c:v>14.583333333333334</c:v>
                </c:pt>
                <c:pt idx="1">
                  <c:v>17.708333333333332</c:v>
                </c:pt>
                <c:pt idx="2">
                  <c:v>26.041666666666668</c:v>
                </c:pt>
                <c:pt idx="3">
                  <c:v>26.041666666666668</c:v>
                </c:pt>
                <c:pt idx="4">
                  <c:v>33.333333333333336</c:v>
                </c:pt>
                <c:pt idx="5">
                  <c:v>27.083333333333332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FF8-48AE-B1C1-048C320C0815}"/>
            </c:ext>
          </c:extLst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Zdecydowanie się nie zgadzam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Informacje zamieszczone na kobiecych forach internetowychsą rzetelne i prawdziwe. ponieważ są tam opisane prawdziwe doświadczenia kobiet.</c:v>
                </c:pt>
                <c:pt idx="2">
                  <c:v>Stosowanie suplementów dostępnych bez recepty jest zawsze pierwszym krokiem w zwalczaniu infekcji.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Każda domowa metoda tak samo zadziała na każdy rodzaj infekcji intymnej.</c:v>
                </c:pt>
                <c:pt idx="5">
                  <c:v>Wszystkie stosowane metody. jeśli działają na jedną kobietę to znaczy. że zadziałają również na mnie.</c:v>
                </c:pt>
              </c:strCache>
            </c:strRef>
          </c:cat>
          <c:val>
            <c:numRef>
              <c:f>Arkusz1!$F$2:$F$7</c:f>
              <c:numCache>
                <c:formatCode>0</c:formatCode>
                <c:ptCount val="6"/>
                <c:pt idx="0">
                  <c:v>4.166666666666667</c:v>
                </c:pt>
                <c:pt idx="1">
                  <c:v>8.3333333333333339</c:v>
                </c:pt>
                <c:pt idx="2">
                  <c:v>10.416666666666666</c:v>
                </c:pt>
                <c:pt idx="3">
                  <c:v>17.708333333333332</c:v>
                </c:pt>
                <c:pt idx="4">
                  <c:v>28.125</c:v>
                </c:pt>
                <c:pt idx="5">
                  <c:v>35.416666666666664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FF8-48AE-B1C1-048C320C081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100"/>
        <c:axId val="354552152"/>
        <c:axId val="354548232"/>
      </c:barChart>
      <c:catAx>
        <c:axId val="354552152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354548232"/>
        <c:crosses val="autoZero"/>
        <c:auto val="1"/>
        <c:lblAlgn val="ctr"/>
        <c:lblOffset val="100"/>
        <c:noMultiLvlLbl val="0"/>
      </c:catAx>
      <c:valAx>
        <c:axId val="354548232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354552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265392151056719"/>
          <c:y val="0.88831754740225399"/>
          <c:w val="0.6373460651298799"/>
          <c:h val="8.98379901757213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3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555777331427601"/>
          <c:y val="4.8053677638920413E-2"/>
          <c:w val="0.42707981653987143"/>
          <c:h val="0.76005382664493404"/>
        </c:manualLayout>
      </c:layout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1-148F-4FCA-AB6C-03EEC119C6BE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148F-4FCA-AB6C-03EEC119C6B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5-148F-4FCA-AB6C-03EEC119C6BE}"/>
              </c:ext>
            </c:extLst>
          </c:dPt>
          <c:dPt>
            <c:idx val="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148F-4FCA-AB6C-03EEC119C6BE}"/>
              </c:ext>
            </c:extLst>
          </c:dPt>
          <c:dPt>
            <c:idx val="4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9-148F-4FCA-AB6C-03EEC119C6BE}"/>
              </c:ext>
            </c:extLst>
          </c:dPt>
          <c:dPt>
            <c:idx val="5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148F-4FCA-AB6C-03EEC119C6BE}"/>
              </c:ext>
            </c:extLst>
          </c:dPt>
          <c:dPt>
            <c:idx val="6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148F-4FCA-AB6C-03EEC119C6BE}"/>
              </c:ext>
            </c:extLst>
          </c:dPt>
          <c:dPt>
            <c:idx val="7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48F-4FCA-AB6C-03EEC119C6B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Arkusz1!$A$2:$A$6</c:f>
              <c:strCache>
                <c:ptCount val="5"/>
                <c:pt idx="0">
                  <c:v>Zdecydowanie nie, każda infekcja wymaga konsultacji z lekarzem</c:v>
                </c:pt>
                <c:pt idx="1">
                  <c:v>Raczej nie</c:v>
                </c:pt>
                <c:pt idx="2">
                  <c:v>Nie wiem / trudno powiedzieć</c:v>
                </c:pt>
                <c:pt idx="3">
                  <c:v>Raczej tak</c:v>
                </c:pt>
                <c:pt idx="4">
                  <c:v>Zdecydowanie tak, jest wiele domowych sposobów, które pomagają wyleczyć infekcje intymne</c:v>
                </c:pt>
              </c:strCache>
            </c:strRef>
          </c:cat>
          <c:val>
            <c:numRef>
              <c:f>Arkusz1!$B$2:$B$6</c:f>
              <c:numCache>
                <c:formatCode>0</c:formatCode>
                <c:ptCount val="5"/>
                <c:pt idx="0">
                  <c:v>24.050632911392405</c:v>
                </c:pt>
                <c:pt idx="1">
                  <c:v>37.025316455696199</c:v>
                </c:pt>
                <c:pt idx="2">
                  <c:v>13.291139240506327</c:v>
                </c:pt>
                <c:pt idx="3">
                  <c:v>21.835443037974684</c:v>
                </c:pt>
                <c:pt idx="4">
                  <c:v>3.79746835443038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48F-4FCA-AB6C-03EEC119C6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34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5795232375109863E-2"/>
          <c:y val="0.70708581424366956"/>
          <c:w val="0.90853559659274863"/>
          <c:h val="0.29291418575633033"/>
        </c:manualLayout>
      </c:layout>
      <c:overlay val="0"/>
      <c:txPr>
        <a:bodyPr/>
        <a:lstStyle/>
        <a:p>
          <a:pPr>
            <a:defRPr sz="1050">
              <a:latin typeface="Arial" panose="020B0604020202020204" pitchFamily="34" charset="0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1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555777331427601"/>
          <c:y val="4.8053677638920413E-2"/>
          <c:w val="0.42707981653987143"/>
          <c:h val="0.76005382664493404"/>
        </c:manualLayout>
      </c:layout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1-F33B-444D-8087-324483DCCD9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3-F33B-444D-8087-324483DCCD9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5-F33B-444D-8087-324483DCCD9C}"/>
              </c:ext>
            </c:extLst>
          </c:dPt>
          <c:dPt>
            <c:idx val="5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F33B-444D-8087-324483DCCD9C}"/>
              </c:ext>
            </c:extLst>
          </c:dPt>
          <c:dPt>
            <c:idx val="6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F33B-444D-8087-324483DCCD9C}"/>
              </c:ext>
            </c:extLst>
          </c:dPt>
          <c:dPt>
            <c:idx val="7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F33B-444D-8087-324483DCCD9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Arkusz1!$A$2:$A$4</c:f>
              <c:strCache>
                <c:ptCount val="3"/>
                <c:pt idx="0">
                  <c:v>Tak</c:v>
                </c:pt>
                <c:pt idx="1">
                  <c:v>Nie</c:v>
                </c:pt>
                <c:pt idx="2">
                  <c:v>Nie wiem / trudno powiedzieć</c:v>
                </c:pt>
              </c:strCache>
            </c:strRef>
          </c:cat>
          <c:val>
            <c:numRef>
              <c:f>Arkusz1!$B$2:$B$4</c:f>
              <c:numCache>
                <c:formatCode>0</c:formatCode>
                <c:ptCount val="3"/>
                <c:pt idx="0">
                  <c:v>64.240506329113927</c:v>
                </c:pt>
                <c:pt idx="1">
                  <c:v>26.265822784810126</c:v>
                </c:pt>
                <c:pt idx="2">
                  <c:v>9.4936708860759502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F33B-444D-8087-324483DCCD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34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965541746303456"/>
          <c:y val="0.72900791732336701"/>
          <c:w val="0.60068896946622374"/>
          <c:h val="0.27099208267663305"/>
        </c:manualLayout>
      </c:layout>
      <c:overlay val="0"/>
      <c:txPr>
        <a:bodyPr/>
        <a:lstStyle/>
        <a:p>
          <a:pPr>
            <a:defRPr sz="1050">
              <a:latin typeface="Arial" panose="020B0604020202020204" pitchFamily="34" charset="0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1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414086978143017"/>
          <c:y val="0"/>
          <c:w val="0.45778837544228718"/>
          <c:h val="0.99999282487131058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Arkusz1!$B$1</c:f>
              <c:strCache>
                <c:ptCount val="1"/>
                <c:pt idx="0">
                  <c:v>x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C85-4974-B522-B5E0BC504CBA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5C85-4974-B522-B5E0BC504CBA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BD2C-4E46-B4BA-BCB3787C6250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5C85-4974-B522-B5E0BC504CBA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5C85-4974-B522-B5E0BC504CBA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Arkusz1!$A$2:$A$8</c:f>
              <c:strCache>
                <c:ptCount val="7"/>
                <c:pt idx="0">
                  <c:v>Konsultuję się z farmaceutą(ką)</c:v>
                </c:pt>
                <c:pt idx="1">
                  <c:v>Szukam rady na portalach internetowych poświęconych zdrowiu</c:v>
                </c:pt>
                <c:pt idx="2">
                  <c:v>Szukam rady na forach dyskusyjnych, na których wypowiadają się lekarze</c:v>
                </c:pt>
                <c:pt idx="3">
                  <c:v>Sięgam rady koleżanek, które miały podobne doświadczenia</c:v>
                </c:pt>
                <c:pt idx="4">
                  <c:v>Stosuję rady i sposoby praktykowane przez moją babcię i mamę</c:v>
                </c:pt>
                <c:pt idx="5">
                  <c:v>Inne</c:v>
                </c:pt>
                <c:pt idx="6">
                  <c:v>Nie wiem / trudno powiedzieć</c:v>
                </c:pt>
              </c:strCache>
            </c:strRef>
          </c:cat>
          <c:val>
            <c:numRef>
              <c:f>Arkusz1!$B$2:$B$8</c:f>
              <c:numCache>
                <c:formatCode>0</c:formatCode>
                <c:ptCount val="7"/>
                <c:pt idx="0">
                  <c:v>51.898734177215189</c:v>
                </c:pt>
                <c:pt idx="1">
                  <c:v>50.632911392405063</c:v>
                </c:pt>
                <c:pt idx="2">
                  <c:v>43.354430379746837</c:v>
                </c:pt>
                <c:pt idx="3">
                  <c:v>23.734177215189874</c:v>
                </c:pt>
                <c:pt idx="4">
                  <c:v>23.417721518987342</c:v>
                </c:pt>
                <c:pt idx="5">
                  <c:v>3.481012658227848</c:v>
                </c:pt>
                <c:pt idx="6">
                  <c:v>3.79746835443038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C85-4974-B522-B5E0BC504C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0"/>
        <c:axId val="367443496"/>
        <c:axId val="367445848"/>
      </c:barChart>
      <c:catAx>
        <c:axId val="367443496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100"/>
            </a:pPr>
            <a:endParaRPr lang="pl-PL"/>
          </a:p>
        </c:txPr>
        <c:crossAx val="367445848"/>
        <c:crosses val="autoZero"/>
        <c:auto val="1"/>
        <c:lblAlgn val="ctr"/>
        <c:lblOffset val="100"/>
        <c:noMultiLvlLbl val="0"/>
      </c:catAx>
      <c:valAx>
        <c:axId val="367445848"/>
        <c:scaling>
          <c:orientation val="minMax"/>
          <c:max val="100"/>
          <c:min val="0"/>
        </c:scaling>
        <c:delete val="0"/>
        <c:axPos val="t"/>
        <c:numFmt formatCode="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pl-PL"/>
          </a:p>
        </c:txPr>
        <c:crossAx val="367443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1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957241848698202"/>
          <c:y val="0.11557732410757929"/>
          <c:w val="0.60738696613611931"/>
          <c:h val="0.7884953306347604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Zdecydowanie się zgadzam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Arkusz1!$B$2:$B$7</c:f>
              <c:numCache>
                <c:formatCode>0</c:formatCode>
                <c:ptCount val="6"/>
                <c:pt idx="0">
                  <c:v>9.1772151898734169</c:v>
                </c:pt>
                <c:pt idx="1">
                  <c:v>7.2784810126582276</c:v>
                </c:pt>
                <c:pt idx="2">
                  <c:v>5.6962025316455698</c:v>
                </c:pt>
                <c:pt idx="3">
                  <c:v>4.4303797468354427</c:v>
                </c:pt>
                <c:pt idx="4">
                  <c:v>4.7468354430379751</c:v>
                </c:pt>
                <c:pt idx="5">
                  <c:v>3.1645569620253164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B1-4ED2-B2A5-D0555A7D6231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Raczej się zgadzam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Arkusz1!$C$2:$C$7</c:f>
              <c:numCache>
                <c:formatCode>0</c:formatCode>
                <c:ptCount val="6"/>
                <c:pt idx="0">
                  <c:v>45.88607594936709</c:v>
                </c:pt>
                <c:pt idx="1">
                  <c:v>40.506329113924053</c:v>
                </c:pt>
                <c:pt idx="2">
                  <c:v>31.329113924050635</c:v>
                </c:pt>
                <c:pt idx="3">
                  <c:v>22.151898734177216</c:v>
                </c:pt>
                <c:pt idx="4">
                  <c:v>12.658227848101266</c:v>
                </c:pt>
                <c:pt idx="5">
                  <c:v>10.759493670886076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B1-4ED2-B2A5-D0555A7D6231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Nie wiem / trudno powiedzieć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Arkusz1!$D$2:$D$7</c:f>
              <c:numCache>
                <c:formatCode>0</c:formatCode>
                <c:ptCount val="6"/>
                <c:pt idx="0">
                  <c:v>25.63291139240506</c:v>
                </c:pt>
                <c:pt idx="1">
                  <c:v>22.468354430379748</c:v>
                </c:pt>
                <c:pt idx="2">
                  <c:v>34.177215189873415</c:v>
                </c:pt>
                <c:pt idx="3">
                  <c:v>29.11392405063291</c:v>
                </c:pt>
                <c:pt idx="4">
                  <c:v>18.9873417721519</c:v>
                </c:pt>
                <c:pt idx="5">
                  <c:v>22.468354430379748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F8-48AE-B1C1-048C320C0815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Raczej się nie zgadzam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Arkusz1!$E$2:$E$7</c:f>
              <c:numCache>
                <c:formatCode>0</c:formatCode>
                <c:ptCount val="6"/>
                <c:pt idx="0">
                  <c:v>17.088607594936708</c:v>
                </c:pt>
                <c:pt idx="1">
                  <c:v>20.88607594936709</c:v>
                </c:pt>
                <c:pt idx="2">
                  <c:v>22.784810126582279</c:v>
                </c:pt>
                <c:pt idx="3">
                  <c:v>32.594936708860757</c:v>
                </c:pt>
                <c:pt idx="4">
                  <c:v>36.392405063291136</c:v>
                </c:pt>
                <c:pt idx="5">
                  <c:v>38.607594936708864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FF8-48AE-B1C1-048C320C0815}"/>
            </c:ext>
          </c:extLst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Zdecydowanie się nie zgadzam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Arkusz1!$F$2:$F$7</c:f>
              <c:numCache>
                <c:formatCode>0</c:formatCode>
                <c:ptCount val="6"/>
                <c:pt idx="0">
                  <c:v>2.2151898734177213</c:v>
                </c:pt>
                <c:pt idx="1">
                  <c:v>8.8607594936708853</c:v>
                </c:pt>
                <c:pt idx="2">
                  <c:v>6.0126582278481013</c:v>
                </c:pt>
                <c:pt idx="3">
                  <c:v>11.708860759493671</c:v>
                </c:pt>
                <c:pt idx="4">
                  <c:v>27.215189873417721</c:v>
                </c:pt>
                <c:pt idx="5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FF8-48AE-B1C1-048C320C081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100"/>
        <c:axId val="367442320"/>
        <c:axId val="367440752"/>
      </c:barChart>
      <c:catAx>
        <c:axId val="36744232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367440752"/>
        <c:crosses val="autoZero"/>
        <c:auto val="1"/>
        <c:lblAlgn val="ctr"/>
        <c:lblOffset val="100"/>
        <c:noMultiLvlLbl val="0"/>
      </c:catAx>
      <c:valAx>
        <c:axId val="367440752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367442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265392151056719"/>
          <c:y val="0.88831754740225399"/>
          <c:w val="0.6373460651298799"/>
          <c:h val="8.98379901757213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957241848698202"/>
          <c:y val="0.11557732410757929"/>
          <c:w val="0.60738696613611931"/>
          <c:h val="0.7884953306347604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Zdecydowanie się zgadzam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Arkusz1!$B$2:$B$7</c:f>
              <c:numCache>
                <c:formatCode>0</c:formatCode>
                <c:ptCount val="6"/>
                <c:pt idx="0">
                  <c:v>8.7390761548064919</c:v>
                </c:pt>
                <c:pt idx="1">
                  <c:v>7.8651685393258424</c:v>
                </c:pt>
                <c:pt idx="2">
                  <c:v>4.9625468164794011</c:v>
                </c:pt>
                <c:pt idx="3">
                  <c:v>4.9625468164794011</c:v>
                </c:pt>
                <c:pt idx="4">
                  <c:v>4.8064918851435703</c:v>
                </c:pt>
                <c:pt idx="5">
                  <c:v>3.5580524344569286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B1-4ED2-B2A5-D0555A7D6231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Raczej się zgadzam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Arkusz1!$C$2:$C$7</c:f>
              <c:numCache>
                <c:formatCode>0</c:formatCode>
                <c:ptCount val="6"/>
                <c:pt idx="0">
                  <c:v>43.476903870162296</c:v>
                </c:pt>
                <c:pt idx="1">
                  <c:v>37.141073657927592</c:v>
                </c:pt>
                <c:pt idx="2">
                  <c:v>22.752808988764045</c:v>
                </c:pt>
                <c:pt idx="3">
                  <c:v>22.752808988764045</c:v>
                </c:pt>
                <c:pt idx="4">
                  <c:v>13.014981273408239</c:v>
                </c:pt>
                <c:pt idx="5">
                  <c:v>10.268414481897628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B1-4ED2-B2A5-D0555A7D6231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Nie wiem / trudno powiedzieć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Arkusz1!$D$2:$D$7</c:f>
              <c:numCache>
                <c:formatCode>0</c:formatCode>
                <c:ptCount val="6"/>
                <c:pt idx="0">
                  <c:v>27.434456928838951</c:v>
                </c:pt>
                <c:pt idx="1">
                  <c:v>26.841448189762794</c:v>
                </c:pt>
                <c:pt idx="2">
                  <c:v>32.397003745318351</c:v>
                </c:pt>
                <c:pt idx="3">
                  <c:v>32.397003745318351</c:v>
                </c:pt>
                <c:pt idx="4">
                  <c:v>20.162297128589262</c:v>
                </c:pt>
                <c:pt idx="5">
                  <c:v>22.284644194756556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F8-48AE-B1C1-048C320C0815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Raczej się nie zgadzam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Arkusz1!$E$2:$E$7</c:f>
              <c:numCache>
                <c:formatCode>0</c:formatCode>
                <c:ptCount val="6"/>
                <c:pt idx="0">
                  <c:v>17.072409488139826</c:v>
                </c:pt>
                <c:pt idx="1">
                  <c:v>20.068664169787766</c:v>
                </c:pt>
                <c:pt idx="2">
                  <c:v>28.932584269662918</c:v>
                </c:pt>
                <c:pt idx="3">
                  <c:v>28.932584269662918</c:v>
                </c:pt>
                <c:pt idx="4">
                  <c:v>32.584269662921351</c:v>
                </c:pt>
                <c:pt idx="5">
                  <c:v>37.109862671660423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FF8-48AE-B1C1-048C320C0815}"/>
            </c:ext>
          </c:extLst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Zdecydowanie się nie zgadzam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Wszystkie stosowane metody. jeśli działają na jedną kobietę to znaczy. że zadziałają również na mnie.</c:v>
                </c:pt>
                <c:pt idx="5">
                  <c:v>Każda domowa metoda tak samo zadziała na każdy rodzaj infekcji intymnej.</c:v>
                </c:pt>
              </c:strCache>
            </c:strRef>
          </c:cat>
          <c:val>
            <c:numRef>
              <c:f>Arkusz1!$F$2:$F$7</c:f>
              <c:numCache>
                <c:formatCode>0</c:formatCode>
                <c:ptCount val="6"/>
                <c:pt idx="0">
                  <c:v>3.2771535580524342</c:v>
                </c:pt>
                <c:pt idx="1">
                  <c:v>8.083645443196005</c:v>
                </c:pt>
                <c:pt idx="2">
                  <c:v>10.955056179775282</c:v>
                </c:pt>
                <c:pt idx="3">
                  <c:v>10.955056179775282</c:v>
                </c:pt>
                <c:pt idx="4">
                  <c:v>29.43196004993758</c:v>
                </c:pt>
                <c:pt idx="5">
                  <c:v>26.779026217228463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FF8-48AE-B1C1-048C320C081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100"/>
        <c:axId val="353040568"/>
        <c:axId val="353035472"/>
      </c:barChart>
      <c:catAx>
        <c:axId val="353040568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353035472"/>
        <c:crosses val="autoZero"/>
        <c:auto val="1"/>
        <c:lblAlgn val="ctr"/>
        <c:lblOffset val="100"/>
        <c:noMultiLvlLbl val="0"/>
      </c:catAx>
      <c:valAx>
        <c:axId val="353035472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353040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265392151056719"/>
          <c:y val="0.88831754740225399"/>
          <c:w val="0.6373460651298799"/>
          <c:h val="8.98379901757213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3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555777331427601"/>
          <c:y val="4.8053677638920413E-2"/>
          <c:w val="0.42707981653987143"/>
          <c:h val="0.76005382664493404"/>
        </c:manualLayout>
      </c:layout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1-148F-4FCA-AB6C-03EEC119C6BE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148F-4FCA-AB6C-03EEC119C6B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5-148F-4FCA-AB6C-03EEC119C6BE}"/>
              </c:ext>
            </c:extLst>
          </c:dPt>
          <c:dPt>
            <c:idx val="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148F-4FCA-AB6C-03EEC119C6BE}"/>
              </c:ext>
            </c:extLst>
          </c:dPt>
          <c:dPt>
            <c:idx val="4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9-148F-4FCA-AB6C-03EEC119C6BE}"/>
              </c:ext>
            </c:extLst>
          </c:dPt>
          <c:dPt>
            <c:idx val="5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148F-4FCA-AB6C-03EEC119C6BE}"/>
              </c:ext>
            </c:extLst>
          </c:dPt>
          <c:dPt>
            <c:idx val="6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148F-4FCA-AB6C-03EEC119C6BE}"/>
              </c:ext>
            </c:extLst>
          </c:dPt>
          <c:dPt>
            <c:idx val="7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48F-4FCA-AB6C-03EEC119C6B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Arkusz1!$A$2:$A$6</c:f>
              <c:strCache>
                <c:ptCount val="5"/>
                <c:pt idx="0">
                  <c:v>Zdecydowanie nie, każda infekcja wymaga konsultacji z lekarzem</c:v>
                </c:pt>
                <c:pt idx="1">
                  <c:v>Raczej nie</c:v>
                </c:pt>
                <c:pt idx="2">
                  <c:v>Nie wiem / trudno powiedzieć</c:v>
                </c:pt>
                <c:pt idx="3">
                  <c:v>Raczej tak</c:v>
                </c:pt>
                <c:pt idx="4">
                  <c:v>Zdecydowanie tak, jest wiele domowych sposobów, które pomagają wyleczyć infekcje intymne</c:v>
                </c:pt>
              </c:strCache>
            </c:strRef>
          </c:cat>
          <c:val>
            <c:numRef>
              <c:f>Arkusz1!$B$2:$B$6</c:f>
              <c:numCache>
                <c:formatCode>0</c:formatCode>
                <c:ptCount val="5"/>
                <c:pt idx="0">
                  <c:v>35.200000000000003</c:v>
                </c:pt>
                <c:pt idx="1">
                  <c:v>24</c:v>
                </c:pt>
                <c:pt idx="2">
                  <c:v>16.8</c:v>
                </c:pt>
                <c:pt idx="3">
                  <c:v>19.2</c:v>
                </c:pt>
                <c:pt idx="4">
                  <c:v>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48F-4FCA-AB6C-03EEC119C6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34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5795232375109863E-2"/>
          <c:y val="0.70708581424366956"/>
          <c:w val="0.90853559659274863"/>
          <c:h val="0.29291418575633033"/>
        </c:manualLayout>
      </c:layout>
      <c:overlay val="0"/>
      <c:txPr>
        <a:bodyPr/>
        <a:lstStyle/>
        <a:p>
          <a:pPr>
            <a:defRPr sz="1050">
              <a:latin typeface="Arial" panose="020B0604020202020204" pitchFamily="34" charset="0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1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555777331427601"/>
          <c:y val="4.8053677638920413E-2"/>
          <c:w val="0.42707981653987143"/>
          <c:h val="0.76005382664493404"/>
        </c:manualLayout>
      </c:layout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1-F33B-444D-8087-324483DCCD9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3-F33B-444D-8087-324483DCCD9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5-F33B-444D-8087-324483DCCD9C}"/>
              </c:ext>
            </c:extLst>
          </c:dPt>
          <c:dPt>
            <c:idx val="5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F33B-444D-8087-324483DCCD9C}"/>
              </c:ext>
            </c:extLst>
          </c:dPt>
          <c:dPt>
            <c:idx val="6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F33B-444D-8087-324483DCCD9C}"/>
              </c:ext>
            </c:extLst>
          </c:dPt>
          <c:dPt>
            <c:idx val="7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F33B-444D-8087-324483DCCD9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Arkusz1!$A$2:$A$4</c:f>
              <c:strCache>
                <c:ptCount val="3"/>
                <c:pt idx="0">
                  <c:v>Tak</c:v>
                </c:pt>
                <c:pt idx="1">
                  <c:v>Nie</c:v>
                </c:pt>
                <c:pt idx="2">
                  <c:v>Nie wiem / trudno powiedzieć</c:v>
                </c:pt>
              </c:strCache>
            </c:strRef>
          </c:cat>
          <c:val>
            <c:numRef>
              <c:f>Arkusz1!$B$2:$B$4</c:f>
              <c:numCache>
                <c:formatCode>0</c:formatCode>
                <c:ptCount val="3"/>
                <c:pt idx="0">
                  <c:v>60.8</c:v>
                </c:pt>
                <c:pt idx="1">
                  <c:v>23.2</c:v>
                </c:pt>
                <c:pt idx="2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F33B-444D-8087-324483DCCD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34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965541746303456"/>
          <c:y val="0.72900791732336701"/>
          <c:w val="0.60068896946622374"/>
          <c:h val="0.27099208267663305"/>
        </c:manualLayout>
      </c:layout>
      <c:overlay val="0"/>
      <c:txPr>
        <a:bodyPr/>
        <a:lstStyle/>
        <a:p>
          <a:pPr>
            <a:defRPr sz="1050">
              <a:latin typeface="Arial" panose="020B0604020202020204" pitchFamily="34" charset="0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1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414086978143017"/>
          <c:y val="0"/>
          <c:w val="0.45778837544228718"/>
          <c:h val="0.99999282487131058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Arkusz1!$B$1</c:f>
              <c:strCache>
                <c:ptCount val="1"/>
                <c:pt idx="0">
                  <c:v>x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9A31-442B-8A20-04889AFE7247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9A31-442B-8A20-04889AFE7247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46D9-4ABD-9989-485148FFB5DC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9A31-442B-8A20-04889AFE7247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9A31-442B-8A20-04889AFE7247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Arkusz1!$A$2:$A$8</c:f>
              <c:strCache>
                <c:ptCount val="7"/>
                <c:pt idx="0">
                  <c:v>Szukam rady na portalach internetowych poświęconych zdrowiu</c:v>
                </c:pt>
                <c:pt idx="1">
                  <c:v>Konsultuję się z farmaceutą(ką)</c:v>
                </c:pt>
                <c:pt idx="2">
                  <c:v>Szukam rady na forach dyskusyjnych, na których wypowiadają się lekarze</c:v>
                </c:pt>
                <c:pt idx="3">
                  <c:v>Stosuję rady i sposoby praktykowane przez moją babcię i mamę</c:v>
                </c:pt>
                <c:pt idx="4">
                  <c:v>Sięgam rady koleżanek, które miały podobne doświadczenia</c:v>
                </c:pt>
                <c:pt idx="5">
                  <c:v>Inne</c:v>
                </c:pt>
                <c:pt idx="6">
                  <c:v>Nie wiem / trudno powiedzieć</c:v>
                </c:pt>
              </c:strCache>
            </c:strRef>
          </c:cat>
          <c:val>
            <c:numRef>
              <c:f>Arkusz1!$B$2:$B$8</c:f>
              <c:numCache>
                <c:formatCode>0</c:formatCode>
                <c:ptCount val="7"/>
                <c:pt idx="0">
                  <c:v>45.6</c:v>
                </c:pt>
                <c:pt idx="1">
                  <c:v>39.200000000000003</c:v>
                </c:pt>
                <c:pt idx="2">
                  <c:v>36.799999999999997</c:v>
                </c:pt>
                <c:pt idx="3">
                  <c:v>26.400000000000002</c:v>
                </c:pt>
                <c:pt idx="4">
                  <c:v>20.8</c:v>
                </c:pt>
                <c:pt idx="5">
                  <c:v>7.2000000000000011</c:v>
                </c:pt>
                <c:pt idx="6">
                  <c:v>9.6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A31-442B-8A20-04889AFE72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0"/>
        <c:axId val="367447416"/>
        <c:axId val="367445064"/>
      </c:barChart>
      <c:catAx>
        <c:axId val="367447416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100"/>
            </a:pPr>
            <a:endParaRPr lang="pl-PL"/>
          </a:p>
        </c:txPr>
        <c:crossAx val="367445064"/>
        <c:crosses val="autoZero"/>
        <c:auto val="1"/>
        <c:lblAlgn val="ctr"/>
        <c:lblOffset val="100"/>
        <c:noMultiLvlLbl val="0"/>
      </c:catAx>
      <c:valAx>
        <c:axId val="367445064"/>
        <c:scaling>
          <c:orientation val="minMax"/>
          <c:max val="100"/>
          <c:min val="0"/>
        </c:scaling>
        <c:delete val="0"/>
        <c:axPos val="t"/>
        <c:numFmt formatCode="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pl-PL"/>
          </a:p>
        </c:txPr>
        <c:crossAx val="367447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1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957241848698202"/>
          <c:y val="0.11557732410757929"/>
          <c:w val="0.60738696613611931"/>
          <c:h val="0.7884953306347604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Zdecydowanie się zgadzam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Każda domowa metoda tak samo zadziała na każdy rodzaj infekcji intymnej.</c:v>
                </c:pt>
                <c:pt idx="5">
                  <c:v>Wszystkie stosowane metody. jeśli działają na jedną kobietę to znaczy. że zadziałają również na mnie.</c:v>
                </c:pt>
              </c:strCache>
            </c:strRef>
          </c:cat>
          <c:val>
            <c:numRef>
              <c:f>Arkusz1!$B$2:$B$7</c:f>
              <c:numCache>
                <c:formatCode>0</c:formatCode>
                <c:ptCount val="6"/>
                <c:pt idx="0">
                  <c:v>6.4</c:v>
                </c:pt>
                <c:pt idx="1">
                  <c:v>9.6</c:v>
                </c:pt>
                <c:pt idx="2">
                  <c:v>4.8</c:v>
                </c:pt>
                <c:pt idx="3">
                  <c:v>4.8</c:v>
                </c:pt>
                <c:pt idx="4">
                  <c:v>3.2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B1-4ED2-B2A5-D0555A7D6231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Raczej się zgadzam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Każda domowa metoda tak samo zadziała na każdy rodzaj infekcji intymnej.</c:v>
                </c:pt>
                <c:pt idx="5">
                  <c:v>Wszystkie stosowane metody. jeśli działają na jedną kobietę to znaczy. że zadziałają również na mnie.</c:v>
                </c:pt>
              </c:strCache>
            </c:strRef>
          </c:cat>
          <c:val>
            <c:numRef>
              <c:f>Arkusz1!$C$2:$C$7</c:f>
              <c:numCache>
                <c:formatCode>0</c:formatCode>
                <c:ptCount val="6"/>
                <c:pt idx="0">
                  <c:v>40.799999999999997</c:v>
                </c:pt>
                <c:pt idx="1">
                  <c:v>30.4</c:v>
                </c:pt>
                <c:pt idx="2">
                  <c:v>27.200000000000003</c:v>
                </c:pt>
                <c:pt idx="3">
                  <c:v>21.6</c:v>
                </c:pt>
                <c:pt idx="4">
                  <c:v>12.8</c:v>
                </c:pt>
                <c:pt idx="5">
                  <c:v>7.2000000000000011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B1-4ED2-B2A5-D0555A7D6231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Nie wiem / trudno powiedzieć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Każda domowa metoda tak samo zadziała na każdy rodzaj infekcji intymnej.</c:v>
                </c:pt>
                <c:pt idx="5">
                  <c:v>Wszystkie stosowane metody. jeśli działają na jedną kobietę to znaczy. że zadziałają również na mnie.</c:v>
                </c:pt>
              </c:strCache>
            </c:strRef>
          </c:cat>
          <c:val>
            <c:numRef>
              <c:f>Arkusz1!$D$2:$D$7</c:f>
              <c:numCache>
                <c:formatCode>0</c:formatCode>
                <c:ptCount val="6"/>
                <c:pt idx="0">
                  <c:v>30.4</c:v>
                </c:pt>
                <c:pt idx="1">
                  <c:v>28.000000000000004</c:v>
                </c:pt>
                <c:pt idx="2">
                  <c:v>44</c:v>
                </c:pt>
                <c:pt idx="3">
                  <c:v>35.200000000000003</c:v>
                </c:pt>
                <c:pt idx="4">
                  <c:v>16</c:v>
                </c:pt>
                <c:pt idx="5">
                  <c:v>24.8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F8-48AE-B1C1-048C320C0815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Raczej się nie zgadzam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Każda domowa metoda tak samo zadziała na każdy rodzaj infekcji intymnej.</c:v>
                </c:pt>
                <c:pt idx="5">
                  <c:v>Wszystkie stosowane metody. jeśli działają na jedną kobietę to znaczy. że zadziałają również na mnie.</c:v>
                </c:pt>
              </c:strCache>
            </c:strRef>
          </c:cat>
          <c:val>
            <c:numRef>
              <c:f>Arkusz1!$E$2:$E$7</c:f>
              <c:numCache>
                <c:formatCode>0</c:formatCode>
                <c:ptCount val="6"/>
                <c:pt idx="0">
                  <c:v>15.2</c:v>
                </c:pt>
                <c:pt idx="1">
                  <c:v>21.6</c:v>
                </c:pt>
                <c:pt idx="2">
                  <c:v>16</c:v>
                </c:pt>
                <c:pt idx="3">
                  <c:v>23.2</c:v>
                </c:pt>
                <c:pt idx="4">
                  <c:v>40</c:v>
                </c:pt>
                <c:pt idx="5">
                  <c:v>27.200000000000003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FF8-48AE-B1C1-048C320C0815}"/>
            </c:ext>
          </c:extLst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Zdecydowanie się nie zgadzam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Ufam. że wiedza farmaceuty(ki) jest wystarczająca. by doradzić mi w kwestii infekcji intymnych.</c:v>
                </c:pt>
                <c:pt idx="1">
                  <c:v>Stosowanie suplementów dostępnych bez recepty jest zawsze pierwszym krokiem w zwalczaniu infekcji.</c:v>
                </c:pt>
                <c:pt idx="2">
                  <c:v>Informacje zamieszczone na kobiecych forach internetowychsą rzetelne i prawdziwe. ponieważ są tam opisane prawdziwe doświadczenia kobiet.</c:v>
                </c:pt>
                <c:pt idx="3">
                  <c:v>Jeśli komuś udało się wyleczyć infekcje intymne domową metodą. to znaczy. że na pewno jest ona skuteczna.</c:v>
                </c:pt>
                <c:pt idx="4">
                  <c:v>Każda domowa metoda tak samo zadziała na każdy rodzaj infekcji intymnej.</c:v>
                </c:pt>
                <c:pt idx="5">
                  <c:v>Wszystkie stosowane metody. jeśli działają na jedną kobietę to znaczy. że zadziałają również na mnie.</c:v>
                </c:pt>
              </c:strCache>
            </c:strRef>
          </c:cat>
          <c:val>
            <c:numRef>
              <c:f>Arkusz1!$F$2:$F$7</c:f>
              <c:numCache>
                <c:formatCode>0</c:formatCode>
                <c:ptCount val="6"/>
                <c:pt idx="0">
                  <c:v>7.2000000000000011</c:v>
                </c:pt>
                <c:pt idx="1">
                  <c:v>10.4</c:v>
                </c:pt>
                <c:pt idx="2">
                  <c:v>8</c:v>
                </c:pt>
                <c:pt idx="3">
                  <c:v>15.2</c:v>
                </c:pt>
                <c:pt idx="4">
                  <c:v>28.000000000000004</c:v>
                </c:pt>
                <c:pt idx="5">
                  <c:v>36.799999999999997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FF8-48AE-B1C1-048C320C081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100"/>
        <c:axId val="367445456"/>
        <c:axId val="367441928"/>
      </c:barChart>
      <c:catAx>
        <c:axId val="367445456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367441928"/>
        <c:crosses val="autoZero"/>
        <c:auto val="1"/>
        <c:lblAlgn val="ctr"/>
        <c:lblOffset val="100"/>
        <c:noMultiLvlLbl val="0"/>
      </c:catAx>
      <c:valAx>
        <c:axId val="36744192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367445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265392151056719"/>
          <c:y val="0.88831754740225399"/>
          <c:w val="0.6373460651298799"/>
          <c:h val="8.98379901757213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3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1003110795076658"/>
          <c:y val="7.1823054112141901E-6"/>
          <c:w val="0.53331896135265699"/>
          <c:h val="0.99999282487131058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Arkusz1!$B$1</c:f>
              <c:strCache>
                <c:ptCount val="1"/>
                <c:pt idx="0">
                  <c:v>x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B559-43AC-9BFF-E123B5946074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B559-43AC-9BFF-E123B594607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Arkusz1!$A$2:$A$4</c:f>
              <c:strCache>
                <c:ptCount val="3"/>
                <c:pt idx="0">
                  <c:v>wieś</c:v>
                </c:pt>
                <c:pt idx="1">
                  <c:v>miasto poniżej 200 tys. mieszkańców</c:v>
                </c:pt>
                <c:pt idx="2">
                  <c:v>miasto powyżej 200 tys. mieszkańców</c:v>
                </c:pt>
              </c:strCache>
            </c:strRef>
          </c:cat>
          <c:val>
            <c:numRef>
              <c:f>Arkusz1!$B$2:$B$4</c:f>
              <c:numCache>
                <c:formatCode>0</c:formatCode>
                <c:ptCount val="3"/>
                <c:pt idx="0">
                  <c:v>22.471910112359552</c:v>
                </c:pt>
                <c:pt idx="1">
                  <c:v>44.382022471910112</c:v>
                </c:pt>
                <c:pt idx="2">
                  <c:v>33.146067415730336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559-43AC-9BFF-E123B594607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367446240"/>
        <c:axId val="367446632"/>
      </c:barChart>
      <c:catAx>
        <c:axId val="367446240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pl-PL"/>
          </a:p>
        </c:txPr>
        <c:crossAx val="367446632"/>
        <c:crosses val="autoZero"/>
        <c:auto val="1"/>
        <c:lblAlgn val="ctr"/>
        <c:lblOffset val="100"/>
        <c:noMultiLvlLbl val="0"/>
      </c:catAx>
      <c:valAx>
        <c:axId val="367446632"/>
        <c:scaling>
          <c:orientation val="minMax"/>
          <c:min val="0"/>
        </c:scaling>
        <c:delete val="0"/>
        <c:axPos val="t"/>
        <c:numFmt formatCode="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pl-PL"/>
          </a:p>
        </c:txPr>
        <c:crossAx val="367446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1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91503074932759"/>
          <c:y val="0.1463368093509155"/>
          <c:w val="0.68181723801416083"/>
          <c:h val="0.6262110406692303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Arkusz1!$A$1</c:f>
              <c:strCache>
                <c:ptCount val="1"/>
                <c:pt idx="0">
                  <c:v>do 24 lata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</c:spPr>
          <c:invertIfNegative val="0"/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45B-475C-9C04-CAC927FA0155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45B-475C-9C04-CAC927FA015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45B-475C-9C04-CAC927FA0155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45B-475C-9C04-CAC927FA015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Arkusz1!$A$2</c:f>
              <c:numCache>
                <c:formatCode>0</c:formatCode>
                <c:ptCount val="1"/>
                <c:pt idx="0">
                  <c:v>27.091136079900124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45B-475C-9C04-CAC927FA0155}"/>
            </c:ext>
          </c:extLst>
        </c:ser>
        <c:ser>
          <c:idx val="1"/>
          <c:order val="1"/>
          <c:tx>
            <c:strRef>
              <c:f>Arkusz1!$B$1</c:f>
              <c:strCache>
                <c:ptCount val="1"/>
                <c:pt idx="0">
                  <c:v>25-34 lata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145B-475C-9C04-CAC927FA015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Arkusz1!$B$2</c:f>
              <c:numCache>
                <c:formatCode>0</c:formatCode>
                <c:ptCount val="1"/>
                <c:pt idx="0">
                  <c:v>34.176029962546814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45B-475C-9C04-CAC927FA0155}"/>
            </c:ext>
          </c:extLst>
        </c:ser>
        <c:ser>
          <c:idx val="2"/>
          <c:order val="2"/>
          <c:tx>
            <c:strRef>
              <c:f>Arkusz1!$C$1</c:f>
              <c:strCache>
                <c:ptCount val="1"/>
                <c:pt idx="0">
                  <c:v>35-44 lat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Arkusz1!$C$2</c:f>
              <c:numCache>
                <c:formatCode>0</c:formatCode>
                <c:ptCount val="1"/>
                <c:pt idx="0">
                  <c:v>19.007490636704119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145B-475C-9C04-CAC927FA0155}"/>
            </c:ext>
          </c:extLst>
        </c:ser>
        <c:ser>
          <c:idx val="3"/>
          <c:order val="3"/>
          <c:tx>
            <c:strRef>
              <c:f>Arkusz1!$D$1</c:f>
              <c:strCache>
                <c:ptCount val="1"/>
                <c:pt idx="0">
                  <c:v>45-54 lata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Arkusz1!$D$2</c:f>
              <c:numCache>
                <c:formatCode>0</c:formatCode>
                <c:ptCount val="1"/>
                <c:pt idx="0">
                  <c:v>10.64294631710362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45B-475C-9C04-CAC927FA0155}"/>
            </c:ext>
          </c:extLst>
        </c:ser>
        <c:ser>
          <c:idx val="4"/>
          <c:order val="4"/>
          <c:tx>
            <c:strRef>
              <c:f>Arkusz1!$E$1</c:f>
              <c:strCache>
                <c:ptCount val="1"/>
                <c:pt idx="0">
                  <c:v>powyżej 55 lat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Arkusz1!$E$2</c:f>
              <c:numCache>
                <c:formatCode>0</c:formatCode>
                <c:ptCount val="1"/>
                <c:pt idx="0">
                  <c:v>9.082397003745319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43-4276-9B3C-B699B407A88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369099104"/>
        <c:axId val="367441536"/>
      </c:barChart>
      <c:valAx>
        <c:axId val="367441536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369099104"/>
        <c:crosses val="autoZero"/>
        <c:crossBetween val="between"/>
      </c:valAx>
      <c:catAx>
        <c:axId val="3690991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6744153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4422614792475412E-2"/>
          <c:y val="0.64415836450219421"/>
          <c:w val="0.8187084223029133"/>
          <c:h val="0.10327806817878535"/>
        </c:manualLayout>
      </c:layout>
      <c:overlay val="0"/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1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384261717394335"/>
          <c:y val="9.7915499025853933E-2"/>
          <c:w val="0.68181723801416083"/>
          <c:h val="0.6262110406692303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Arkusz1!$A$1</c:f>
              <c:strCache>
                <c:ptCount val="1"/>
                <c:pt idx="0">
                  <c:v>Podstawowe/gimnazjalne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</c:spPr>
          <c:invertIfNegative val="0"/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135-41BC-B556-667617E0E721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135-41BC-B556-667617E0E721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135-41BC-B556-667617E0E721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E135-41BC-B556-667617E0E721}"/>
              </c:ext>
            </c:extLst>
          </c:dPt>
          <c:dLbls>
            <c:dLbl>
              <c:idx val="0"/>
              <c:layout>
                <c:manualLayout>
                  <c:x val="-2.6908045251280888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01C-45B8-B618-C09419AEDA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Arkusz1!$A$2</c:f>
              <c:numCache>
                <c:formatCode>0</c:formatCode>
                <c:ptCount val="1"/>
                <c:pt idx="0">
                  <c:v>4.5674740484429064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135-41BC-B556-667617E0E721}"/>
            </c:ext>
          </c:extLst>
        </c:ser>
        <c:ser>
          <c:idx val="1"/>
          <c:order val="1"/>
          <c:tx>
            <c:strRef>
              <c:f>Arkusz1!$B$1</c:f>
              <c:strCache>
                <c:ptCount val="1"/>
                <c:pt idx="0">
                  <c:v>Zawodowe średnie i zasadnicze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E135-41BC-B556-667617E0E72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Arkusz1!$B$2</c:f>
              <c:numCache>
                <c:formatCode>0</c:formatCode>
                <c:ptCount val="1"/>
                <c:pt idx="0">
                  <c:v>23.910034602076124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135-41BC-B556-667617E0E721}"/>
            </c:ext>
          </c:extLst>
        </c:ser>
        <c:ser>
          <c:idx val="2"/>
          <c:order val="2"/>
          <c:tx>
            <c:strRef>
              <c:f>Arkusz1!$C$1</c:f>
              <c:strCache>
                <c:ptCount val="1"/>
                <c:pt idx="0">
                  <c:v>Średnie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Arkusz1!$C$2</c:f>
              <c:numCache>
                <c:formatCode>0</c:formatCode>
                <c:ptCount val="1"/>
                <c:pt idx="0">
                  <c:v>24.498269896193772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E135-41BC-B556-667617E0E721}"/>
            </c:ext>
          </c:extLst>
        </c:ser>
        <c:ser>
          <c:idx val="3"/>
          <c:order val="3"/>
          <c:tx>
            <c:strRef>
              <c:f>Arkusz1!$D$1</c:f>
              <c:strCache>
                <c:ptCount val="1"/>
                <c:pt idx="0">
                  <c:v>Wyższe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Arkusz1!$D$2</c:f>
              <c:numCache>
                <c:formatCode>0</c:formatCode>
                <c:ptCount val="1"/>
                <c:pt idx="0">
                  <c:v>47.024221453287197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135-41BC-B556-667617E0E72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369099496"/>
        <c:axId val="369099888"/>
      </c:barChart>
      <c:valAx>
        <c:axId val="369099888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369099496"/>
        <c:crosses val="autoZero"/>
        <c:crossBetween val="between"/>
      </c:valAx>
      <c:catAx>
        <c:axId val="3690994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6909988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627203652375177"/>
          <c:y val="0.63205302709689226"/>
          <c:w val="0.5608229878608697"/>
          <c:h val="0.36365482059318061"/>
        </c:manualLayout>
      </c:layout>
      <c:overlay val="0"/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1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91503074932759"/>
          <c:y val="0.1463368093509155"/>
          <c:w val="0.68181723801416083"/>
          <c:h val="0.6262110406692303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Arkusz1!$A$1</c:f>
              <c:strCache>
                <c:ptCount val="1"/>
                <c:pt idx="0">
                  <c:v>Tak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</c:spPr>
          <c:invertIfNegative val="0"/>
          <c:dPt>
            <c:idx val="4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058-46EB-9F53-85C1AE88AA44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058-46EB-9F53-85C1AE88AA44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058-46EB-9F53-85C1AE88AA44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058-46EB-9F53-85C1AE88AA4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Arkusz1!$A$2</c:f>
              <c:numCache>
                <c:formatCode>0</c:formatCode>
                <c:ptCount val="1"/>
                <c:pt idx="0">
                  <c:v>62.6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058-46EB-9F53-85C1AE88AA44}"/>
            </c:ext>
          </c:extLst>
        </c:ser>
        <c:ser>
          <c:idx val="1"/>
          <c:order val="1"/>
          <c:tx>
            <c:strRef>
              <c:f>Arkusz1!$B$1</c:f>
              <c:strCache>
                <c:ptCount val="1"/>
                <c:pt idx="0">
                  <c:v>Nie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F058-46EB-9F53-85C1AE88AA4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Arkusz1!$B$2</c:f>
              <c:numCache>
                <c:formatCode>0</c:formatCode>
                <c:ptCount val="1"/>
                <c:pt idx="0">
                  <c:v>37.4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058-46EB-9F53-85C1AE88AA4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369099104"/>
        <c:axId val="367441536"/>
      </c:barChart>
      <c:valAx>
        <c:axId val="367441536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369099104"/>
        <c:crosses val="autoZero"/>
        <c:crossBetween val="between"/>
      </c:valAx>
      <c:catAx>
        <c:axId val="3690991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6744153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362031434529335"/>
          <c:y val="0.64415836450219421"/>
          <c:w val="0.69762221867214946"/>
          <c:h val="0.10327806817878535"/>
        </c:manualLayout>
      </c:layout>
      <c:overlay val="0"/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957241848698202"/>
          <c:y val="0.11557732410757929"/>
          <c:w val="0.64042763633375333"/>
          <c:h val="0.7214405367957597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Zdecydowanie się zgadzam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Arkusz1!$A$2:$A$10</c:f>
              <c:strCache>
                <c:ptCount val="9"/>
                <c:pt idx="0">
                  <c:v>Total [N=3024]</c:v>
                </c:pt>
                <c:pt idx="1">
                  <c:v>Kobiety mające dzieci [N=2004]</c:v>
                </c:pt>
                <c:pt idx="2">
                  <c:v>Kobiety nie mające dzieci [N=1999]</c:v>
                </c:pt>
                <c:pt idx="3">
                  <c:v>Total [N=3024]</c:v>
                </c:pt>
                <c:pt idx="4">
                  <c:v>Kobiety mające dzieci [N=2004]</c:v>
                </c:pt>
                <c:pt idx="5">
                  <c:v>Kobiety nie mające dzieci [N=1999]</c:v>
                </c:pt>
                <c:pt idx="6">
                  <c:v>Total [N=3024]</c:v>
                </c:pt>
                <c:pt idx="7">
                  <c:v>Kobiety mające dzieci [N=2004]</c:v>
                </c:pt>
                <c:pt idx="8">
                  <c:v>Kobiety nie mające dzieci [N=1999]</c:v>
                </c:pt>
              </c:strCache>
            </c:strRef>
          </c:cat>
          <c:val>
            <c:numRef>
              <c:f>Arkusz1!$B$2:$B$10</c:f>
              <c:numCache>
                <c:formatCode>0</c:formatCode>
                <c:ptCount val="9"/>
                <c:pt idx="0">
                  <c:v>8.7390761548064919</c:v>
                </c:pt>
                <c:pt idx="1">
                  <c:v>10.074812967581048</c:v>
                </c:pt>
                <c:pt idx="2">
                  <c:v>6.5054211843202658</c:v>
                </c:pt>
                <c:pt idx="3">
                  <c:v>7.8651685393258424</c:v>
                </c:pt>
                <c:pt idx="4">
                  <c:v>9.0274314214463836</c:v>
                </c:pt>
                <c:pt idx="5">
                  <c:v>5.9216013344453708</c:v>
                </c:pt>
                <c:pt idx="6">
                  <c:v>5.4931335830212236</c:v>
                </c:pt>
                <c:pt idx="7">
                  <c:v>6.4339152119700742</c:v>
                </c:pt>
                <c:pt idx="8">
                  <c:v>3.9199332777314431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B1-4ED2-B2A5-D0555A7D6231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Raczej się zgadzam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Arkusz1!$A$2:$A$10</c:f>
              <c:strCache>
                <c:ptCount val="9"/>
                <c:pt idx="0">
                  <c:v>Total [N=3024]</c:v>
                </c:pt>
                <c:pt idx="1">
                  <c:v>Kobiety mające dzieci [N=2004]</c:v>
                </c:pt>
                <c:pt idx="2">
                  <c:v>Kobiety nie mające dzieci [N=1999]</c:v>
                </c:pt>
                <c:pt idx="3">
                  <c:v>Total [N=3024]</c:v>
                </c:pt>
                <c:pt idx="4">
                  <c:v>Kobiety mające dzieci [N=2004]</c:v>
                </c:pt>
                <c:pt idx="5">
                  <c:v>Kobiety nie mające dzieci [N=1999]</c:v>
                </c:pt>
                <c:pt idx="6">
                  <c:v>Total [N=3024]</c:v>
                </c:pt>
                <c:pt idx="7">
                  <c:v>Kobiety mające dzieci [N=2004]</c:v>
                </c:pt>
                <c:pt idx="8">
                  <c:v>Kobiety nie mające dzieci [N=1999]</c:v>
                </c:pt>
              </c:strCache>
            </c:strRef>
          </c:cat>
          <c:val>
            <c:numRef>
              <c:f>Arkusz1!$C$2:$C$10</c:f>
              <c:numCache>
                <c:formatCode>0</c:formatCode>
                <c:ptCount val="9"/>
                <c:pt idx="0">
                  <c:v>43.476903870162296</c:v>
                </c:pt>
                <c:pt idx="1">
                  <c:v>45.586034912718205</c:v>
                </c:pt>
                <c:pt idx="2">
                  <c:v>39.949958298582153</c:v>
                </c:pt>
                <c:pt idx="3">
                  <c:v>37.141073657927592</c:v>
                </c:pt>
                <c:pt idx="4">
                  <c:v>41.296758104738153</c:v>
                </c:pt>
                <c:pt idx="5">
                  <c:v>30.191826522101749</c:v>
                </c:pt>
                <c:pt idx="6">
                  <c:v>30.243445692883896</c:v>
                </c:pt>
                <c:pt idx="7">
                  <c:v>34.613466334164592</c:v>
                </c:pt>
                <c:pt idx="8">
                  <c:v>22.935779816513762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B1-4ED2-B2A5-D0555A7D6231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Nie wiem / trudno powiedzieć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Arkusz1!$A$2:$A$10</c:f>
              <c:strCache>
                <c:ptCount val="9"/>
                <c:pt idx="0">
                  <c:v>Total [N=3024]</c:v>
                </c:pt>
                <c:pt idx="1">
                  <c:v>Kobiety mające dzieci [N=2004]</c:v>
                </c:pt>
                <c:pt idx="2">
                  <c:v>Kobiety nie mające dzieci [N=1999]</c:v>
                </c:pt>
                <c:pt idx="3">
                  <c:v>Total [N=3024]</c:v>
                </c:pt>
                <c:pt idx="4">
                  <c:v>Kobiety mające dzieci [N=2004]</c:v>
                </c:pt>
                <c:pt idx="5">
                  <c:v>Kobiety nie mające dzieci [N=1999]</c:v>
                </c:pt>
                <c:pt idx="6">
                  <c:v>Total [N=3024]</c:v>
                </c:pt>
                <c:pt idx="7">
                  <c:v>Kobiety mające dzieci [N=2004]</c:v>
                </c:pt>
                <c:pt idx="8">
                  <c:v>Kobiety nie mające dzieci [N=1999]</c:v>
                </c:pt>
              </c:strCache>
            </c:strRef>
          </c:cat>
          <c:val>
            <c:numRef>
              <c:f>Arkusz1!$D$2:$D$10</c:f>
              <c:numCache>
                <c:formatCode>0</c:formatCode>
                <c:ptCount val="9"/>
                <c:pt idx="0">
                  <c:v>27.434456928838951</c:v>
                </c:pt>
                <c:pt idx="1">
                  <c:v>26.184538653366584</c:v>
                </c:pt>
                <c:pt idx="2">
                  <c:v>29.524603836530446</c:v>
                </c:pt>
                <c:pt idx="3">
                  <c:v>26.841448189762794</c:v>
                </c:pt>
                <c:pt idx="4">
                  <c:v>25.236907730673312</c:v>
                </c:pt>
                <c:pt idx="5">
                  <c:v>29.524603836530446</c:v>
                </c:pt>
                <c:pt idx="6">
                  <c:v>35.642946317103622</c:v>
                </c:pt>
                <c:pt idx="7">
                  <c:v>34.563591022443887</c:v>
                </c:pt>
                <c:pt idx="8">
                  <c:v>37.44787322768974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F8-48AE-B1C1-048C320C0815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Raczej się nie zgadzam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Arkusz1!$A$2:$A$10</c:f>
              <c:strCache>
                <c:ptCount val="9"/>
                <c:pt idx="0">
                  <c:v>Total [N=3024]</c:v>
                </c:pt>
                <c:pt idx="1">
                  <c:v>Kobiety mające dzieci [N=2004]</c:v>
                </c:pt>
                <c:pt idx="2">
                  <c:v>Kobiety nie mające dzieci [N=1999]</c:v>
                </c:pt>
                <c:pt idx="3">
                  <c:v>Total [N=3024]</c:v>
                </c:pt>
                <c:pt idx="4">
                  <c:v>Kobiety mające dzieci [N=2004]</c:v>
                </c:pt>
                <c:pt idx="5">
                  <c:v>Kobiety nie mające dzieci [N=1999]</c:v>
                </c:pt>
                <c:pt idx="6">
                  <c:v>Total [N=3024]</c:v>
                </c:pt>
                <c:pt idx="7">
                  <c:v>Kobiety mające dzieci [N=2004]</c:v>
                </c:pt>
                <c:pt idx="8">
                  <c:v>Kobiety nie mające dzieci [N=1999]</c:v>
                </c:pt>
              </c:strCache>
            </c:strRef>
          </c:cat>
          <c:val>
            <c:numRef>
              <c:f>Arkusz1!$E$2:$E$10</c:f>
              <c:numCache>
                <c:formatCode>0</c:formatCode>
                <c:ptCount val="9"/>
                <c:pt idx="0">
                  <c:v>17.072409488139826</c:v>
                </c:pt>
                <c:pt idx="1">
                  <c:v>15.16209476309227</c:v>
                </c:pt>
                <c:pt idx="2">
                  <c:v>20.266889074228523</c:v>
                </c:pt>
                <c:pt idx="3">
                  <c:v>20.068664169787766</c:v>
                </c:pt>
                <c:pt idx="4">
                  <c:v>18.653366583541146</c:v>
                </c:pt>
                <c:pt idx="5">
                  <c:v>22.43536280233528</c:v>
                </c:pt>
                <c:pt idx="6">
                  <c:v>21.598002496878902</c:v>
                </c:pt>
                <c:pt idx="7">
                  <c:v>19.201995012468828</c:v>
                </c:pt>
                <c:pt idx="8">
                  <c:v>25.604670558799004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FF8-48AE-B1C1-048C320C0815}"/>
            </c:ext>
          </c:extLst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Zdecydowanie się nie zgadzam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Arkusz1!$A$2:$A$10</c:f>
              <c:strCache>
                <c:ptCount val="9"/>
                <c:pt idx="0">
                  <c:v>Total [N=3024]</c:v>
                </c:pt>
                <c:pt idx="1">
                  <c:v>Kobiety mające dzieci [N=2004]</c:v>
                </c:pt>
                <c:pt idx="2">
                  <c:v>Kobiety nie mające dzieci [N=1999]</c:v>
                </c:pt>
                <c:pt idx="3">
                  <c:v>Total [N=3024]</c:v>
                </c:pt>
                <c:pt idx="4">
                  <c:v>Kobiety mające dzieci [N=2004]</c:v>
                </c:pt>
                <c:pt idx="5">
                  <c:v>Kobiety nie mające dzieci [N=1999]</c:v>
                </c:pt>
                <c:pt idx="6">
                  <c:v>Total [N=3024]</c:v>
                </c:pt>
                <c:pt idx="7">
                  <c:v>Kobiety mające dzieci [N=2004]</c:v>
                </c:pt>
                <c:pt idx="8">
                  <c:v>Kobiety nie mające dzieci [N=1999]</c:v>
                </c:pt>
              </c:strCache>
            </c:strRef>
          </c:cat>
          <c:val>
            <c:numRef>
              <c:f>Arkusz1!$F$2:$F$10</c:f>
              <c:numCache>
                <c:formatCode>0</c:formatCode>
                <c:ptCount val="9"/>
                <c:pt idx="0">
                  <c:v>3.2771535580524342</c:v>
                </c:pt>
                <c:pt idx="1">
                  <c:v>2.9925187032418954</c:v>
                </c:pt>
                <c:pt idx="2">
                  <c:v>3.7531276063386154</c:v>
                </c:pt>
                <c:pt idx="3">
                  <c:v>8.083645443196005</c:v>
                </c:pt>
                <c:pt idx="4">
                  <c:v>5.7855361596009978</c:v>
                </c:pt>
                <c:pt idx="5">
                  <c:v>11.926605504587156</c:v>
                </c:pt>
                <c:pt idx="6">
                  <c:v>7.0224719101123583</c:v>
                </c:pt>
                <c:pt idx="7">
                  <c:v>5.1870324189526187</c:v>
                </c:pt>
                <c:pt idx="8">
                  <c:v>10.091743119266056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FF8-48AE-B1C1-048C320C081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100"/>
        <c:axId val="353040568"/>
        <c:axId val="353035472"/>
      </c:barChart>
      <c:catAx>
        <c:axId val="353040568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353035472"/>
        <c:crosses val="autoZero"/>
        <c:auto val="1"/>
        <c:lblAlgn val="ctr"/>
        <c:lblOffset val="100"/>
        <c:noMultiLvlLbl val="0"/>
      </c:catAx>
      <c:valAx>
        <c:axId val="353035472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353040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265392151056719"/>
          <c:y val="0.88831754740225399"/>
          <c:w val="0.6373460651298799"/>
          <c:h val="8.98379901757213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957241848698202"/>
          <c:y val="0.11557732410757929"/>
          <c:w val="0.64042763633375333"/>
          <c:h val="0.7214405367957597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Zdecydowanie się zgadzam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Arkusz1!$A$2:$A$10</c:f>
              <c:strCache>
                <c:ptCount val="9"/>
                <c:pt idx="0">
                  <c:v>Total [N=3024]</c:v>
                </c:pt>
                <c:pt idx="1">
                  <c:v>Kobiety mające dzieci [N=2004]</c:v>
                </c:pt>
                <c:pt idx="2">
                  <c:v>Kobiety nie mające dzieci [N=1999]</c:v>
                </c:pt>
                <c:pt idx="3">
                  <c:v>Total [N=3024]</c:v>
                </c:pt>
                <c:pt idx="4">
                  <c:v>Kobiety mające dzieci [N=2004]</c:v>
                </c:pt>
                <c:pt idx="5">
                  <c:v>Kobiety nie mające dzieci [N=1999]</c:v>
                </c:pt>
                <c:pt idx="6">
                  <c:v>Total [N=3024]</c:v>
                </c:pt>
                <c:pt idx="7">
                  <c:v>Kobiety mające dzieci [N=2004]</c:v>
                </c:pt>
                <c:pt idx="8">
                  <c:v>Kobiety nie mające dzieci [N=1999]</c:v>
                </c:pt>
              </c:strCache>
            </c:strRef>
          </c:cat>
          <c:val>
            <c:numRef>
              <c:f>Arkusz1!$B$2:$B$10</c:f>
              <c:numCache>
                <c:formatCode>0</c:formatCode>
                <c:ptCount val="9"/>
                <c:pt idx="0">
                  <c:v>4.9625468164794011</c:v>
                </c:pt>
                <c:pt idx="1">
                  <c:v>5.6857855361596013</c:v>
                </c:pt>
                <c:pt idx="2">
                  <c:v>3.7531276063386154</c:v>
                </c:pt>
                <c:pt idx="3">
                  <c:v>4.8064918851435703</c:v>
                </c:pt>
                <c:pt idx="4">
                  <c:v>5.835411471321696</c:v>
                </c:pt>
                <c:pt idx="5">
                  <c:v>3.0859049207673062</c:v>
                </c:pt>
                <c:pt idx="6">
                  <c:v>3.5580524344569286</c:v>
                </c:pt>
                <c:pt idx="7">
                  <c:v>4.089775561097257</c:v>
                </c:pt>
                <c:pt idx="8">
                  <c:v>2.6688907422852375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B1-4ED2-B2A5-D0555A7D6231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Raczej się zgadzam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Arkusz1!$A$2:$A$10</c:f>
              <c:strCache>
                <c:ptCount val="9"/>
                <c:pt idx="0">
                  <c:v>Total [N=3024]</c:v>
                </c:pt>
                <c:pt idx="1">
                  <c:v>Kobiety mające dzieci [N=2004]</c:v>
                </c:pt>
                <c:pt idx="2">
                  <c:v>Kobiety nie mające dzieci [N=1999]</c:v>
                </c:pt>
                <c:pt idx="3">
                  <c:v>Total [N=3024]</c:v>
                </c:pt>
                <c:pt idx="4">
                  <c:v>Kobiety mające dzieci [N=2004]</c:v>
                </c:pt>
                <c:pt idx="5">
                  <c:v>Kobiety nie mające dzieci [N=1999]</c:v>
                </c:pt>
                <c:pt idx="6">
                  <c:v>Total [N=3024]</c:v>
                </c:pt>
                <c:pt idx="7">
                  <c:v>Kobiety mające dzieci [N=2004]</c:v>
                </c:pt>
                <c:pt idx="8">
                  <c:v>Kobiety nie mające dzieci [N=1999]</c:v>
                </c:pt>
              </c:strCache>
            </c:strRef>
          </c:cat>
          <c:val>
            <c:numRef>
              <c:f>Arkusz1!$C$2:$C$10</c:f>
              <c:numCache>
                <c:formatCode>0</c:formatCode>
                <c:ptCount val="9"/>
                <c:pt idx="0">
                  <c:v>22.752808988764045</c:v>
                </c:pt>
                <c:pt idx="1">
                  <c:v>26.284289276807975</c:v>
                </c:pt>
                <c:pt idx="2">
                  <c:v>16.847372810675562</c:v>
                </c:pt>
                <c:pt idx="3">
                  <c:v>13.014981273408239</c:v>
                </c:pt>
                <c:pt idx="4">
                  <c:v>15.910224438902743</c:v>
                </c:pt>
                <c:pt idx="5">
                  <c:v>8.1734778982485405</c:v>
                </c:pt>
                <c:pt idx="6">
                  <c:v>10.268414481897628</c:v>
                </c:pt>
                <c:pt idx="7">
                  <c:v>12.468827930174564</c:v>
                </c:pt>
                <c:pt idx="8">
                  <c:v>6.5888240200166797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B1-4ED2-B2A5-D0555A7D6231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Nie wiem / trudno powiedzieć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Arkusz1!$A$2:$A$10</c:f>
              <c:strCache>
                <c:ptCount val="9"/>
                <c:pt idx="0">
                  <c:v>Total [N=3024]</c:v>
                </c:pt>
                <c:pt idx="1">
                  <c:v>Kobiety mające dzieci [N=2004]</c:v>
                </c:pt>
                <c:pt idx="2">
                  <c:v>Kobiety nie mające dzieci [N=1999]</c:v>
                </c:pt>
                <c:pt idx="3">
                  <c:v>Total [N=3024]</c:v>
                </c:pt>
                <c:pt idx="4">
                  <c:v>Kobiety mające dzieci [N=2004]</c:v>
                </c:pt>
                <c:pt idx="5">
                  <c:v>Kobiety nie mające dzieci [N=1999]</c:v>
                </c:pt>
                <c:pt idx="6">
                  <c:v>Total [N=3024]</c:v>
                </c:pt>
                <c:pt idx="7">
                  <c:v>Kobiety mające dzieci [N=2004]</c:v>
                </c:pt>
                <c:pt idx="8">
                  <c:v>Kobiety nie mające dzieci [N=1999]</c:v>
                </c:pt>
              </c:strCache>
            </c:strRef>
          </c:cat>
          <c:val>
            <c:numRef>
              <c:f>Arkusz1!$D$2:$D$10</c:f>
              <c:numCache>
                <c:formatCode>0</c:formatCode>
                <c:ptCount val="9"/>
                <c:pt idx="0">
                  <c:v>32.397003745318351</c:v>
                </c:pt>
                <c:pt idx="1">
                  <c:v>31.870324189526183</c:v>
                </c:pt>
                <c:pt idx="2">
                  <c:v>33.277731442869054</c:v>
                </c:pt>
                <c:pt idx="3">
                  <c:v>20.162297128589262</c:v>
                </c:pt>
                <c:pt idx="4">
                  <c:v>21.09725685785536</c:v>
                </c:pt>
                <c:pt idx="5">
                  <c:v>18.59883236030025</c:v>
                </c:pt>
                <c:pt idx="6">
                  <c:v>22.284644194756556</c:v>
                </c:pt>
                <c:pt idx="7">
                  <c:v>23.291770573566083</c:v>
                </c:pt>
                <c:pt idx="8">
                  <c:v>20.600500417014178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F8-48AE-B1C1-048C320C0815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Raczej się nie zgadzam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Arkusz1!$A$2:$A$10</c:f>
              <c:strCache>
                <c:ptCount val="9"/>
                <c:pt idx="0">
                  <c:v>Total [N=3024]</c:v>
                </c:pt>
                <c:pt idx="1">
                  <c:v>Kobiety mające dzieci [N=2004]</c:v>
                </c:pt>
                <c:pt idx="2">
                  <c:v>Kobiety nie mające dzieci [N=1999]</c:v>
                </c:pt>
                <c:pt idx="3">
                  <c:v>Total [N=3024]</c:v>
                </c:pt>
                <c:pt idx="4">
                  <c:v>Kobiety mające dzieci [N=2004]</c:v>
                </c:pt>
                <c:pt idx="5">
                  <c:v>Kobiety nie mające dzieci [N=1999]</c:v>
                </c:pt>
                <c:pt idx="6">
                  <c:v>Total [N=3024]</c:v>
                </c:pt>
                <c:pt idx="7">
                  <c:v>Kobiety mające dzieci [N=2004]</c:v>
                </c:pt>
                <c:pt idx="8">
                  <c:v>Kobiety nie mające dzieci [N=1999]</c:v>
                </c:pt>
              </c:strCache>
            </c:strRef>
          </c:cat>
          <c:val>
            <c:numRef>
              <c:f>Arkusz1!$E$2:$E$10</c:f>
              <c:numCache>
                <c:formatCode>0</c:formatCode>
                <c:ptCount val="9"/>
                <c:pt idx="0">
                  <c:v>28.932584269662918</c:v>
                </c:pt>
                <c:pt idx="1">
                  <c:v>28.179551122194514</c:v>
                </c:pt>
                <c:pt idx="2">
                  <c:v>30.191826522101749</c:v>
                </c:pt>
                <c:pt idx="3">
                  <c:v>32.584269662921351</c:v>
                </c:pt>
                <c:pt idx="4">
                  <c:v>33.316708229426432</c:v>
                </c:pt>
                <c:pt idx="5">
                  <c:v>31.359466221851545</c:v>
                </c:pt>
                <c:pt idx="6">
                  <c:v>37.109862671660423</c:v>
                </c:pt>
                <c:pt idx="7">
                  <c:v>37.755610972568576</c:v>
                </c:pt>
                <c:pt idx="8">
                  <c:v>36.030025020850708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FF8-48AE-B1C1-048C320C0815}"/>
            </c:ext>
          </c:extLst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Zdecydowanie się nie zgadzam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Arkusz1!$A$2:$A$10</c:f>
              <c:strCache>
                <c:ptCount val="9"/>
                <c:pt idx="0">
                  <c:v>Total [N=3024]</c:v>
                </c:pt>
                <c:pt idx="1">
                  <c:v>Kobiety mające dzieci [N=2004]</c:v>
                </c:pt>
                <c:pt idx="2">
                  <c:v>Kobiety nie mające dzieci [N=1999]</c:v>
                </c:pt>
                <c:pt idx="3">
                  <c:v>Total [N=3024]</c:v>
                </c:pt>
                <c:pt idx="4">
                  <c:v>Kobiety mające dzieci [N=2004]</c:v>
                </c:pt>
                <c:pt idx="5">
                  <c:v>Kobiety nie mające dzieci [N=1999]</c:v>
                </c:pt>
                <c:pt idx="6">
                  <c:v>Total [N=3024]</c:v>
                </c:pt>
                <c:pt idx="7">
                  <c:v>Kobiety mające dzieci [N=2004]</c:v>
                </c:pt>
                <c:pt idx="8">
                  <c:v>Kobiety nie mające dzieci [N=1999]</c:v>
                </c:pt>
              </c:strCache>
            </c:strRef>
          </c:cat>
          <c:val>
            <c:numRef>
              <c:f>Arkusz1!$F$2:$F$10</c:f>
              <c:numCache>
                <c:formatCode>0</c:formatCode>
                <c:ptCount val="9"/>
                <c:pt idx="0">
                  <c:v>10.955056179775282</c:v>
                </c:pt>
                <c:pt idx="1">
                  <c:v>7.9800498753117202</c:v>
                </c:pt>
                <c:pt idx="2">
                  <c:v>15.929941618015011</c:v>
                </c:pt>
                <c:pt idx="3">
                  <c:v>29.43196004993758</c:v>
                </c:pt>
                <c:pt idx="4">
                  <c:v>23.840399002493765</c:v>
                </c:pt>
                <c:pt idx="5">
                  <c:v>38.782318598832362</c:v>
                </c:pt>
                <c:pt idx="6">
                  <c:v>26.779026217228463</c:v>
                </c:pt>
                <c:pt idx="7">
                  <c:v>22.394014962593516</c:v>
                </c:pt>
                <c:pt idx="8">
                  <c:v>34.111759799833195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FF8-48AE-B1C1-048C320C081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100"/>
        <c:axId val="353040568"/>
        <c:axId val="353035472"/>
      </c:barChart>
      <c:catAx>
        <c:axId val="353040568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353035472"/>
        <c:crosses val="autoZero"/>
        <c:auto val="1"/>
        <c:lblAlgn val="ctr"/>
        <c:lblOffset val="100"/>
        <c:noMultiLvlLbl val="0"/>
      </c:catAx>
      <c:valAx>
        <c:axId val="353035472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353040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265392151056719"/>
          <c:y val="0.88831754740225399"/>
          <c:w val="0.6373460651298799"/>
          <c:h val="8.98379901757213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Arkusz2!$A$3:$A$19</cx:f>
        <cx:nf>Arkusz2!$A$2</cx:nf>
        <cx:lvl ptCount="17" name="Województwo">
          <cx:pt idx="0">DOLNOŚLĄSKIE</cx:pt>
          <cx:pt idx="1">KUJAWSKO-POMORSKIE</cx:pt>
          <cx:pt idx="2">LUBELSKIE</cx:pt>
          <cx:pt idx="3">LUBUSKIE</cx:pt>
          <cx:pt idx="4">ŁÓDZKIE</cx:pt>
          <cx:pt idx="5">MAŁOPOLSKIE</cx:pt>
          <cx:pt idx="6">MAZOWIECKIE</cx:pt>
          <cx:pt idx="7">OPOLSKIE</cx:pt>
          <cx:pt idx="8">PODKARPACKIE</cx:pt>
          <cx:pt idx="9">PODLASKIE</cx:pt>
          <cx:pt idx="10">POMORSKIE</cx:pt>
          <cx:pt idx="11">ŚLĄSKIE</cx:pt>
          <cx:pt idx="12">ŚWIĘTOKRZYSKIE</cx:pt>
          <cx:pt idx="13">WARMIŃSKO-MAZURSKIE</cx:pt>
          <cx:pt idx="14">WIELKOPOLSKIE</cx:pt>
          <cx:pt idx="15">ZACHODNIOPOMORSKIE</cx:pt>
          <cx:pt idx="16">Ogółem</cx:pt>
        </cx:lvl>
      </cx:strDim>
      <cx:numDim type="colorVal">
        <cx:f>Arkusz2!$B$3:$B$19</cx:f>
        <cx:nf>Arkusz2!$B$2</cx:nf>
        <cx:lvl ptCount="17" formatCode="###0,0" name="Procent">
          <cx:pt idx="0">7.8498293515358366</cx:pt>
          <cx:pt idx="1">5.3676698727893264</cx:pt>
          <cx:pt idx="2">5.6469128141483091</cx:pt>
          <cx:pt idx="3">2.6683214396524977</cx:pt>
          <cx:pt idx="4">6.3295066708035987</cx:pt>
          <cx:pt idx="5">8.7806391560657779</cx:pt>
          <cx:pt idx="6">14.024201054917778</cx:pt>
          <cx:pt idx="7">2.5752404591995037</cx:pt>
          <cx:pt idx="8">5.5228048402109833</cx:pt>
          <cx:pt idx="9">2.5442134657151723</cx:pt>
          <cx:pt idx="10">5.9571827489916229</cx:pt>
          <cx:pt idx="11">12.286689419795222</cx:pt>
          <cx:pt idx="12">3.3198883028234563</cx:pt>
          <cx:pt idx="13">3.5060502637294446</cx:pt>
          <cx:pt idx="14">9.0909090909090917</cx:pt>
          <cx:pt idx="15">4.5299410487123799</cx:pt>
          <cx:pt idx="16">100</cx:pt>
        </cx:lvl>
      </cx:numDim>
    </cx:data>
  </cx:chartData>
  <cx:chart>
    <cx:title pos="t" align="ctr" overlay="0">
      <cx:tx>
        <cx:txData>
          <cx:v>Wybierz województwo lub przejdź do następnego slajdu, by zobaczyć wyniki ogółem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240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defRPr>
          </a:pPr>
          <a:r>
            <a:rPr lang="pl-PL" sz="2400" b="0" i="0" u="none" strike="noStrike" baseline="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rPr>
            <a:t>Wybierz województwo lub przejdź do następnego slajdu, </a:t>
          </a:r>
          <a:br>
            <a:rPr lang="pl-PL" sz="2400" b="0" i="0" u="none" strike="noStrike" baseline="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pl-PL" sz="2400" b="0" i="0" u="none" strike="noStrike" baseline="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rPr>
            <a:t>by zobaczyć wyniki ogółem</a:t>
          </a:r>
        </a:p>
      </cx:txPr>
    </cx:title>
    <cx:plotArea>
      <cx:plotAreaRegion>
        <cx:series layoutId="regionMap" uniqueId="{9052F0CC-6CF9-4813-996F-EBD9E2EC50A0}">
          <cx:tx>
            <cx:txData>
              <cx:f>Arkusz2!$B$2</cx:f>
              <cx:v>Procent</cx:v>
            </cx:txData>
          </cx:tx>
          <cx:dataPt idx="0">
            <cx:spPr>
              <a:solidFill>
                <a:srgbClr val="9F8351">
                  <a:lumMod val="60000"/>
                  <a:lumOff val="40000"/>
                </a:srgbClr>
              </a:solidFill>
            </cx:spPr>
          </cx:dataPt>
          <cx:dataPt idx="1">
            <cx:spPr>
              <a:solidFill>
                <a:srgbClr val="00B0F0"/>
              </a:solidFill>
            </cx:spPr>
          </cx:dataPt>
          <cx:dataPt idx="2">
            <cx:spPr>
              <a:solidFill>
                <a:srgbClr val="839943"/>
              </a:solidFill>
            </cx:spPr>
          </cx:dataPt>
          <cx:dataPt idx="3">
            <cx:spPr>
              <a:solidFill>
                <a:srgbClr val="C00000">
                  <a:lumMod val="60000"/>
                  <a:lumOff val="40000"/>
                </a:srgbClr>
              </a:solidFill>
            </cx:spPr>
          </cx:dataPt>
          <cx:dataPt idx="4">
            <cx:spPr>
              <a:solidFill>
                <a:prstClr val="black">
                  <a:lumMod val="50000"/>
                  <a:lumOff val="50000"/>
                </a:prstClr>
              </a:solidFill>
            </cx:spPr>
          </cx:dataPt>
          <cx:dataPt idx="5">
            <cx:spPr>
              <a:solidFill>
                <a:srgbClr val="345288"/>
              </a:solidFill>
            </cx:spPr>
          </cx:dataPt>
          <cx:dataPt idx="6">
            <cx:spPr>
              <a:solidFill>
                <a:srgbClr val="8F3D7B"/>
              </a:solidFill>
            </cx:spPr>
          </cx:dataPt>
          <cx:dataPt idx="8">
            <cx:spPr>
              <a:solidFill>
                <a:srgbClr val="C00000"/>
              </a:solidFill>
            </cx:spPr>
          </cx:dataPt>
          <cx:dataPt idx="9">
            <cx:spPr>
              <a:solidFill>
                <a:srgbClr val="FB9318"/>
              </a:solidFill>
            </cx:spPr>
          </cx:dataPt>
          <cx:dataPt idx="10">
            <cx:spPr>
              <a:solidFill>
                <a:srgbClr val="FF0000"/>
              </a:solidFill>
            </cx:spPr>
          </cx:dataPt>
          <cx:dataPt idx="11">
            <cx:spPr>
              <a:solidFill>
                <a:srgbClr val="CCCCFF"/>
              </a:solidFill>
            </cx:spPr>
          </cx:dataPt>
          <cx:dataPt idx="12">
            <cx:spPr>
              <a:solidFill>
                <a:srgbClr val="FB9318">
                  <a:lumMod val="60000"/>
                  <a:lumOff val="40000"/>
                </a:srgbClr>
              </a:solidFill>
            </cx:spPr>
          </cx:dataPt>
          <cx:dataPt idx="13">
            <cx:spPr>
              <a:solidFill>
                <a:srgbClr val="FFFF00"/>
              </a:solidFill>
            </cx:spPr>
          </cx:dataPt>
          <cx:dataPt idx="14">
            <cx:spPr>
              <a:solidFill>
                <a:srgbClr val="00B050"/>
              </a:solidFill>
            </cx:spPr>
          </cx:dataPt>
          <cx:dataPt idx="15">
            <cx:spPr>
              <a:solidFill>
                <a:srgbClr val="8F3D7B">
                  <a:lumMod val="60000"/>
                  <a:lumOff val="40000"/>
                </a:srgbClr>
              </a:solidFill>
            </cx:spPr>
          </cx:dataPt>
          <cx:dataId val="0"/>
          <cx:layoutPr>
            <cx:regionLabelLayout val="none"/>
            <cx:geography cultureLanguage="pl-PL" cultureRegion="PL" attribution="Obsługiwane przez usługę Bing">
              <cx:geoCache provider="{E9337A44-BEBE-4D9F-B70C-5C5E7DAFC167}">
                <cx:binary>1HrLkt04luSvpGk9VAIgAJJllW2WIHnfN268Q4oNLV4iCBAEX+Br1z09XzCbmZrP6E/oyv+aE1md
1VKkqsemMmuhjRQRvOQl4Th+3P3wj0/TH57Kl4f2u8mUVfeHp+mHd7Lv6z98/333JF/MQ/feFE+t
7eyn/v2TNd/bT5+Kp5fvn9uHsajy7wnC9Psn+dD2L9O7f/ojXC1/sQf79NAXtrpwL+18+dK5su/+
i2NfPfTdw7MpqqTo+rZ46vEP75LT4ez0058Of/7Xq/02fffdS9UX/Xw91y8/vPvis++++/7tFX/1
7d+VcIO9e4ZzGX6PwohSnyAehAFG5N13pa3y/ziM+XuKUYACGvgBoxHCv3z12YOB0++sev9dYsvK
/vR/yj//j04XL7984Gv39vOdPTw/ty9dB4/48/9/4yJfPBQ8/9W7756sq/rXJc1hdX94d27LTj+8
+67obPyXI7F9faTzw89r8P2XaPzTH9/8AVblzV8+A+ztEv6/Dv0Kr5/++d//Z3L/e0PFEQ19zCPG
GGdR+CVUEUAVcMzCCDFEvg4V3Na/PS9/P0qfnf8GoEPybQF0uBHp4XevJUIQI37oU0JC9losn9US
Ie8jhBhD4c9HcRT9Uiqf1dLBPb7Atv67y+iz898CdPNtAbS/2f14d7U/eeen4+nyd0bKf48CEgAa
CCoq9JH/BVI4fA9/JVBpUEw+IPY11ts79TB22nrn1tj2N0D2tQu9wW5//m1hd35K9j9env8Y/64E
SKP3EfNpFIYU+dCw3qAG9YU54BWxCFEGbQta2V/a5Gf1dW6f9UNbPzz9/SX25SXeIHW+/7aQAhq8
+Z1rC2CIOABEgyAIAaY3tcXeAzvykIR+SP3o620KWMz9hor6z9PfoHMQ3xY6xx9/+ufT+el37lNQ
RyHUCKJRQH3Ofm5En/cp9B7wiQjoQkAoYF+pouPDT/9i61f99Xc3qi8v8Qan4zfGd8cf70932/T3
pTtGoFIY9ykF2UcjHAVfNCkCyj3inABE1A+B9L4mJ44Pix2Ll9/Adl9c4S1MP35b5fT7lxJD7zkN
MGMgvAMcvlHkwavgQzjkUEyY8682pNNvK6P/PP0NNqdvrIRAMhx+/J07kQ9ERrnPo8inKHzbiV71
OIl8BCwHTIigur6mFsqH30ByIBV+Of8NPOffmF36R4hw+h4zisDJQq4QEP+NXcJQPSHEDgykeBjh
r1fPb9Xen53/FqDjt8Vt/4hsCL33oTwo5EIsCn4dOITvo4giEqIIU/+r9fPTn35bKPTZ+W/guYKQ
55vKg/50t/3z/7o+7S/vP/7OLIfeB9z3of2gEOqJvJUJr4chEsIhoRHDX/NEP/1pLP78v3ur22X+
DWT368u8xezu28Ls7sfL4/an//6aQYDAu/n9M4iQBaDvAJoAPO2X4g69B7zA4ZJXLwX96Wvi7u6h
NcVP//qaQYBKc78lg/j6pd7gd/eNUSIo8sP+H6D5QJf7iEMKAZzICfijz8wTdC1Q5CD6Ij8IQZ1/
RVTcFS+l/o3u6c013gL1jWm/+x/jzSk52wJW/4iojwFShELoQCA5/3UcwSiQJ4oIeCiGvlpo9w9P
0j5XBYD226K+r13oDXb33xh2p/zf/+2nf3kxv2z0r419XkdSv+Os5W/0/c9HYl985P93JAYBFoxP
fJA8lKJfNVQcvfehuBGYPsi4aPDW1f0ylvrbt/P1Kdgv531x6//oKdffRuWvQ8PkoX9If542fjYE
+6+P/jI9e3PqfzW0/MtqbZ9/eAe5LWb81Qz8dZD5ep0vzdnXKPTLk18euh4uFr3H+LW6GchYAnQN
YeT48vMR9h50LRjA10QZE4ygw1a27SXMRP33PMAc8skwDIAyfLiXzrqfD+H3cH+IckheGCOBT/86
9gX85txWf12Z//j9u8qZc1tUfffDO3Cg6N139V8++Hq7sHmQH8Ie8+GK0O4Rh7uonx4uYbgMn8f/
LZAzVWU5k9hDRDTtLLfzYnYDJr3Avf1AsyUQk2v2eRZYEaLJpaUk/a6aVmYg9NBVe9Lo6SK3uN6R
QknBMz/cjwV7iLKIJazUVdzW7TmxeIh9X8ZWyiWZvaWI6VxesM6ZA69ksG4iwuLlyUS8W0XSCTPn
addqmZYD9+NuCgthS77NCyU8rRZR184kkmWRcHjY47yKRMuKMc76AMd9hlMWkHtiRipoWdiY6ufC
TUXMB14JGdTn1JQusXSoYzuklnRBUuQaJc2HaFJeXM5DGetqamNFzJ0e+juXD1fa0CZWYdiLpi8L
kQ2LTpEap9TT84X22w8FanTMaFnH/RyJsDO9eB0DreqsO0W1NwqvNnMyunnTtX4hRr+J4g6RS9zK
j4VaopVvjRQupN56NHm7ryapRDA0UToEWZkybJOoXry4mGEZ2tmcZ63+1Azs0klXiyiTLulb+lHl
+lB3MQ2SRhcyVm6u0ybL73vjqzggDK+WvIhLNU+nYJiXdTv2k7BYVyKnxtvVGOF915FbnctzQFAm
VV2pOMTz86r2lLfi5Z2GIeMqX4IYtaQW2OtlXM1tijMciSrM+1iPYy1WCrFC5PMQJg2abpkyragt
dYnvMNzJWIghiK4qGKYki8ddwtBi4qF3Lh2rcVMObIk1JXhjik9FZ7RQ2hZpHnZNqsa82pTuw6zr
M8rnda2q1KuiUPSIdklb0kBkoVPCLfxAm6cy8E3SNvnHyjRBbDk7jBiWFmUbzeYuaXy/E2Hd52no
q1AEol+a8SycMiaca6ZNNMs5rqa+TNqlkyLMaymarkh4KGU8h3YSZjFtTHIViAVVq2iuTqRVg9AM
AZ6yo0kQwu4aNXwnCnPBG+TWKMp5QoY2YYu6njD2UjP1eZIRX2heL7HPdZ7UWXHvBVUplk6HKfbn
K1STak2ZDhOZq0vGDI6lI5nIdXnhAr4lPKMrNy07f174tjPDEIdE3rWLqzY8K++jlrrUcV3HqJIx
RnVxAJMg2tIEKxs0187KKSkwQQmw1OsZOpbIBTGdcmG9hoq2npt1GJXbPqAoIRVUdvMwNEEpZi/t
1BQmMyNEzEuPRBGh8Xz2VMxDfpiGaYWGhqzCfBxj0g2wGoE1iW2KNolcPYogwkEyqOWisvzOyz2e
yHpWonc7n3qL8C06ZvAuyYHCYhbGf46cHJOwbVnSc7NvuypIVKUm0c+dTLJXdPwgOCGkU7zIUhhl
ceJ1zZOyKh1xXQvP9Sqeom5rrJtERH1/NWhaJnxcXvKQPpXKNgnOh1XHvTA2sOtjMo6HaR777VID
5m6Zt7gsYfn8Np5yzxPZ0lSilo2Jy4Jdw/7ahdzu5+l20fkk5rao4r6fgG2RXrV9hwUvapPkQbfR
qqpia82W83LdwfbfoZxe0QrNq8qU8JmhcTG2dZuAjuQCV+apYdeKVOV6qfHdXJV9vOg5kUT1Qjrc
roawWZMeNhQtsiIOVHPeqGGHomqtajcLFQBore/Dwqt8jTVpY1zBuVkYXbQlBxqTyq6CNsrjtmi3
dGoaMc40yVWVxazxrCipXk8zVL/KchQHdIxLjmUcdoDLWPVnQ0aLlLRFJJKmYlj4qs/jIsKb0ZJ8
7RNnBEzpxg2b61xkPvpgs+iD7bub0s/hHagWduQ0CI+3UlA+7KjuWUwZ1GVemrQM9RSPduz2vqar
MKtTPyDdnvFrNUiUQDVVcaW8Z7MAE7Rz8bBguXKanlkvfHSyqGOeeTtDg1hKFsXzaAGaqZf7qpVD
QnlLoJ2xLfeDfTaxXaS883YbzNW+yft1Xy8rf7D9qvPnSQTOu/Ga5hIjelZSoNsG5xvJgu2i8FUw
hjLlEbqMirkVHSF3bW0tlPaSQz8sHqs2uByD8iqS6DC4IvazJnHMC1aRMemcuXWFnBj8/KKKADwL
BOUB/EvrTgPxbsKuup5YZWLST1oQFYXpErXbinXtRaXqYDuHgydUjY75RO7g5Zz7ymogwuhUF3g9
Z7pMtMVZLMMl3wws64Tki14tqIjWwB6VmFpyHyAx1ZGLXeZFQvd43y/A7GT2UOzjXnR2DuCuUCQg
BUIpkeNjG/V92paZFGyEpzbRtB6jaFW2Yb2HLbKvct+JfPCf5NyNMZcXrfGOgeIqMX6Gjg6ZIdG1
e5Jdv5+LYadIc6Az34e0EHg0aUTmfTXPLM3qaNW7fi0z/2mx1WHu2tVic5Q6pLgwrZRQ99ONrZZH
GHX5oh+m7EyRsTtNtOSJ30wkDXW27zMrxTD2T0Pr9clsmDCu1iIs6W6AvnyoA8FaTye0643w8umi
lfNNp6URqHJDMsR5OA+rauEXxVxHwFldENfPIVNDzIiFNfa3Pq8+1F3XCt7xG8ZKu8sHL9iMObQr
Cg1j2w/2bDAmSkAVFGkd9LBoiPnxJEkloqUEaWWUn2aji2DtRMT7Exl5Gs50SrqcKlG6plh7hX5w
3iS06e9Yr9dVEa1Cz4NnIXrTZQAJvM8m457BUtbItsdoukQ+9EOXFWqNmouuBBlCIyEjel505WuP
o6dIypR2aGWm7jHQ0afelP6qNbOALRMKjYD/OtqjGE2xVc0gwiCDOzT++dC2FziQO0KCHTXkuPAA
lh1zdwY7Q+ja35uBXbdWP4xtMCazlHgv/emCl5VOkK78uFX2Oh9wvXEtOqty77Ho7ZZU195sz4qZ
prwcVswHHF1PbczqKRmn/H5g87ZjV3lRfJxkeeQkSBA5b3R3Qq49ZtsgC0fQgk5kfL7i1t425XhO
qupRWn6qg2gE+RImyPc+qsbtlekL0fNqH6rwKczkiQRqLT0H1Od1V2yZKoEDoTiv4nJZ9jpslh0K
JN10IVVpMPmDWCYfraKGLEngxkAY1J1FC12D+qAr7bW3UC3lvmXtp0gGzZlaVCVCdfBseV5iUFOQ
MxgBVBF45hbn7h439Fiomaed9sfTGMgtGdWlmTGcBSxZDSdJp7NutzTUiXbKrgYbtmLoqk09jmdZ
6fdnvHCJ0549dnXYCFSmmdclJJ+2/aal/IDrIWlpuMOR/JB5JRa1qV9sSbSQrYvLjO6wdR8ZfBPy
ylM1qAuJTSN0UMiVpF4Xj75ONe4KUeBoWAWL0dshQ4+KgZSqwIMIPQ4vZAY2MxlbmddFYd1ZUXda
oIVVK0zshrTeuiH0JH111YVKJhQkWmk5OJQwg/KXoFuCfJkTrdGtLMF+MK/42Ez8inZ1uykWNKYB
bfSKTdRPpxEN8VJM5UExUCUcJLqp1SmbH4LMHKWpbgJu9Vrn6tFjxoLpQFB52IXxNDGhm3JDGnoR
juWHooKegIsycXQJzocMj5fg16FdBu2cWBC4ifL0kOQ4Oklkr1qgnilqXjxmP3DNdlPtdgy7izp/
vY9KLoK0XbmjoYqNxXGLbSRm20yiAiqMR57fkFknS0aeOqv2gR6vc0MurWF5WrfTHqvuEl5LCvdF
PV0ErlFHOZnEuKC7sV4NPXN5NrpbdotqgG2nMEi9ubCp1CDJMTww4lC/tpa18E1BxJCRYe2wCVNf
12unSSEaVzRbzzdlHKFFXig9QcMPZ7wifgFlHPX5yqpy2Y+jHyVtXo1gHMHjDPZ6VNKKGfkVKK0i
erVUl5rkMZZjOvPaHTslYyCRFvSIuyAOuJDVu3x0eNWN0ZQWmQVnoplMi7FyydI3t+CB/LC6RHYA
Ys1dnbBo8JPFN2fAOvN2oV6s6HBjanmN3X7sup0ELxnPdNgjf+72s8qEQtEoerVUULSfinBeoWK6
bebxY4CHB2dmc5hwYA7l1G3nErYwl47FZIAtGpblvgM9Hzeu/hROaz8HQ8prc0UK73rKNDgE1hiR
B0ORjJ41Z1mk87Vy7JPEfrfDDKoQo07Aa7QbslSbDFhEoKiokyWc4KelTXib3w7gUP0lzM+Mlx8J
KoY1Db2NjiLoKzbPUsMrnLAca9EtbIQK120SyimKF0lQGqA2HqD5yumYMbTpeMeOpWn5Ufv1BytD
dM0DQ6+qbj+6dkzLiXdpvvgfqVN1XPlSFLnskgm86GXV58euzG/1UkKXnwITN6gdt4ODPpVzmwS9
GfZFQMI4wz5N5KRMEjKuz5fF3s9oU/YIWl5DihUBUix88giTovIQolWPO3vGtd2iLGBiQKSLfXZS
JQFdF3Vr3/XHkqHDWBe9GKfs3Nno2DIj9FRuEVbRSXF2PmKU9p05QfNIJ6dL2JV3csA6IX2ZCUjS
j8wouup52W7b/mFWyxybAroq8Uwdm0kFEFEEswgaX6/mINurPoJ3400BnX0IHxoWlSmhl5OtVyF/
RPD8qyxXWdrrbog7Hai0sQBZYQhO+8I7Xwj7yLC5bfO+iyuvP/c0ustfHV/FIEXhAz7rm0ntZ/5o
eyTTyiKILECr+k7j2Ktctp45CmNtVb0NAufHpW1EPhZXNEfhiuFRb9q6LmPkuIMdfL1M4a0qsysw
20EyjeGGeOBIIqDjSokFT8uq9rlalV657r0GGnw2H+Gqhka3zFMKOqPc08ojJ5YVq7nmU0KysVsF
GWP7in6oF8gqdK3i2Q30oEv9gZD2cSYFWBDfgmXQWApQYrfFItGqykyR1IsodP1BAUMCh5l0QKoR
i13zDHIVRbvbaqovsF0eJZCvwKBPvVx+GLwyiD0PmVUVBvUt49ECKtfTBxvlJ6DsZbu0xZIGIcjh
nHirZXLdxngKJ33TcwEKhO4d9WHN23xVYf+mraKnKtKbmURtnOlqSKDN3Kgsbmx24+M8F70ONdh7
aDumiF0pP3pk2Je4S2RWOuFD10xqA9mTWTorPNTttNLu1YsLIFwQwBYorgh9LhRDa3NySzgfqmp+
HHGziI5O5Tqi3iZEcp0prxWM5i/53D8zt1HOU0CK6Lls6IcG3kEQEZP7MgJZN1Sq2amQrFpvvpok
l0nZaCKA3s0a0/ajV0JAw0O1bXNcp7p0PZS5SSd4KjEqdhdQpiAN8kjsGy/btLruRIvkiU0VpBFD
e+pLC+FXDkFWP5fbqpD1dgGVckDZTgbkKNvA39maXHmZcekyg3up+hJUHZrjYaJJ2/vpHPJBtFzf
ATVubINugsCcFt4rMTYglIYOMjzYjhs8kS7pw4DGU91cRaw6wivq58gvIWvRw6FX4aqwc4KX+nmk
JJWhPCsKyFj4vMrpWY7lxoAKFmimvVh8O68W7g1wK9AIxgL0y5DHylS7KaK5gEDh3oXrriabYvKe
UZ6DLvVe5fbQxDMLypiE+SZseyxMMXNA1rvOsZuSci48wfIpEmpOW2BFZMGOOlwOm1qDT8rHve/1
4wZ80uUwdgI25jl0rzMyGyX0MN6ZJbsyObsOWdUJrw1uUmtqJCA2eViY2/qowbEt1Y2cSyPm0hOD
znZQ4q7rjnTE60FWKbdVAglL4z4YoF7BvSUO+Xzul5FMpEkyhD2BW7bjLDiElpWi7LM40MO2dzaW
QXBbR/xoqsgX0j5OgNRC+63j/BFUzGjwkloqx3g8h4hCTl4Vh9a8jHPzkYIig6wy+kgyhWOusQ9c
Q6Z0qadz4nbYG+pVLSeo0Bn8H+zEdTet/BBfLlN+AS5YJp5s+mSNKnIWIIgh66ZNcHMDVXi/FOQ+
z/Wqkn6fGBOu+YgvZ+598j1VQ97sSuFV5eWS53hbRmg1akjBMCZGjOxx8Fx7KKy6LznLwDbLKiE0
L656yJpRwQ5F2Hibmc0VHBvVmqm8OA4RZmlPIHkyYEdBiapuq4d8XYYQyhiGBxCN8p4vHt3UeZ3y
rOUncD23HgRBqbLlndcpvKrqT5nQ7qyW5NoNIRbTVCdoYslctIdcDhFIpk50fKoFyfA5kuMl6tqT
KzvI8WAJXJc2OJxj5DdYyAbfwohAp2xorky/3I5Tu9O8n3bYZxdsfMzRcqKqAmJzEOvqSN2j9mgK
cMVZ7jLRtw0StCq2BZsWoWR9PZT2giC9nxsGO6L3YtfOZ8ouYDQp2mRFz2OTQfuHjA92YzDfiaIB
mVOHZBHVwE6eT89J1t7IUa7HHvLKEZEH1HYnHgyhYCzTwk7nsnAvcupuTDvGdeeyo7V6B1EFdN/B
fILx1flFO/Ubx5uPvGZl0oWZv55yVMam1gTSJHsTqOKEXuUkmG8roAD3c9s+DvquVcW4aoKhF2VZ
RYn0GYSpYIV33tAAtYz5oXHSrhifn10X4h1j2l+VLOEQ2D9OuhckcAM0SP+8qtVHNQSx4jnsJRt+
IlnzOGO2wcBYDfYhP3/xmX7ARfuayDdnS14XMW4h7WOohE3TxiUuUjq3O799TbWC7DKq+g0Grx0Y
jldew2+zWT9PGi+C4ZkkMNA952P9kc/D+ShVKYoxOgvz7tK4aIephSgDuj4YehSk88DUbdWtjIOY
1jU1SI3BkmQZIIJrNqZrBxFUFjxE14cryGVWunOHLmPl1kCyG8cgDc97OVyXCzll3jrjB97tAiyP
vFu2mvNT6EHz9Xln0mYpLqMAlnApErCOuzaabFzPM8SipXBqvB1C9iGoK5KCP7LCQELkHiYOqS5Z
+ONAwhtwtrkIyHiEEKEFO4Lux7b72KNAxSDxoQQHlXpLd4hwRhKaWRLrV7Ygva5F4Y3lup5aD26Z
JlNWnanZTrEba5a2fGAbj2QGjDyOtUENlGJZrzsud5PK0X5yHknqILBxGc2bNgi7uK6tExXqjhFZ
zxU5+OReqgJCZRivEZ4u2XSKSvLJQbaRKGAciKeWJ6+H3ddQ9BQOHIxjL33hmTvrYPMPCOcJTLJC
kT+pJQexBdZjFblK0LC6Bysw7yCZ/lhw+jEbfMjGRxAKtL+h81U/+WlYZ0qQMepFO5iTz2GqYKOz
TPob5qsb13qp5mRNh3naenV2NudQmmyBjgM54KqmHHKrehJTaMLLjs8nDgNPGLYEcTDXEEvL/hz7
IAALmU+HstiP/QJzKxD2vCY6XiL7qfS8OSagYkEFb2FDbBcbxQWL+A5EYycWL7wYfXeuwZZAxQ97
mPtdTI6VKxhYPHVLsOV0vApk8TGoKpIYFh0zMu+och+nvKNpRoDKDG0rEfzcVFyYRHkEU5wuFzWR
j/CNuRi5vsja5lOvEGwZfZfbycW08K/5sqUj6DgroM8p4Xu0gorXgYD5msCNuiw9/pgtFRdBNj3W
rL+NMvcJF8/T2LiVGgYsbIRuCq1gQtZjP4Fhhq/LTYUGGocFf4TIfkidCrdKViytSNnEMDxKc8vW
QUl2Lp+PnsQn1rHEzJU85gSdZ6Dv1nqsHz3Pl6u+qJ5hODWvs6LNY2lLcBsWzAzN+Iq18JPJ9AVi
sPGayJC4z8tpGyqUb8PZu3fZcKydPDDsQeAC9tz7ALP7ezR7T9KbiejAOYLAGuKRcbPmpTn3bMR2
VWUE87VZwYhGJXPjPeflsilINMYzGq9xHLXLznl7NOMtycH6LE3okrruV5wX03rxZCvCRcEu6L0j
yJhtO256DbmL6W7mIT+QrrivA2oTi9obvx29dGIQz9DgOJfkJqpQskgr4wKGO8xbyH6aVl5U22QO
6zbW/KKhbbhys39EnsGHeUg8BO4UJBWEhEw/DY23h5U+WypSxQ2wVnwRGAvtwB2GZhjPugEsqFd2
oDRJkLIJR6krwNXCKNmD9NC5XCx8BJmiwQDxQ26aRzRonfQd6DkZfaphPBLj1yGMzm9z6r+UELLC
wPKONiMScgFjabtxi3v6qBui4g7DgEjnZ+EidGjwTg/VykYm7Rd0WsLKg6QW8vSC+2j/8z8ktwBN
OzfC6mxMyrx0hxHUtXP6CsYhd2TM/y8jZ9JcOa5k6V/EMg7gtKkFZ95R0tUYG5pCUoAzAIIEQf76
Oreq82W96n5ttUhLU6SUisvB4X7Od7yHfoNHve56nHrWS2/KNSUu6ZKl2vqoHS20jhvEazGxttxW
yMOCk8RqCcZGz7YPdsWb3BnIO3FaK1JzzWPbrPYUEsCQdLrx4s6oH3ZfXp0AqnTd2gmEcjvTMjzV
C5ofR5Sh34znwSLom5iBKwiZtgoaKH/aalPEnCJlBF7WdVDLfR2cl6buk51zAoN7ZDm3vwNpWSd7
Qdtj9FUymvRSS/ZkT/SPwaSbuozV6UosHvleBTEpbt2hQwVAs9v5fixmByICWtMKrbu7M33iW3+Y
zdWLuFZN1Ad+CfMZww8jT7RztmfHF1+bJ7qzGiE470vtZFZIDRI3UjwNbqCPbCyJHy5RsE17Ym72
ETp6CO+Qmyk7zkMwHuyuc6FVEPQjaNV44KHxxFCS20t3+FZ+MB0nOEUxNIVfbs2gGLHPELLkca+W
Q+MLDEQt6iEL5C/TLUPeDufGlgTFvtKR0BJ+zKMrIJ9ajsVKpZ2L57DqaZ2KGRfAbt1irOogFqj0
EbqB1YiZDRdjEjx4qjGmyZWwA5dw9unmn3vek2PXeUdQDlOhDCqiyrJSpqvhYJvaLttuf2y84EbM
9tBLDQFCjF682nPhTgNN5FZ5kTOH722X+w3z4k1CX5CG+UsQ9tJCxYFp1vjR1lqYV2yHQpWDy1I7
5iGEyMSYeSL+rpOQSZ7cW5H1uLuDLqZ9wPhP6ifPWb+MkdWJtGAnhs0cnNwDk+3DapjPLTPAT7iG
FespDTwfJXsfWVILN15Hp0+4hb5GhmYVbUd0mFvsLfrP2C/l2u8kM2n4qlw+FPCjmWlAbcOBtI1i
jjWmZEjA9Zeel/ZYCYha3ewdV5Oxc7MvqD/efwIa1quEbindNVaVfLC65tTqRmLyDW9sa7oIpuJT
vZv7/UnrY646NxXuerZm6wnPc9Zrgm50G6pommBCWf6Wg1G4mavaE1k5ftqF9uemaxgvNPW4iJms
lkjLtYpsw6PpZlXnbbOXRC6dCQ1pTBZ7SjBv4AuzF4hJ/A2P/RNi88U4vFpa/5/lCv/48t/Pf21s
+E/m7O8/v69n+PurIn1K/7/fcL5lz//zG+641D/+F38vEEjAJ/2DcLt/8X/xUv+CiHr6uW+H+Bf/
8X+LS5kIudy57n+NS/23UPh/56z++sH/QqVs8m8WcRHZBCWFYDQSgn+hUkiawZux3NBClAnxdkL+
RqXsf7MDDxE0AMx2YN1h2L9IKaQIXfxM4Lh/Yel/fc5/uo1YmPH/IKUceFH/g5QigYUYCLL1joWE
PXIj/0xKdatGnLFv2sSkUwvNa3pFZe3PmO7eVjcIEiPEEwfFvOzlJIo1FRt6p4rWe1zbak5WwH55
oPsLMI1LRWh9rfbWvbTWZZoxYIoBHlqoh09XeOA1AvbtisVE3cbIBu9h0Y4RT25I07FmJ8dRNPH6
bYQECefHhGCxQR8vPHA6UeNoSObtHkuxNWXYwwapqy5vJzOA8kcuK48n24SIUcESxmFsuhHsaffg
bg6Jl3nuYsLXQleSloseRIxv2xJzatSpaumr53dDNJ8C9OjRNHpztqsV9budLxO+Oap5oLJ2dkSK
T4cpWbADPl2btf53uNs3sppeTOCkgcOaT67hwD0P11PYMnVWTJSmPWdQZp67NvycluBiE5Ubk/OA
DSeJMwNFsOyotQsiD0GlkrutzMHerDVsb5tlyj26fdFOp9EpA9AFug1ie9JxbyyYXxIKCKmS8UKz
Hro4HXa0Fp87Bwdy9JarFABuRsgGQHvc1U8oE1fSH/r6V219gd9wrB8nhAeaT3xGBzbHtbwFw81o
fIjC7nWSNj7kdaAlHU+haeRG98drL93ML4MaQDzUcOmiitvJ4j0o6zBvQHt4XcIC5nQEp3GrVsg0
41iYFDajRT43FFRNNbxnt7CdNenGqtjgRQ3hsZ/h4c/Dp+FAURyyNeiyJSQRNebMUhDh1yUGDjI1
H1vfZQDOTAX/bz9KA20z7q9i9NiJJzsEmDC9MZNFc7hnhveLC51W3kVY8iAx/j1I3j178x4L6Ufm
cHCEly7qQ6rpqW6veq8jWRXodjONv1YAC8SpjWTGbVdDuitCAD49LIuZeXdzeq1P/uqkDPbH/oTh
IFp9OyWGeSQmcAD2TKx7/xGGD4Ac05pAurEu7hamUnyEwGNMy0HjUiWhi744PJjTFikF0cNYYC2e
5GAU+wIjKiL3lgiHi/uuli7WMg+GMZswSe2hdVTjoZzCTAcF4fNDg/HYwjs0hnsyVed6RlO3Xyub
F+DOUuqXmHtqDe4Jn2yC4z/A0NIwSfFQqbYMzEez4+kC56ZSdjJ5X3WXOYtONe5Vr+cEPUkQbsmu
vzvpRrJrYwNDXb38LBCItn2J2qlHww4zDp63R6D7pO10pPRTTRmcDpO7EJZPfn9W/RAHhJ39IO+8
N5lP1hQL/bjXT8tqoJt9MWw3Gi03V+1r5RkxrWgW7vOdjomq4f7CQFtD3QrsCsbnVVQzkEd1AVx5
AcrTDDhC/QAd/4aWs+cgsui1hquvOMkr4sMdbPfXBZLXaMPRJDSWvRmxyoOeG6Q+K8VWPzTALFuK
vwUYTqv20llDMV8AkZXKAwzkXKj7YLEHDh/aMB5M+hSQB4UOk/lmWYcHsVqnsPmw9RCbQH5MJwc2
EJtee1ihNisT7QNot2n99ppT5UPcmh4DtD5S4bdWv7oaTg+uJ/fXrBESPVcXh/uYOVCMN6OKqcmf
VAeHn18U0QcHE6pd+8Uoedo6Y2lC3TakTjjQrhn9NVveAoPljobke/TrNhM1jfT83sHgX7YdQtND
N07pNl/qoCQNjYzWO/SmczBt+ExZ64FZBNMnhj0ehrZohvdtvKDHKvugZP4jKNREMMjz9JdHzVKs
7pFXn0sbxsp7Ut7Vme5Cg0kzy38RFJCGElmjw1LYNYkaPLUBwx14dyf1QtA+L76Tse1qW+AmNiNy
7Po68qXkmIQ65zCNIAHB/Qg/mlaJBzBf0JRVQdEo9Wz7z5rT2IELG0JNdrzCWdrCMKYY2oKMVlIu
82Hj47McWvTbFKyXG+2jjqXfpHrit9kgz1Vl5c3+Wwv3Yg8FsODwLnDvkFD10cdf1bFeK1QJUt/h
CYmHyJ9Tyys6p841NxKtj4O5AGx7AkOGSedrxwTWzxpvtazAN4IgCEWhpyUZuwHKZsEtnretn01e
LyK3r6/UGeIxGB409P+qBrvEruPwsQaQmikvDbwDgtrXYW1/swal3aLQ5Kh/EuNw1KWD4mW1V2rf
RLAXfr3kvjzte5W4NcYf84XrrYSXVG6ue7LLyZvg5uwH3zeOu1fF4QBQeCTRoGCSCHZDWYBaKG/j
3oMstZJBDtm+9a9mTUvAZI8cB7MTiNMgIPR3rxuEOw0wEFCvoDx2n1z/2ZVzDMkn2hqbwlLr3sOW
Hvsa0nKX+Y4ZS4/nVbekYY1Tl9mPvnmyQp6bWxWbaK2jxie/BkxgPrlONXAq1EaLkmw0/BkWynZW
DUso5oCWhCCugaWYEJHcF+02eFjnJerhrVLqRx7YSm33wNpwi+Wr3eOgoeJYV8b3FkBnCO8CT/DY
+PtjAJ1uGFhqBB+t+UjDCRPnt/ae5f4+tQ5srC6FtuNVf/oGkz4hqPYh6gYUvlZljgANyRb2qBpy
tLY7y5zZ1CmrCZfI1V+8JYCbWMnnycJxMmWeny+om3agwW1MS2pv07nuceRYE8Z4mUlXv20B/CKd
rVRe+2ZsMDjoxFfvwQaDys1DiN76biwCaVbAdMFPmAr6WAgmiTw1Q2GuZuzdH/f9YgDAndFzKAdk
DDn0kFReLQLW2waaMn60oQHjhV/chueO/NHh29abR2o6sSJ/ZswtI78yZ82GCuqFLj0NqEFhYrMP
PYBxGtbZ5JzsDdQ5sNYt74I6UX2QNsNvc6zSfqpPBnE/rBpCI13jzqfAa3CSaZk2zpMpaAuH8bK7
hevj6AQ44NpD7Pc98Fo/tselvJttf6ZgjRsbRDXaDDr0hTMfBXsJ+uXQguydzAw4QsFqXIVuwpAP
YdTDW2yLg19hZPP1ifkhTiISh/ICldFDASQx9sL1o/POmgIm/KFjYc5qfjIZSdoA3Fp1lAAIRl4/
VjCw6gkFFsXVuXJ3gDhg39h6sN0HZ2c3bhzn9sAGmeCtwCv31FQk0iaOn+k3YgDPxBaxs27JzB20
in+WuqC8ili9/VYMcHZdJRW48IZWUQPb2LDtWyNecI5O7VsV/l783/V88cPnwV7hY8L2H63DsJTg
KvNRnjygvcb7Luq3BtLytDOcNfsdCCyow7Jt7xM1yGx0EmEd1pEWbTPE4Q1qDCVRYGUern/dxmF1
Ig+evLKdQ82Y45FeKm+AoqAO03brO0Bbch2TYPXyDZ/R8ruCNys+w1oM7sWC3gMarLhrrwrGi6Pa
czO4cAPtg5MBhIlsSObg2jsUD1sALG5elUOjpnoYFjt63NmU96AjOH+e++AMKRyMehev9Gbax6Be
Mtq+hw1J9W6XcllBAsjSb5Yz3obI2b5piJaNWDnHy7lP+Ad1EIlrsMUla3FTJAoLrbJ1uXde2S4f
tU1S30FP6AmYmI9dpTMbrcpohl/d4iSuRMQDkvbm3gnSN6tq0n7dvkT9p++M1HYOi/DTeTq2UweX
TGU9O46rOmoP+JN+ls2PaS4xXreo0lPkmB7AHhbpu9IIopzaD1qi8tQjkEsQBpLEhvfhuyCewyb1
UFa3oE1mxC/Edu3oBHMwwCcZUVLDfNvax6e9r8tmBOiysYjAHKu2Nh7dHqbMchh6cOPdtXVYrBsY
a3eyD68bq9njNk9PHgAAAnRyGKoLVW38Nc97BYbPPxrwdwALugb6ocmMfJQj0H8x+2EofXdbGpCq
6WR2PaNnlaXCty+WEash4mGDEAWEYPsOH5hw+KaD7PNmvZuFOdCoSFI0cePVZeB9/aPTlHSoz3dB
Nliu61YdZHchIb45TAjNFDQ3Le6gAMhbKIrE8kAcnDf4ZaJTRYsPLNdjuHaQkiBkBSNg7gsXTVTX
YL+C7wCU17aY4A8AZi0CQsuWT/cuiv/p9Zus96JFwsRQdgasLGkBSBhhU9w1a/A9Fd5S2DjpNC9o
Fz92PMvT9tVNIVQZWSj7k0IvGukOGXIofFHYXuLjrDa7aMid3ohn8Wa4ubP0aKFkxHEZND+vOxgz
U8Tjmq1qjNtmPuv22gDWaxA6YDSywgZ0HspFgHqDqq6qAd13d8CTNpI9C/rCcs/rxBBCOazzaTf6
OPDfXY0sibcCgSjC/jp7JdjGeEVMaNQC0ROVLK/tusWNwtM/nwa0GIIduXe2+w2XDkdwcDU3gcp5
CNBJ87kqOIHLd63cubC1Ec3jM3d/cRXCW9wis7n0BsVnh5A8wxAZzt5+NZWbwrGkGJ2W/os0r/u6
lb6zFhsMGGjDsZLLhxM+0t2MwJelGGXQzOS9B8ZUwZzzT21TduZFMFDvXbmbW6F7MAsVEIJlTLfQ
KAcIX+jvfOStvBvCBJyLguoep81RGL+sCakoVH9+mD104u3XBFm4a+m3M//04TMgimgZnvi65b31
WYvbPv1ewyVfOzRClpOSgUeBcgpTv4OGAL7UFKI5ivpgUi/Dysyyc0D4QcduDeO0VXYqAXVga2Hs
cgii0BB8YLvBbV5FhIPORt1r8Nwh47C7scYVcM+OBQmeecd+/7E2nAJkizfr059Kh6ACA29eVlAC
IhEgFRtdvcwM9LXPU2XNvxh6UfgEi0GygVjRvt9c1K0lAHXqf40o484cxIYNGcDc8r0bzx6wMdz8
yHK7W+O7h9YSpapzyxvuOmxMvSavZmSTVoTTPoeVnWHiQej3hi6zLZ7ck0rBmjT1eQp0uiDnweEW
DDtg9vbbBVQSBuMRLg4XzxqdjLMtiUYEy0K2x63jfjk6Ac8gDG1oUdX2IJ01h4Gf7zNkYI4a5os3
5d4nd5koSx+l4ucNJs6APIA7XLdge/FnkVUCyNIOC5e2BXTwJYxJyA8u3NkwAPRhfdQ1smrBre7O
gUXjfWheZzxLflUl/fjILZjpz0T/VoKVMuB3zzcRCK1ZmxdPFCQYi435D+fpJlaQU444+SGMM/ux
WgfcxDb1KPw7GabW9r6rt81PXPA/79XyBWYgVDr13DFX9IUxcuvf9+kqUbM0coc7UM0OM3Vnmg+c
q9iCvAxq7bCSN2/206kD9LkET3T/XAe8XCw4YiHiSdmgTg1Esqw5HYJ4U4haDXdBf3jea47AD0xu
OBAf2txf+xrqmIcz3d2gestCQAyiIdIK28cOFKqaUORw1HIbrNbqQtr/vWNcJO3rtl5DO9ksL9ns
4SAsllb9HIXizWm9ePH6jxXCnF+HQD3UKaAb0gXy1rvWEV36IRAwkLhnZva8JnYPNrU9UNPPxq4p
Z/dkzMcwAOaJnt9FXSTV24SRYNFT3gnAzWOLqz/h0Kap9seyC41nF6N3axy2VqWjDhNMlck4tC9w
syIG/3XxSTTqNZ7tNR/Hh7Z7DjhLJVJxmP4yWm1x1zSRrio0O8EzrNQImwzz2hyOltpjC6Dc7L0T
aOkBrYvVD86r1Z1c73GfMQEzyJcY/sypympqJGPw7IVV2gYfvXhbWu9lm/TXMuxReBktApRRgI85
OsxOWyDSSh34fNwHv6xb8PH2i98AXJtfwuPM6+tS88wWD/BSYgQ8lACVb87Hrrox+9pYtYp65wX2
sRW5qsZbiYYOlpX608FXk92Y13udw0R+q/DbXek9rtOQgeUEfTWXG9xkhcQpF99StukUyOOE2Wef
2uOMcFnQnPyxPdYkvDX38n9tcZ4IV8c78JJwO82qKl0X7CkIZZtUGRF4u1QOcbPEfdi3TDkThhEE
k3hTUOsDB2GhvlAJPPlEl5O554266vC5Ibc6s3DgWuobJ7FRX7vm1Z+A0gXZLt7a/jFoH7ZtiOeH
gdlH4UXrE58LWpdzmMkXiwBiOttIKxp5u8Gt6WIx9FEA/cP7FP3+1Q1Wpg10djXJpO3E1ixlpFzM
RF6TbAvYq3HIDY7IzvYDrxEmryiAMGXb0r61YMwZeqd5BUM8+o9r8DBD4Bi8G/ylo7EOORXZivo+
7+15pG288O2pgSErZPsZwv52BcsQB4qQ7Uh8GGMK4CG3LjswDRNcEEOYSK9j2to4/xQvOzQb+yQO
pvRTgRPWBtw16B735jbiwaAMGSJ6aIgR3Q/4cdJ5L2TiaVnAWiud6sPY/4CXx3ymcTLyGGDY+6C6
dEeGlwn66YPuQ2/VgZWB1w/FTacrG/ArFoh6DzowPql/M8LxidiPZD6RNUi6UCPCBOXTQzbRewsk
lAMYedGeeY79hGxX0m1b7vq/kUVdoNbPAK9l9WNu7+jm06H13xwmYmr9MlkTyeXTXtUZtYDsyCnv
mNy6y9xeRwwCNmqUjwdvh6Hqw/fzJcgZH2MsX3/x7tNrQE/3S25x1PpwTmg/5/7v2a4xBCt82A8F
ZGQMTDA0Nu7KYxO8MCuI5RqpVO1AGBmg4A3vrn1sfsG0vd7RytCM236+sOE3cz/GNYzmof4xBA7L
oXoAbho362/XOISLi+Dga+2b55lV+Yxn27B/QDbVu/WG7ju+5zmk0Xz7S58GShStC9SkhaSpAT/U
ONXJnFg12gkjN3GgB20Xt7X3OvovdPgzkjqeqiuY6nd4yNfWsqINpyTpVLr2XlQPErP5E/M2cI53
vracNLKpA4ih3kjNfo938hVweQnWEBBx/czusUoSltiUUJjLKVAvW0shHUBLQW+3hm/e8McdcQ0O
QRNkLTRg2WfVuMcuTlcBWY2AzMWDh/Bj0qDXBteVktp4RgQbFQAlErcF49w9deMtZ1C+KfetZOm9
Yu0vPmcb6npb1H2d2IsukXs8UMCii1HfsC08QI5IzcaXPYep8JcD3E2omffIYH/YOYuwDCBWU1fO
w5TSICWzn4GCfFZT++PXO4SLNkL8IHP3n17ltfhofY25GiEb6USS/yAngrAy7HVYRjPRV6OZ0Eq9
usGho11MwbxzB0qbEGcnrN42+9HwSdZY7IgfPPIO7n6AT/G27M/3gYH508fs4dp1W+HbiPiNgYLo
xTH4YKr/gzaqGGz+MoROBoa7eloWSHkV4aUbflv7HIdLk0+zzNrgILVTrFy+dCPUKhfZ+eWt78wc
+4N+fMORcQDLl8NkMu9hcnJtKvPKVsDDrCQVUqcQCaJBinzWKjURv4DwfrRc46m1keOaWEnrPqZA
Q2doAoxb+YQItVwvzIdXXV+dbwbRF57upw/LA5fFYxdzQgduWzeHLsep3wAVTn/0mPW0iqvdy3lA
ylqCjnfXnAb1kXlQe8Bl1fxcA6FCOaMG+CfEurSegIisXukAyKTdkW0ksiY7q1hwCLWVmD4qDTIo
SYP0igVqpR4QUWGoUuAzb4FevpxqTo6dN5Vrh/vTPu0TDph+hJInHn0ca5sDSX79XRGZerAqVgiE
8Baewg550G2sIiS3wsFES748sdBIJ3vITbQSDrhaw/ViGyK1YVvv874eWhxalrE/+64D9GUzwa1/
whAA+450wGSVXBMMyHfz/nEFn7M0/GG2ppPvV+D0rXJREhPFR7CCbx88ing1QwIXQHC/sYIjXQbt
M0WoDqk7lrrgiNSyZL6tHwzgW9WDMFS0oWFGYFTdujr8mAKKvneNxPpi9QS62xp5y5o29Lte0J3g
4WcIcDQYHQU5DvAVR4OcsIDilx6MtJIvE5rNpnVKGgmUgKUwkGMxq9SDO7dvP3r/XgyjRMeUbMAF
9pHDbyVgEdT4Q+q77o1tFbYsJVoyoz6iLQHT+Dre37waTZ1cyt3/E0z9eWQ6n7Y9YX4Vj1iF4E17
xBqEjAHJ7Mp+JYGbOFWQ6LHH6wn61VIqQQA16vIVo0nF5l9zx4oaaQRvhtXa5lyuRTv3cPU+ghln
0wQxmlKjUCOIXZYhCwV+qr7CKFnxcIxrcg9nbPJxnutzt+mkwnUnSDJNGK4l1JYeVpN331MxpDxo
kLURhXE34ajxiqKZsO7Bs+6+85p108Ul+9HdsV7Cq464IBerwsN9z8gZUd8sV1oV0lJZtfpHu6Gp
a9MCC2BjKRViS1AP4BjSBhTXzDNi4fC0l3hi3gGrB64VkJbpd4AHEmnM+G4VQWmP4eG9j+zVWO1r
P98Pd8gKzfrImz5dFyMK/eAJyZCk6qA0YzIcvSlhj2Ki8EOBwE57abgGrju/YVtFLNkIAeGDkI9m
RyPqYxQxEx9UmMbekNE+wmR49dH8TgorLqxzh+xQv6hnPoN6dasvm+AtZpoXDVFPRud82BKtkjN6
uYQGM5hmOm3zwUEyVizGRW/oioDqqW4vzAZoI3qlaEV+WALXIhYuvI0pHPoFFhf4fIesgd0QyItF
jnZKg0LMCeqswxTZZuMcoBPvoCFU3021ZAOGsr6jL0YfxsLfc4ynyYMA+strJw7m/dDu390IXBZB
opk571UL1gp8EHkjxg+HkAKOJQ7Hd6zeyCnWGqzie3OQmsd0UF9nnJ8Vllfwezrffja0VWzcgZ7f
IFNICh+Zdz+ewaCFrCoFBfgF29vuEIAezpZyELluS9JhLQYfY0JvjvtrH8vBVJlY8O9BxZP8zcOb
3RoFd924Gms4+5fdfKL8ydaf6whRiKRtiLmDAG/ElV0tXShHPiIF8+MPEFJwMqCVnTVekvGTgcZ1
lHurh/VYGy4WaLRn1hjp6vB8C3boYTPCXy1ARPm7MdcPa7AQ9LYiYjAYMF5hwCix0An6YW4YZ81W
jAN2NKGY8X0G7IrexUPVR/gFSo91Whukj1c6RywIfxCO/ZggrTO3QzFxljOito8L4tq+0L/2CmVB
/mYDRSs1dmcY1J0zXVBQXfdmGsMC9NCOd43YSKCq955g4QZezeESkg5PA5BC3m8Pyy5ugtVnVwO3
wkKdWppH4BNmwKN1nqEsfynotRM/7Dt2tuq9je74WSyg1hYrIgKQSSPBe5o51IJIpVI/BKnqduF+
ZrLJa+yyWKZVXLiaeWoIJPed2oxmbxgTZ0IHGA6jmZpGsKUS+q+L5Q8IxKto7Oieialnkeg/JlZ1
CYTYLa75kjJTYuqb6zEPAbG30keJ3wcvCgzNY9r06tJWQMdXhgB44DSvPTHRSg/jHxaSfOhYgF04
xIzVAodEV1aVutYWYkOMiRCYoynY5vsJAtnCUR3+yIBJJBC+g/Gz3vS6vbbu+jBP0A4wCNnICBGk
0bcnMohbrxUCby3CNQK7QJal7U7gdkH1QcnEbYI8ZFEjkj52BAUqzCqEF6M21B4ksokA7PVSqs7E
nLHqZZrmtBMvlrJWJFvnLbWkvHQttnNMDcZw9JBJaNteZDe2LuABju1eBtBR7hcvm7tHanY0m1vg
YqEtLdwXRhNW7Q/VQJa4qtp0EOh9Pac70R1kiBvAjd4pPviIBDCiQGafGJZyI92NxcJ26EfrvMV8
bL4ojlGz2pZoU/sfP4C2r9ZPiBVtTITCT8Gv0RWczbWfvkHCRSEQFKixGwriMkQeuqTr7M6PvZJb
0SK5KpfUmJoFOqaxpb0bJFyid2P7doc3ugduf9rB/gvTeICtFhJhW4/9CErP9T3eZxkYgYxZcazp
IL8IhaQ+tBjxPCpO04BJZMSAB20YEfBl8ZIR1Oxsd+vBWyfsEtHk26bovaEwkwTW245IM3Xh0EJO
A23gr68UmEHP+kwacP34zKvM8VwwECu8hkrKb98J7Fy0EBV1v72opsciFzztac2sovVwJJhimBKE
PIfZxWYXNQFAvOOjHkYMLCFAc4y1AFAmOnoUQX+zTCyOMFf0TP/B3nksN85sW/qJ0IGEx5QG9BLl
pZpklBMS3iT809+P+u/tc/oMuqPnmjAolUyJBDJ37r3Wt1x754LQPgqTHvRtNmUbaKVZbtSrZ3TL
hkkiRULSdys7rF8R4ITrMY85N+OFcxamFHPm6Z1b9c26HlFN4lbRRU+rm6qPOQizmbz9nc1qiEbJ
yRxyxj5R6efQK3fVYubYWPfoEB0sd4qvHcZgO8QoWvNykqepElfDfsiBE29j1Dl0YeOn2pkvdvEr
zobsWFjoMU0DKJBp3uQHCKXWqak/zMTamjFSq6B1D0WZ49Jv22Hbtgm7a+o8lqa/nIv451TixRRO
gBhDcuhWM9onVP5rWXscvSS1kNFmGz/LHgMP5axvMJwJy/suzJeoyPXwZXWZOieNFAYeIAY1bXJ3
PNp+FakGs9IgSopgN7FOdW+fC96ojVMynxzLFxW6KS+j10edHPHWcqX1Krj4DZ23cbzp13S77oxh
N+gEBg44Jnzsfripe31mHsDtnaBKsGo0mn7FQGh0PBpAzSqI8191MP/EnC+2nsFtPbkciJyW7p5j
F1i64nvPg68jUKBtjSL9BS/haW6sOhocNG1N1jC+8La+lnqHnG03GjGWdjYZe0ISgv62X+M7epwK
CadhFvdWo+QuzhCRzRaTCV6wJcFqJVSPMj+hxMTqfNKiYBtXRrhGlLDx67F/aGn9K7gNGzd5HiUN
4uI2KDI1V9gknWBdJlMUV8Zzg0Wzs6ogCjH4+alP06FGWFcWIrgvp3JG7Clfav6aFQijJGJM4W9g
f0XpRJspoE+Fjj2PVODefPPh1StRcoDHYlxpD1e4OsuhX8TWmZmFpGra65lfFTjzr0UZD5PR3he2
jY5p+MsVW9HMRr4kDOxLehZPZmHmK5WtQs73e05KHBBEziR3lmjKhLOt03BgAj4iUrctxIrunyaZ
GW9k46bO3PzBqOyJ4xRSXRUYd+jjzU3l+iCukvbQNR4nGwazUdDBfZibjoLSNqtNYWEFyGJ3UwVl
sx7ldHUGWidKzD/DxHSjGp/fWnnyOXRjSsYC0UdmIpDxgbPhoLgaksJeOl25LZYWd22q8dGBGxiq
8VPS/iiXdH6V7fuY+Q+W5Xh3nuG8LPgE4RhsaDHl9374N59cb9csVrqSNFmKtDlM/XxcVNmu4wqE
UYl2+CD6FicBRuxu/qhgHO3SBjGE47M5x0mjtpXn0HBA1O+i0uEObSK/7+UaY8BjXNA/RpXPWaiJ
C4pV782ewwc24WBlijrdgDtYW0I8VayUSjjnNE82gaeNXddUDwutEJwO2tzPw2fcOx+zP6YsSaAd
0sS9dilSIHN8s256aHR6MU4T9P8idH4AEPsbL4HPJAO9qTmP+OPL98bhaDg7Bvo+tPCldOS6hufA
6Lbd5ImJS2908ZguRbl20wQjKR4VpRFDGX7DxTGYx9TIz1mMuQQf9T17bbjJwPkEt7/Na/uBEsi/
Ut2ci9ZWe1n4+KfD8rU3FxqMnMmMEEKECyKoMm0uj17uVZBxoaXZVrrsvdrHfgKBK6VwoVSSt3eO
Vn5qpe2xa4bikLGYQBIzOGMd2ls5EFA8VJ0SEVvJ5xgrKCupOjKSW9WZ/FxkaTMV0vFO2w6d0sWh
g++Gey5Frh36Mwyy+1M9Vc9MbMXBDoqPsJoEDKDlitg12xp9yn8PbBQehYodfhIRfGtmkKg3dYH3
uyqKZ7eMw5XbTvha8+JTmuBmsqr61JxRl9Lot/WkxAHtw3zFXo00vjgNIli4bKvymNTta19k4oGi
Ot13jIHrKuFK69kGMxEwvKeE3aAz7DjWriUimZ3Uzg5HstiVmXCYWaBN0/otLLSKTCXrnYfKR0Ez
mmX8Vjm8fKaxvHUz/TKaiCPD+UuDm2lrj1ADJkOmGxFadJi1hf+Vjk6uKXTS9OYKyy5K2TugS8kW
xxOTOA8f6BgH1wQo4zDYP3xKwgBpMU1K/xXMXXVmwvHXr5az52ABDMY/8czuLXOkUkvTnjzfY+Sc
7V35p2VJQ1LZU7SaDJxaRIuiDneZzF8zZZSrzDY7RJb9s6lAOcrOcqPYCjka2P2pv+2SNizIU+z7
Hxgw0o2XIIk0uhnHgef/DLk1+zplB3B/a1a3u8TjJA4XC+SFq591pvmntPoTNuWjWKSzg08YZZyO
N1ki601IPSDb6t6PmbjE2HAZw1NJwgBgMRsOdlFw6J2wN9ljgoueBS2l7PNN1Fel7M7MzUy2jJD3
8rFyrn222BunQoxRzDXnUa8+aytjQJ77H7QK32ewLJhdxmMvWOMGcJNYxwEzVdVITZ0l+Phkeao6
48NTNxriLC+4aZj1u5a/Z1dliu6awNriqUEMWEblDs9c4SZYPCA+rMrqrJz6XVhY6EcLqwQGnath
ZhTEAKzWfpLRlSlRtgvL2gv4D5tuwvjk9k7kNtDk6huIxGG3nCBJrluV8pVGtvaLNsfWBSdFLhRg
lTE9prbo2f0avMX+Ty1ZN9ikp42g/tnmLGN0BCtnP+pMUEBZ19iRAbMs3a+RhDsxdIZ4pnNLG3Fj
efQwKGvFyhizt2x2mW37Da4UWFxAtZ6rGXqH27z2Ko7ahLlqTOl+m819Mkb7zCDC3U1GcMl130Ut
DKLZ5u+Opf6owv6Xw1m1ynr/AsAzpVMDMkN65UcFk2VXLpq0zDE8smukl0wlP3TX2zt/KCdMiRlY
riTbOSGtBB1iGTKW3thbo3nX22iddAYlx0+ap9qiSxp0fxqDkQk4SgAQXfc7DKl9FLrylWOxJw5c
lUEcsvjF6VEhMjLr5SIKM7xnQ0wiIw06ToI2O2ISoGABa6aS0b6r0XK2NmbvvEqf7WSU56K6jm3U
mB5LypQN3MRn6hI4Z114TjHHIWmB0hffoH2LU3Ej9uaAUFlCBik4lZWj2MQAgbZJzhFbyXjb3Xbr
suiQYztIIibB7GNQ1I2D2ti4s1rt/2k0OuouQ+OsK7vCeL5blgnEon/jNc0l0sVY/saF3AOVVBmj
3mBGSYL7F62JKZiNh5aRbjShHRs3ZRQ71h+pl/R3th2K9WLInMpDImZUjBe6/GeiUyZHEulVutS0
ZASXrxP0v8EiRflc4BEKR2dtpoK3FkjqpsguVMlcMAv3EK0CtVrc6qcRuJc0hEmJtdhcG9qk16j8
V7Y48W0Q+oe4/fvfw1H/B8b9hUQO/68oZcw3Xymq/2YMun3D/8sTJHALWVYYhFwILll7wvuXJ8j5
XwBXIC6T8Iaf7SsVSf+DTyZ5zDTJQkKXQLvWdvmu/w9TEBYk8M31v+OTHYCfgfBdk5QYbEjBf+KT
heHEpF9gxZbdvTExtG5rJiHmqRVPQ83W4GC+s+yZ7q4fSUsfc1gyAqqxjwBa3Gap7Z8uBfOEhCdj
pGqgv52hXUlv2nsstEPO1Q+38SEH/xB0bMZibVsVU/jbDHBfZvZmXthtfzoGosMhEuiY5qGLiPRC
VpQwgYGy0f2sgbGkPX6c2fpZvIuOjUQbK8zinKp+Nxxq0oLSnm7RML+qRTPh0GfAIprfQE3M+ZMm
T4Oj4cfU2evenqOgfqybt7JPH38U8TNGuVUwXSyG6OUOfak9o2kM83UiIFUFD6W+wzvhwaSxEDHR
0RRMgj3cBGF7MeoHt9r7Ybwx/I3vuitp/ChzTP8s+lm9UezgpT8zpHqv+aEWxEvvkbbbiqld/bNC
LsHZVPb7TiacLPSxAcJbAvRj5hnga+nR4wCPC0A74PbMD9r8yPxTCtFYtI813fEx5QzLUmrBeBSf
IFg79Nx1Pf0d8InYhv3YQ2pz1G0vRxFXrRCN9mDgFo/6nKHrgnsEZELq9LsYiAqtSFfwprlsOR3r
nXNzTMBLKew3uBmr1vqwULT7yJvjaB7lxg7wpeuT5V8GC1aw85YUvwmMWmlUPX6+uRUKS8X4zRjv
G+OQLM3atf0VdNeVSbemwxWwSHr2KlkjIl6hJ96W1CV4SdeLaW0lQw3LeiiciTcBBTRYZNPm/4rM
kPEgNrRVrhoOWelm2M/20xjCnMGj0Er2EZ1fYG2uyx6K8K2JKS+B9wQaC+fTgthpuIS9sfLoJY8W
Mx+IGT1qGIFcEeyZys60tDvG9+nhJs9Lg+cw3Ez2i+2410H1D4t9H0JYUPSdTZoiZn8/tecgHa4L
CjlFE21k7LI09zUyV8zY54IxetMaNHKXQ91WfwYFYy+aMcc4r6l8UAkjEY5XB6Pb2cEPPMkAm45s
zKgZZtzn9mZE3Uuf8FGkVI7gTmYLSFC6bOv8Jci4aDKOTWjzTUwTPdozOXKWCPHll8gPShx17I0q
bbelHa7ZtA9GAn5LXW0QiEIt2x5eFqUk+vpsnSE/sHeQrDVg1eHSIe0GzYUWxak5j/STwp2CveJ1
8dA+nEvaMNZHEMs7ZuhrCx6tVXK/coacwuKUQ2fNrZ/t8mlbL03OT5zZz0dGYlnUUMcCzTwFbbFz
HYYvxgpoElhGW0doK9acIspwn8BC1Ij+UHY8j90fW3uruKRFn7wFQcOINN/5KtsxAH4zOGAXA8pP
88gBa2tM90n50wnLs9k895iomOwljPsXSrtBjz/S7NjVv9Xyy6dEtySjUcmlF/7K7QcMD49Da69m
qgrJJVXzenvVC2BREMkzRYNzGpM5ykyfafWTexPplW1Ui3yrXGtPSHrKJTrgVbmfxQUNAePAsj3m
VbJLis+Blcg3uZbaozll27KwIrt2D1n9S/v2Wg1I351yMzkDregQturL6AxHS3Ub03pITY6q9n3h
qWiiH7L0C1b//OiwXMRtsxsW+yK1H5kIKJ2sPSRALhbj1Fqxt8qSkRNRoveyXX6lzOt6/31RHGro
uwd4g9TPwd56aQGWfCgR+Oexte38EPiw8LhdYDZE1uJIlK+IcrWNxm+UqBI150UbMuCmqIF0Cv/i
hmNxRyTj8zjV9U5IsGJuNV9bpAJlLSDmDwHsyuWPs+QW0jVvQsJgtJfqaBhra4Lu+m42yW+ap1gB
jCCKw8k/Wm7yajHX36Wx8TtU3sl3wR5MhnViMvhCd75lKoXbwmtzXPEu4mFO07PxNGcpiHgdDiDR
4w3er8gaDL3K68DYOCCPtx6wfY6mTWQG/V8BgZAjL2622s0mtGp0Wr0weYJ4/dAkA/eH3a2lHrz3
CrBCaNHnLTv1QackWdkmc1G3Sj5jiIx7lnbEfH1GNVu6zdVZEEshTotDQMS5nPpDs0qSnGYH0Kuh
4TQ01W7FStwPkQG5buU8WLnRUk5vwqI6qnKiv0nDHSO+oHubfOpmjVeyxpOCNGnKKyxYXvpX4+fi
FWxQcVVzj64Zuh0z8qRZdd1Ou2+d/JiEzZm2Q7Y+5ldHItuvaKHuw6n9M6P7NtR2Uel1mSdcNHNY
gPJFBZAyIA2a5reVdA/j7PxSTuw8hC47eEtDESsLDdvRn/pjX5t/J8Gu1zQsjHK+k2YSdR0SKV/F
O6eN3ByjCeL5Txa3hnZpGxyCZGF9gz2VJ43/iC3mjqC0Ca8pnoG86++F9Ad8KUzL83mXWPSqcxrl
W85IkYNDf9tO4QuutuaY+/OPdBh/0TyYtvWCYUQMHlZ85l1d8axHtA+3KwMc9oAAvu6KVy2tl8XM
kOE1EBPa926CSuyFmkXMLveTyZrckS2xn1lJ3BGlb+qot4Y5QmGBKRiWpcOtOAQvxlAC5Im5P0KA
kr6wj0qZsHaTXGNrtV45xqtLmvhyL4eUBbD73RRxf7Q4WWhenFWBSvLYj9+e7NW3J/vbk/3tyf72
ZH97sr892d+ebA4z357sb0/2tyf725P97cn+9mR/e7K/PdnfnuxvT/a3J/vbk918e7K/Pdnfnuxv
T/a3J/vbk/3tyf72ZH97sr892d+e7G9P9rcn+9uTvaoxjq2z+sYgJSXCiEgzX1eiOA+ZVZB95Tpv
ADevWFeTU6bMeLcMAMW8yXwdQ+dPnJlnPEEfg46rtyCettXiv5Zhg9/XcJu9qQhULboWorhHEFE7
w6skLvAmpIofXSP0SeICRgRYAW7LqmqNmpgLTMS12tr+uCbIEq1q5/7oR1zXrlMMF4EBn2RKTFoe
YTIZ/G5Ib/lHGeSRX6XXkDD5iBAL0OlIrJaaVMFygaiIcD/ZodnNcwgNMuuI60JX2rjdn6A3JCCf
IHyUCdKkkLwrkulAAhTOryoz1THFwLYJegIyg8T/rIXv7V0RQ9Mn89ZxxMlHOq9nLKC4q1ryl/L6
TcFUyDRsRncmGR48fJjaKw/Ez6KyrSmWYydfjbNAvZg6f0LrrgtndJXvcf4wVdMJGg1WV5I2s/rg
SYzNGronPOviRk0iV4EfiBLyJvG/D2CYhPHe8gdg5Mj4id2uLAvtWXrQ8q0j/shT9cGEMVR7h9LE
xQ+NcYBXnVr2ScTzkxxGeSriMX92CILq8W+8FgkAr+J1dgCAtGl610xdvXFSGMKd/3vAs77yJmd8
yz1dYmXBfJR6IZm/JVED6jpaNbyungCaG6Wh6o5Jn5Pf29m7YUjLDdG8fWRgZEA4jNW1GgEPYyLb
DCnWF5kFRGbahbeOyWmGZA8SEg2qDfIHzjlRtlFsPzVIkhvRI2+EV0q0yWQhYBVXZWKLE830KwUS
uB+rFsbhNBDL7mTGM266uRLlakkItLcEATOWW9r4uO61GA0utvJ5Io1gju8SXEd2rDbd8HuBg1ik
Jgx21M4ldD68TSGWVrnM26BBjzxdbrCboUTxLo7hPKy9GsjcAKl5TDYSOI0Pq8HGwVQ5RBPj/I5j
SH248WxrI4bPHEV4W6Loc17suNuPHbQUjPzLo4Y/GMa/yH/aBLxbqfvTIIC6xxWTVzDrzU3gbDIV
QGrBQg5+24PXE7sk1fLdcUCKlMbSkyOhnvY6OU7uj6LsoqrqD9L9PaDJNlyyEsIXkaKw93AS+yCV
iSqKgbHUsE/3FtSN1NulYwSOcj01u7xcImEDRCOtOR9hF8JexjTF1f9euj9TBx5wdwf0pK2fi/ot
AOQ3mJqEoAAp97GSDkjlhwrPTGhg4QsIVQ1Rz5JAkAzAveS6aPa2xZ9j6nPin2Fp1ICUCxs/KGF8
5gz98a0CpGmTZaNI5DXks2e2UHTfhzJeC4Al2oPktoCwAsBQOmTL8aph3N0k5cmqP8E6GQBbkhni
xggIXqzIv/RBeNg+vkkFZX0BKeGhcz/WRCOQz7N2scXkT1AAZ7hk3dlMTmDlXInHGtldNkeqk7vJ
2Y3Q13z3xyAea1+vptRdqTnycNpUy1aRYgXsAiTYITTkFrDSOgzqXaHDtQGxxAEHqv6AqlwX3RkG
PRCOdg0vM0v+qLQCnNgTRgDd+0dRQ2av7mVzd4P6GkBnkR83zc+qwHgAUZYs95oMe7vXa1JLsXCC
iE+aaOKlsfqzhGbp9VhW30Owmn3yXvPSTDjKXd6VCvFzhfePxO4Ake1NienPkF3eFkChrrirdXqq
7Jok2QTZNlRHwo31oSkwIcnjjSYBGLAWp5g0e3mtrxKW9gCAZLQukwnbB6zvPK0NLBXuacQp0MFN
q5dHo0O7TZ6X0Z58+Wzh2vVZ70F27Kb8uUiHY8YRXdVPM7Fk7e+lQUZvXRuFy/qoCZ4g+yEbL3P4
Vw7wLuNbgh9ZqOM2gHpij+4KdmzkorKd9x7iyRKh8d8Q8ANc7kPOTdxCbDBc0ubCTy9ndVkAT04u
5ve/pgLWNZKsxl8BVq0pjykuWeG8mNNOsp31Sh9BXyh5StKXEr+jCxoss6Kk/kQJuioDUFb7yiHs
IEfOHgmvxuo5kQtKHOIRFxt0jd3iolB2jMN0s0maD0az9Q0SDsS9jdhcB+BNtlX7LmIipfLfMYSh
vgtWsnqdxpPpRQFusURvb5fOAvk8BUtlNubGq39OOEHayJ5uiMRjCG2SrKcVmStzGRXWe5t9stGu
LHe4uT7hClUgo7gaUr0qGnA7Yl0XBzt7Xry/etjH+Q+XEJ7mT5VkGwIX0Z96+PwNwqNr4P4uFtW9
P0BR8ZdyjkC46WSqr0H16M+m3gsNKaptht/zWAMNsYR3EDPJnn6QiE3lNauGBLethk4VuTJXWGNS
Y9PeEk2MrnrIboY42Le26XyQV4uEeQbukfeuJEX5fgRc5YvEeTXIv6xHJNNWExOa3sx/lFsEr3q4
meDj5r3tQUcnVQWktTfB50EyrwKonn6xm6bgDty4+9J3P6wy9bdlbhWbcQIXGBgPjVfGj07+OySy
G6gxS5XhdDiVPMuH5jN8FvX85uXsnkR28A4+VLhh7cR70rINdqr3Ii/WHwLY9S8IKcSNYn11QAwD
+6rx2xDCtTKUKbbKGuOoMAkKJcngPhbN/dy/mNz2Dv8R20+g0z6IhJsBpH3I7wEhC0zTghIeYIky
CYM192X5WGbnPpyJ4MFPEHwG6c43r/hnn2dMRF65HFvrU3ZwJsdqt4yfnb9vR8AL5yD/4xjpA8SU
NZpoH8DSazYSP+RhfOq3vQ0cETfG6A0bH0KI5zxq4P4xNiVFBKXILuX0Gg7OXRj+MPDtGMMX7Pm2
Odr5CNvT2WZqPLdENDqqOGa3KDN03OO1MgeyjHG5dIn5kbfW3VKokqBfOGaLBCHhNjVxRRXLvCaT
RHsYdsUqNwLxBz7BznH77DwM61Sq5dok+qBI/KQgStkfvUIBlXDdUz6l9Y6d/60zNjpvxnu3Jws3
WHhzYg0ggoS5HfSiGN/SOSmzu2RgvSPbgc0PKIG9ZN5T3lF6+Q0gBsOcIHHU0wH/9Br9Nwwpq3Fh
ykMdGFPTv+ZGepY4J+qZxZl7QawsvBtRY8/rfCQuOp/j16AeqovVt2o7ZDjh+yU/B3YPTg5c+aN0
7oAKPyZ55+OL0+PGvqVoLEWL92vEhW503n2Ld5m7dKzWSeKR9XIEPjJtxlFZ61sUlJ7m+pIvyM+J
rNqrJvsF2Me6FcTgGMacoEW98E5tepgbivymILtv46Jau5CytqnRQf0tfgiCNQF//ZpdcwKJmW0M
7S47nTUgxrP8L1i9W0YCUTnctkBu+Q/xamDyEa9V4o5cQ1f+uIRqL5hAKyVRK9nf25ZAA68PNXd2
dSxAUa/AkbDd2bNLxSh2UsFR0CWQuETta+KH8c2STxi2frleNFCROCW8thzAGrQgPm/OL6Orb6cT
KsXYnHQE5Uxv/UxBxVf5E0aMPQx76gjCeJYGXHxVsPW3ovoou/SAM/AYO+x8oDmu8+TZZ9/LeSHh
SsVpuO/LgmyzbAU7zMd9R27VEkMLZ+8TCQh6Yuap3GRy+vrYaUwHRFz2BEcAYvPtIcsNDUHt9vTr
k18PuevPx9QaO1DRt6dfn+waA7ytPdyHTRgeOXyM7vrr6UwEQrkChJWsvSolohlsV9FVuJK1WZrH
/vYw+XL55+Hrc//68Otf/+NzX//adeO/f1tdLuoYtMfK5hJcE8nrH2cyCoH06jTdGOQo49XrrqGI
cSskFHwkYtrVyWjM9L+fmoVP3lZoth3MKLnuyZY+oTysTv/8g2B5NXErBPl8NOoRb5xrQhH552FI
JfijgbwmC5tOC53g+PWs/t/P/vkwceuDTUoK4KTipLL/eSCmLrvF2RucLZ3s5BKDASzTPUE5XnbE
Vcly7k6WYWAvvD24Kfxl+/bwH5+TjZEfjGLY1qBn2Go7//T1DLYaaMBshhMHY458Uw+vemlbESVC
tWvT/mMkYReugeq6c58HOXwKSSCrVad7oJRX1bvOKZiypKV8TVx42KNzMlL7//hYTfFyUm//+oKv
7/r60r7kLpHCK7eLORlnuJr//dAvdXv62/tAFqSZnr4extDmJPSvj21eA5jVPTA3h0y53STNn53V
WifXxUHfBX5DyFDuPi1D8FZ3pFZy+nIs58EAukOoM0w6I23vBtIlF5HqB8fukiMo7R8WviCSO/Cx
r8ow2I0dBxC3nfJLPGJa7a3wuHSC1Cg8OttxIiXDEak6e6n1k9AEN9KOSR673QG/hCp5+nrA4Kkh
8xng6Pu6OU1JEfDUYAHty7DbEqftt/YpXvSvLIuJqLdhw8Gv15Kw2DqOX2LpNICRs+HkjxgOK4zE
bRmMF9mSSa2gPq5SyASVWQ8nOCzDXWOYj8vgmfvCX0BHjaDe9VQdAHBAiSf8p/ZmnMigH2CR66gq
b/ishRAPs2m3U5z74Lz7+1Q61SEZnz2wPq8xGVzlwKnCWly1syxObOR/yYMfJoQvpcZugPm9tZcw
Esa0qWxSr0iz52xmc7bqDOs+znD3maY5Ajgy1NHi1LtaMoCvwdxFXWPe+LLJYxmCMtRLl5+ruKEa
K/S1uix+Z1C0j2qbuJBTE0HOTJCDLmxIs1f56utXu1riJ5Wmeypr8uHGZHkuZ2yDs4QW7HbDs2cQ
MYgT8esL5wa0qeCweSgtEgjsqvN2bg7/cgjp6MyYkgLOM9uhSRrAy1UXTY4kgKAN03UN/+9hJEyD
ar74aM2034q+aCJVUIKmtuHtC680r6VBceo3S7Ejk3G5hn4X47IdwKZ2y4cZLuODhxPSJ2cks2C7
WVCj1JJ+VnlM1JUQ2bWqzcuw1PYb74W1rQpS5dUCLpqQ33hHSQt0zCNWd8iz56yaNPE6t/wfGX+W
5uyeLOKbZHGgOQSTNav0JbVng1Cs6dUt2izS+TD/SMgsBNLQXuMue5xvqeWCDlGdGFB8jN5/7Cx7
2Fk0jmpebDVZ3oMTNt6DTxoSZ0O7iP71uSa9kUKh9Rz8furve20CrDK767DAVMf3Xu1SWiPXrwdd
qAYsfPZo2QTClq6v7r3FOpNOjmu04sSqS14mLWJzV9Rhe54SO4tE10Jdcbr4VAgjPoEtLXaVrScA
6XRsfDbCTp3z2ovPVNimfRkyzwEWnoS3UyotNWuOd27o1xeoAfWliakiqromzDpv6apQaEcEVlsr
3yqqu6YLSlIp3Xbn3Vpqum2qi5Rgl4B4E1LgEikYAzAFYtZPZwr+5GCn+aW7XY0ZVMD7ZQDIL/qA
/JjO7hqyduNfdkbfLA57ccI2iRF1smBml8Zl6IQ+GxjDJ6c3z33n8GD1JujmntZMcPHYUk65SPyr
EpCsJQEse01sWIih8CHLlbmuW6CMXz+rKawAmJtzBZZEy6h02gfLAMlUupEYDHMz9tjCu9mf3n3O
TtCtfW6XF1cHBAWRsruC/Ahqr/evvufqx8yXbznhYNCCQfDyO8ygSwBdKeOUNCnxjX1g0Uld4kva
JwILKujtJr2bemWeBv2o25w+UREGdzHO1xOYRn3KpnlZYamV29k0h7u8aoa7ScQPXoyfm7faIdhd
yTs7a4KtRUW4CSA6wkg0/X1gqTUWRe8htsPXuptD9j6OddbgWS96HIetExzMgbVZZXo8wK19tHuM
pqHpXaqws/bTCKZmbtKczIf5eSAe7Zy7ND/S3t6CvFp+1kH9PFqYwCUe4pORFOkzQLRrQsuEtz17
oVYqtpIq4mCZ2QCIiHSAxiguNVDrawnW2o+fgzAhjJxQIyyphbvrGxJNvhYp6QIyLeoUvLyCyNJo
Z98FI0dgolh68l3Jf/XbeTw1Be92P/njyXWS7JCb/laKJAEvRbirM1dKrAbNxQV/cqEdDJd4iDvn
mAGJF2nyz/Xlk6xoWGN/pPNIKs44qUtnnLUbV3xLQjbLJJv6Y1xS89528XqWw5MJa8UwO0DsXuPf
N2o2Ll8XVJjRDjOrdIJuFyd7yvPDOITZie1Lb5va994TeAS3MIt6r1m47lshjF0ZVKQ5jSK/z5QC
0/dEorZxH7NYRSIZy7WoGz68fS6gttjD+CI4RNIuFh7b52Db/l13e1BuTmhRspj/3NHz4FyCyloO
XU+w2VTdfd1wC8yxKC34scHQEc5n6HNtUNjFQ6jAuoe0ehxl6XsxFmLfcnGugBOT0WgOrzLNrHsO
MNY9gAKqgbKgZdF4Oy93kjv4OQmZP0n6zzPduXRywUPatP238SQhuLk8bEIjg+mmBekdlr0BEmgd
MlABsWqt9dSZJLMOmNSnaXif+ri6jAkBIwFdtMwGCQL3M7lRb7O7qRsaODzBzk6J3pasMdduDj61
8tOdF+TyBMpiMFMZzfX8N1Qi3ghtR1Ka/tqzk2KTLOAsAa45wGGTqCEfag+W+GqDnoYHYuJulwXJ
VrEESj1isZ8qUEtBGJwal+aK7fXvKeREv1SfJiREDOCJ/TIUARsKHV14VGu3k+kevzbZ5y4BUjpz
CdBk6w+1Ux+khffYd4ZoLsb7yXI2YakPhf1fjJ3HkuRKkmV/paT26IaBo2W6Fg44D84jNpBgCWYw
UAP7+jn+uqZHqmUWs6usF5kR4e4wU7169R7gi/ni3oGpfGj1euizJJqEJXaWSdfXDOHDmqdPkkyH
eT+BrzrlyYfjVuEjiS7gITpZEA21DXMy8rTd4WmssuTkJWQKLXBBlZObnCrr7dp1u7G0S8SyptzI
0b2v6uawBorOD57G5LDwrlpK2KXeVcQKVzYxCP1svJITdU3/qa/NS8B/S/CKaVDze1Nyq3ilffsS
4D9eLXNgxXnh1GRcBLdOQ09uBvlwmsYFqOntYpfccK15JH2Jc7i7Qwwm2GRgD51wAQ/2StT48laP
ijKj/CZ+Jj03a51HpVbEF1cvhF4gwsltQ2fsBcqMqB+LqOzST6uQdqRaUj88lZzDkYQukn+5dtav
MS2OJmmpl3S39krb06tIIYIQIHkt2ukj8Om2hp58x8SBKRZoWEhmQ3zS4LTH1iQCCyD7ppwBkhau
+6ByL2TERCpg5fvXROSNW5F71mmpHf8yUUJsKK/CMHg0yEgL5/XXypHe0RoAcGQ6jQqjJrJKvi4e
SSUEyHeRafbOOV3sswkQrueMvCci66Z3+v4qdcQN4W3dyyRHoj8qfvWluQ+D1d9w3rm3hHnRD6sa
FR6ax0kC/+G2HkhvqYiMywkH8HJrRwZJhs6YHTOn0zvGHBfCkZfF2g3fM4vYlqXsrkI3a28SFHTC
8q2tEhrBJTEA33T3XSGNd5PIZSsYHmVm3TYkN8ay6k8GIFbo2NYam6HLjzsVt5Rr3YEkU+Oozemk
BHlrQ0WsxOSuT7Oc1KMPX/aKqu1F29n9X+XfX0VfIobyZATWV2A3IAEmjwK2VnsGEDPkBnuvL/A3
00/kfhFLToI7nDA311CCaq69oGCAVdXXMygXxlRDVJjL1vIIzSMCu49W+WUO7YuXETyQ+MlG0aBu
5/E+KfrxLgjtbW419UFLwmULGvBlpQsdTY+8l2X5JCqQfBVz/pq0wd6/R97f2CRdPGXtRayGGEoC
Ncv5iOHDqKngyd4KHNcmWPRbLOTy6q564AXX6PpMq5yQyNueN7ZzClhdoF33Tu9/+QQQns35Zw1c
sBjLabCtZg9M+12YqRWXdeNem9oFEb6cdTG9D8ogA7ctgH4s1n6Za15vywFWPHW/BlkM8VIYeRT0
gGiy+9WFsZFDB4Lh146xRLQihmd8nP1y3RsaabnQd8CbrY0U1Vu2WH+E49sbWTQ2+QSIW5UJDK0A
05UoaGkrszkN8SngxI3DQcD24uN3JgXEJvZ7sIvXniZiOxRtGyuU95+QPMdefteWPGgfxqYSvKlG
RSZyRSz3tisYdMmqMyLhk55hdWZMnqe9MRATM/KIvLlVke+VH5a/yJ1TvIcMVfeT7olp1+11WAlg
CUNNLrym+e+Np6acGNIV8k27+iUjnzoj6zVyXOuxXwXz5X6LWmrWcngzO+tXVJO8GgBwhxbXoEnh
Sa4ImdBuI/duS4jiQuSfFkSDOMk2I914O7Tuzh3J/bQhBgy+ul+1es/coIEwRArblDK4DtDkYdty
AJK+EZGsfVqG4sGiLO3qP6lvJHtVtA7RpkPkhemvXVZv+UIQRZABrETFP2TaSbdNSCrPEqR/nMma
I1LDuZgM8Vt7GTLzNH8K33hWkwLQpZjXLFQyBBle2R0hTsS83UC+pyyo6x+nf3O8aQb31X61IcV7
snCDG6L7WAj1laL3tuQ+Quog0aixqYjH0SQxHxEskX3kWcHVwIi4XjK1BbsFH3pNdrMYb1RF5BIx
zU8GwcNMLZi/qP6NhofAoIX707cfiNhI4ntXFZ+dbKEvpxKFnwM+8aa3NLuAYLX/m9azvU8lSlMB
EdSkiyQPRDyI/LtMvafB9/bOuL4sJUOltq9slAWGhKJlmOIcHeKa48EbjVNZZM9G6TO2JOTw0NWf
rs6gpdWgSObAvb3gHkVi7VxnNomf7O4Ly0WqK9p9nvccLgEqa+iX3HhqYYIizF3XADef9OXnyp0j
IcYLzTTugzmzX5wVYcxz57j0vruy8k/hZey7kgrJRHoOAMxLs9s6fftSUI1u7THd1yo9J/Mcd2US
TzknQ2737Z7Amdxu6O4YALuNLXfUVMyZPeRcnwTQxqqA05UheUZTGwP0eSxm/0yC6M0YrJDqkwHt
bSTAEPiJwQW4I83+uWkBl3eZ5L6Z+IaBt16RbVvEfkjfIpPu2+GLlfU5iLGKq9b/KG1AC77aunPr
o9MiZjT8aFWSv83j8LRwdRL84h2CzGy3qfb3NceWV9EXucgcFaNtR1V3pedf12CKFE2/WdzpgMSf
oOa9LhRdW9WkP7LjIdF+A07PvGohs3XKk6dcQdBpE/+QiAdyaUjQT7jResgWDoJBox6nDseGoSIt
fPMgsp80m79JuwYolYMbo/uMlAIDxjEHV0i0n2EPBkQ08n6tlpMyzX2hVP6Uw/GZaMJ4JdsoV5OM
7ISsVsWtRFTP+DIQk3fMUJd4jBnOmhUeDrLFsu2yeCNB9sEZ7cuOyraI51I+O6o7AA/6MM2HaWge
G6VA19udQwSqHcH6urww0GK6ZTmNNedPkjgHsyUXXSd1zZSgu3eK7D0oQ3PjckkRTavOkvT/bZV/
Lqr0trbdc+kv872ZQ5GzkpHwPILWqEe7vV/IA1UVOjD3d9eb7W6YeZFa39mb87A1ybiMjRDiql8+
qhyQADCJvanHks41lMcqJLPU8B6aBvdIUPS/OVnt+kJ4BeMJN6ZBKywICXNt4Z3M/n7iEUhUBy+v
bL9JNyVi3iEVqEgembIQrDdfl+jisdZMUtqpvUZyui/A0B26y+s3+mTciJlGNAuLkxmCGBbeEwHd
V+Vg4HOY9R/C7JPYE+MpSNR3eSGx2sRGRzNQ541pO6+WNdgbtagsmhvrRw/yDpzJgLBItt2SpTel
jbBXr8Wt3ZhVlKXuzki9V37IlQlh8SaXrCIyCc8NKbvXBPuhlwUC1ZAHYL82JNd3hNFDYj4Tb5vO
ZHNNXQ6Rp8g2AOm9mC46ai4VHiE+LQ4WsqdysYhIB/bN4pHsZTvUDrWPD6euTbQRLAmNIXHGTGQb
l/CAHcN8HcNm3jI64IPctf6RS/0oG7s7GyWzK1j0q5JXDR+nwPamQznrq5BDygJS4ij/TSTkL9vj
Wafhn8VjIEckIuQR0qMWy3lEaSPoMLO5ucuPddXdPq2GG9n5r6Vfq90Ik6D+So3mmmf1ow3TrcrQ
JhXkQyCTFR+zxjwHqXUtC321pNOdSixYA9R7TDZdykUAi/zm8KB9higuDqp4HDWxVC1pYH3pRatP
8FfYcLsCtf+wnQV5hCz8W8P2vqe++RyXgATqZtnZCqhV7dz6RTqdqupYuwFgwu51YbzKG+h9FiTj
o5w6fTxrM1oM6msCSJWiJpD2zWR3m3US+xJpgiawTyN+cwQRbyZvzxmf1r55xuNTxaqn/M9EC6Zi
DYZTz61OYfaB98wG4OwAokc2OgfDvG54AZ5IfgyrIryr7CyuJxAdU9CQaWj5D0CcMJLgtNgY+fJ6
iZJyOejlcDtZ9otHKC7TEVioBoO5VRM4WPKE06cs8YzeXF8sGIzTHpbehmRngDQwG/PHv3LXjhNY
ahUXpc8D5HabeJVOe6ZIeu1mhvEdYbK13zwresWmIG6+lG24mcZu58scIdcGBFr259Wwvlaiqwcn
7Zk8l+QiZxT/q5NyUF+q3ofK6DgLfMnExGoBZClPRMXcysgLiIpNEwxNHDd0R4QhLg7ZYcSGHdaJ
dMAMyptn+Gs09W7GN0PRrYeeDLMWek+PMa5DtS7RTiNSYiGxjeGhtZObxTFo6cgD3+RD8FqR2O3D
UkBq8IhpJHY37V6Dpp1xqyUvfa8/dIvFwBtQX2W9K+3hIKT92NszoBNZwqAU/O1lqACWOfN+JmY4
cjeF9KwbgCXnJJkhPw1LFjOHuW1SkUTzZGIm6eS3mMAfVEG6nQL5yp3BBzkNBbCcmQ9j552RKNut
E3oQDfS13b+4pS1I1hvjsJhglQXVLh3zD/CblP2ifkgQHLZJ4V/rCQJTnc/djrTTx6Fe6PSkPaFy
oIovvXnVE6CYYILZhykBwV4lPoqVkbztW8dq5DDXjTjyEHKsEJpOOv9Pk9UJt0BKaOKF+jKQw57m
RFY2KFYyACideB3Uz8TgFXZBwSRu11CocVcHq3xgbgeakbjejSHrJ10ndAQ2euTaVC2Gte8KWZCa
MiCxXiRP7Wzd1jZytQk82llLsVvR0VH5mn1goRGbxbBAmRy7PSfsLjTCcGfgQDQ1YHXDYT6dzFN5
3avqug+ZfHp91dwWM7WVC/NhE+SNeyhQqGTKzZ51GuDbBOEvh8YIoGdnl8o8JC2yvGaiujr6s6hB
osj7FmJpRO0C+NqGKptaxbkCCEHvV8ZT+qnMBBBRTdi3hfxar8TY1VOdH8LEiqXPQFKVqDOiYvwx
VwFElBUKSvoicSuUl+l6ovR9xSWdSpKV8cA5iKftdK6SsNz2Ix5UkcknFdC1YUjFpgRqm6BGfx3P
mQAKmPjkMEIGuBtK48esGoMkWX+O0qC5X436apjEh0ZGi+okXzZFKO7++hNJgXWsJHmkKTMF4Bkw
wPp8koeUIzMht30T+Bi3+gUAbSpTjnSPFzqZdpZXgQWSjMRts/gz9BMRtOTa9VDO2jz7Q/QkVjfo
NZfkR5LN1/FZW82J4k4dvBDDT+GCHLUaPE1Z7uid6eGcNdWdzrEzpSZ+taUodiuI3MjySQUcRXBM
L9dVbvLO6RRupXKmXT0ONyIfT3gij6NRznf5Mv9p6UypC+zIt3zuzB6eW5KQXNr483kpwXi6A7AD
m3RaTJFYgnIupsvHgwztxt8ufXJwaso9Ww4fQGbmnQGxvXNmQUb2+Cdf1euYONXWNrYDHQKP6bTG
GkRpY1HXT84F3CExexSYecLkmlER44cgv3CzoNJxLI7Dr2mmL1W7ZFf9qj5kUy7UTcN9MHvl2evU
VRK0WO1IHMzLrrpmSvbamvUUuVlWxNLYJDZSKvULDp3OXveOx6tRVMYrpeZypQJgJ+5KFxpkBtMU
HrnaXs5y8oo7ispZog4voJ+oxtS8b8bqQBl9NgYyZY3VNKPVG7KYf8zG3Aex1z0MIjvUyEG9hWHD
DDq663zeFzn/sGuvcWH7IJSUjsccm2VTOeTck46OUbdKt2gsfESq02j6SDOZG3uaEEZ34XfxtLnp
NKGDCYTMyp8cvHwLuLLW7vGZmN8Nz2VmGhnHLr+HqbrHZGi54VRNi4TBL2vW7M6URPSurIinGJ24
5XNOVXBu1dQFXHNAjYx0Oi65cSbQ/M/CxHMz6z7YecwfzqYw7mThptf4bOPULV6nMLd3ZQ5ZyXTI
+2zTW13C3Gv7JZ46hxq7hYDDcA3n2JjvNQi+HlphnDtgXsIsm68awYef//aQTTiPZrhCZN3yo0/Y
JhVlFbAa+rXLgYFbp2wq/n4BALZN72gJ84PjtU9eLWxmYtnemTma9eLfyCq9qySGFodxX0yCdhK3
/RzrtJAoJPWxaz+a4sNsB5cczzkO1zDAXmB9LbX75ST8Hr0yq92UyZu0dMut7YiP2S0feuXC3FX6
ufOgfK+KlNhmuWnwD3Fyo4iUEvtcGH4GQYLL0LrxyvIbJtqLkXi7sS4+FnqLaLaC2ymprU06Q+td
lOKRM3Ev9AAQFgtsmBgxZCn9JHUTFfXAoBCz+m7pV/08Oz1xzvVyhNRwjWUfyJqu4X6p1YsGhb0X
5XlTCoBHSZv0OytJthWf+6hIvcjFND/5aOx5Cuq8r4vIvjRXIyA5cGgpjnU97iWjwcjuC2gmbncx
J12+IiBhuEwfxGhyteIE9S+SbdCdGVfNG2CunOoltklrSJ3dIP40XY7PVSYfVZ5drS07BgRwfoOQ
w1hKfqup35lBQNWCO9maWmyn0vta5PyIoQdebbtrLzwma3mUzPFj37gPjVNvI5HKBLFXSYXnum7q
yMuFFXcy9Y/9OB6rJHHPKXW6SnLnBDHr4swa2BrAir1W9MuiU9GSktDp9uSDM5kJc/VemYim40KG
80SA7joFFPuGCyJkn08NtJG2DA4thnyzUMU+NIsP9OImWgQ5toM7/vgNQc4eoFVz6qs9KeDJZhwo
VCoPCJLCbN+CecROzq+Eko//vc3rP75MQjK8k3XvT+VLiwl5qjouapUScV0U23zMsFanyWYKQoTe
4a6sAcGtcAIqr0ZkMZCuvQbarMUbb4TiMIngEwZi4fGGWSZvSemVoIVLGgzch585CD960DuZ+WhO
nXNrKut17DBztq3FSwF+b4PVOkVBXrddD0AgxK6JxZWlAwgqnH6TqKkgyyhHlwap5lLqwZahm0Yf
SiA4ZxmuMSvFJGMEF1R5Jn6krJ9bq9woIAdnbZFf3nFHR0XV4xCZzx5uxo3jzO9SlbAJnfLNc9ru
6PTpp5lDuzXohHUPuC8HLjY048FyzZtk8Q9g7p6EhSTN6JBkYFBbtLuAH9VP06UziKbg3a7Cz7p0
ibZtbs2geNIZLujSaNWBtNWIGnLf2+rWmvxmy1iJqbzLtcrzz6NhQnYEeMvAc9qNXgfRMSjZimkK
DAyoQSZ2mKY0gCkT2Bv4wb4kCvnoDDClx8mg6qPFDpkSAw8dOe86m3zg+Xb1aveS/31vlNAxS5zC
wnFeuqENeFN9Canmy0gAQXm4jXzBAgEq5cbKIDJ3ph9zzrKxkuHJSsf6PCz2n9wbv4cRw2HWzDry
62bHRBFXdLjvZbmD8fTBBPAzhR7Bx46kc8KMKx9bbMp6jEooRfv2y8j1ybDr8Iif59ZLu+a8DJRt
yh7vjRG06mAg06a/mEDOxUxSfJjmX2AlX1YrN0gYBzTT+O+4yeg0l/ZYcXKgrTpYc5mydGyFROMs
y00+voTv4+T8gmHhXhoDqisEEahFnwklfDTi7ylXonjZrrDxLyb70lwzmIGMhiZs06A4553T8+A2
3YhG5TubIYOxwan0XFWXBPaj5CFIRuDfq51e4+nZ8Ua4e8wHYFCBPsU2Gw9/EomK3OuZGWNlPxYJ
g6QKad8PENaFG8D37T5mSfj65JoCCgz58PwKvajh0RZQ/kLHPbjuHxUuNhQiEbm9Pkvax/26JE86
CMR50Ie5U86pB77mtSo7usP8nXZewVAthDhFkxb62fiIqx6X2FReSU7mJSy6fTuJ21JDFxsa3Jkd
3twIqtjJWO7sYXjU3dBznKSxA/GMMUlECvimwECEk+UOLekIFKLY+i3J39rsL8zewsFzNT3DwSLS
2ZheJOoPaevhreOZ9yXwOOjkwRenMlqwvWKMWbi8ekNjWEpnI4b9M/R8bOBGibhBRqJ0BGp6K0Bt
fdrk6scFYLkoJ9w7guwE48tahwNlB7qA5UBHCdWXavgHMvnSMi9loIlFK8+7SBvDRBx4e+g8WRJd
Xp7yMc9YmEo3dt5inBjb3wGReJrE72RUfBg5RfkVmFv33Cf9guPG6viMz+tuxl1aeytNmZt727ZD
ku8uVEmm6BdxT7Rlv5tRrOp52QXygocaKSnIVt8ypbtqAk5Y7V0b/I7QpUIwpum8B7NXA/2c3dii
0srJ/t+pfCAJejI/Km8mrN+ixMU0plB2JvQUoAsg/oo52HcroLaaBmOrCuNlWji0Vs+OBOs3m2pG
cwuwWtSDhGu7Vq/rui/K+hcW3MkC/mZJyI1LmB/4RsivqcPgTzDKMlYmZUNyVEZ4FjnLXxJzdpia
3tFMl3s1Vyu3GP2DP1dRbapXag9zOwdsIOHoqLDaD+OaMZsPGCm6TN/75wEwT4edaCNJ5d8MCwqZ
th/pr/baFoTAt0Cdeq3OtBuIKra7Neh+kDXYhJoxXS3dfJWs6xMnDSC6BXZAwYne54BkZHVpjEs2
ESxP7haDU8AF2DhShEcwjqqNAe4TSkR9L6ezvxCr7eW3ZsEyx7i+1dn7bFhHZ8QlZ5l0yUppnj7H
vs5RTSmwiPCHosMCkxcZNiOYOWf6zpx+FzLr4bkpg+3lw9GwK8Mkq8JJMc/XWf1uckNGDhMn7v32
zULdaTz2BOtieYGYBFdTc7JMTk1Of5RnROkX8w8/xZXM/dsLmHmae9iS+rkd0h3R8dsyD8cDPDMQ
XGja0lG8Zun07neAm7C8LcpnLwuxtkn8elv65l0X3o5ZaOAv7l+ygLz08FFl01dJuv6ueVsLqpVm
ACDkN96NJbM3is4mqq1ObLXzxgkq8EROd+tg3Bki9TG7IDu3NzyEZ392D1jYNUZAjyWbkMk8MLOf
RkCrwGeRXmQEo513maDVXm0sRyJER7IsP9/6AFiFaX8yMouNLGcimquDrb0qLr9mNNd9r2rqLNCV
SE4opiq8SEzTIdetvcv7PU2TSxHrBfvWdYGeDgUVlqXW2LtMGgfjRUgwZkmLEpT2dXY0mmcp5+oo
Pf4WJRNFlNTEtU8xU5y92Q0rtTIniek7aIBiOAvmi8vI7pQN8DFa2vkqTCUgQfdPtZ4bdlJCPuQ5
yiQsrjCIIXdtUm9Coc2Qd6iw2e1rvf4gq/CqF4M+s1p6adS9NkbFPweB82quPOKlasdt4X0bTu9E
odveTEKwoZHqp8xGL2hG9YIBntWmhDNmRW3ddBU4SA/NxEeOZAAwMYPymdJMrbc1gvLTAY/KctT6
FaSUTW4wP0mkozibxgKePIq8K1D1KbNKwApVEfNmd+0dQwmMBIHzU3niKpjDYIfGw45FB4W6h26T
rU68tu6nl7KbyAquxQIrzRJDqKVElLBZhcqVmtnZK4n8DyRn78r/b3Bkb6aDYSy/md29Fpm7p7F5
mCGHNFbCbqxzx5M94q1CIc3gkCWAXAef9cEg0TEDnRHjKk+esA6py4PkI5aoIoCXDDlZqsTYgysJ
AKPa8VyNd3ZptXcG6B3bybpjxYzTq3q9l+l4I1rweW1NIzxNyTFwm++ZEYGxMLIqMh9TsGbpUY63
NYtZNO8zSHdlXOhX/KaiFEfTQe/JpD5SPcZWiOLs99Y3bjqPF4nzAIQBKGim6cqVRlyr4jubjXtV
y8fCGV/XBNsAmvB3HVr1dqAwawb3gO/iu+jCEmQo9Ed27Sy7G2KWifpD6HlbawYH1mSfUIF8yMvq
yq0SyBguvLa+gyYuWHNs4RluqoHtlb71KNmx8jPIuk7N1Thpx3jGlPOVQc7dptP4tuQzM4Ds2WwR
W3XFdoZ4XBeEAheTxwqvjeoRSWBCbltnH4lPyhgQI6CVpnxNSkr0DnMt9CXxbnULipD64H73/R81
d2B+KdUhhkUs1N41hj4NJQ1IPauPIpjKuBLvwVyUPJIM+AHI2dvWzR9G+7U25WFt8/IKU36kk61g
BToqWega+vpE8QDtQ7yrbrh1SuelFxSSY26fsFrDrqjjmRVU+vZPVqYfRYfbpx8tdZmUb+0az6xg
luB7mkZSmDeMCcbYQnPZ5rywpnZqjBXqtuPKNWb1sgxuc/In/gfa0El4023e4v/WabtSIyd3hcv6
eJqDCe9Su4bGUT5qM2CWirQ5D89JiHTq+XiPQ1m+tTXsiqJpKcR2IXt/GfvfzU53PTVg2bJZtiBn
VkG5HWV+5eU42NkB4oDs5i6ufT/ZubeBGi/IXxpnq7X6GOPTW+ggfCzLa+r2GLPq7JxmzM5CpP2t
pe88H8KRZojgsmYdF4mFYCoEnfySXkh7lxsU8WvK2GzvrW24eC9QUwqMLohG1RuWx3Y3mnwnVBHc
6zhHeX4cMJax189/1FLehFXYbqxquRmxgMV5VyDiii8MjdXZCll06ZDd+XiCmLZd4NCsvSfKuzVz
+eI/ogmGh9FmclwWmBdBRwX1dNvMw90qvWYXUJLb3HeUlyur/4YL3pGxblvcTt2luFnSp9Eu98M4
2jeuRo2yWMIONHe8meGTc0Hcirb4I+ry0Pcvsmw+/GzIorXTd3XCj1RNsRP6743NcdNi1YxlNlyE
Y3Cy2g4PiSWg1TICstouFlOBtlUBU0rximOs23nafQyc+qXRkp4asIbyaK5Ua2zHXH94ZYWgMs1X
wyDhPurBitcBQ7K/FUWid0EAHTwU9lsjjFhTqsERHZ8LE5XWAv8UGzDQNnpcmh3b27uL/ZO1G1+x
XV39FEzp4zzwrZ2Dg6m8WPFEtfyAQqHwGOYnna+8dogIGyycZ2m5UD4X5oq2RLT3ZxxdZiM2KcBp
8ZwH+OCQts3Y9lGfrYWBJbEJF3aQcRwgwGBD2LJY95WCksoT/911ILOPAVrCGLyYSPX7BoYhnNcq
O7H3rGoPbuXld+/q/qWpwwpHa0rHpvPYn1HWJA5ntmJxJy9huHWN9tltqxefVU7tQM7WRXKqMu5t
szC4lTwXtjPFSGLjWk1yJr9Drw+FbX2l04KyZW8T2bJ067qRD/UZ3WC+z/PpMBUDAliYjtGSOy0b
4s1H2/i8IaoFYVa6v+nkfVwoK03t5Yz3aJ8zUXFFuOXVdc1APpIDl0Btu99L+F7Y3Y3FMk0c2v5l
gcx6ggLzF1CxjG08/PFsmLhj/MvCllW8FhXEo4GJ4FwuaI0+sLAgYx0ryLJX7fhezHUJsdJdIDYa
x7ULHwwbjZcFjLBz9uRMGJu0KK+aC9eM2Qar9DJ4RtPH4zisfDSFgQo+te5molbotUy384KAkV3K
ydb/naHSweuB1SNYrWMkzpzqeZaKEqYwEjoKL0cJHNz7wf5xa/3H5Y3YjZUHO7T8BlOmDlCLIomT
Ik/wOtIY6igch5Bb584ZPcmhpFg/q80dd0hCXYunMhAzzZLjBWy5MVDoFeinFLcEPmx7N+ADi4xU
GbvFZnhpW+berHtByoR/t46ttRcp6Qr1aoPWncGZVndu+uZP/XWd2WeviNqifTaSPwiLd7ZVPdLA
5mROoC170t0WbvGsXWZ8XZP/slPyZoFNihZPe9tBCPecGQQghOO6WzLmQXneWAfTsJ9Bk9VedfZr
9lgAbHK+Ws2x5ZXYlwPmS9F+KM2pveDPGj3cc7441wuO9DX9bFMslP3iKQZu2bPS/UFfDpSgOhud
/kmtpWDbn5luYfG6cLS5P0FjfIrG9ndjXvxxC6vZj5aJccwpiceAgnnF1XFdddq7QeQ8uuwFnjCO
soScmNT/DuJz67HQikRyzeCMQzrEMi4TFQfZu+MabzMdxM4b6xfsno99aA5siD2Eou92q6X/ALAX
bJmUzdZRWFEaPmzyEsyBHwT7j3cMfH84MkBZeZ/45vPDjPOnEvuiAG7O4Cq15yMazA/Wpq1Kvzi+
zl3Bfg9VY0WtfmH9Tf7lYn64bLtkxfK6ComR531wJoaiaRyYzTEfoXJX3j5LMXU14RljBObFtDlR
5/Pj1CfA9BF7LdHEZ4tOszKiVZd3IQeJxsdYrXzQLgc8a59rcuh0eRjD6r2lKsjn9Lys5Tus4Gg0
5l0dvHcWbfmUkIJhZ1+lwT303Srv3OT37bvbpHdCvKb2B0/caeIWlClalWAJ1glPWGpuKIzioum+
PMIkesiO0ysLswD89PgcjvM1Y/q4CS6GCn5Eg8dxAt7d8ipo2gG3785EOZSOjCpcB1wyVKfmfh5w
D4utrcJdeMtsZOtCPa2kuKfw+OhGZxskdwlSZgiayiWpRNkUDBdXgjczgtDJOZHN1s6rRza4Z1//
SW3GoGNoL5sJOOQUiqNXFAdtZa9uQ4wDharmlaEjfa9xXVPGb2xt7TN/fkr78qRKfJztnbbGH0s8
i8aMOU02Ki+3RcnjmTU7x3tYzJQeZdlkRnCj1c2y0AL9/W///o//9e/f83+kv/XdfzE6+7/gnt81
/Mk8zYb/8cd/HLYP27/+xn9/xb9+/T+uH3dP//MLLt/hv7+ef/Gf3zH+HD7/5Q9bTFzDcq9/u+Xh
l3Nw+D+g0ctX/v/+x7/9/vWv/Bdh9fOnylWc96wzfQ//Qlg1LeHiOPjrFfivF+DyTf75l28+q9//
/Pv151pP+e93mf/+v//qP4Gr9r8JPE526AR4uc3A+vvfpt9++M+/i/DfaF0tJ3SF8EXgu/8Xt2r/
m+ODWg19RnGhadnO3//2T9yqK/43e2eyGzmTrucbMhvBmQS8yiRzVEqpWaUNoTFIBueZ3J+r8O3Y
9+WHdWwY7gMY6KUNL7oaVfirIKUyg/G9w/P9Q+i28D3b1V3XNS3rX1m3yjcl/mndqqGL9Rv1helZ
4IQ8vorq6+MhKWTLl/if1OrqTdHEe7/TkQ9Gj8I/u+vMdRNZ1q9rDIWxRT/8snTMZsNMnwlknQfG
3k03/IqOMzEi+l7YDGQlW5NDvyt+qRrbTO/5C5tDf1yD2TqP2wEACRKc6Bm3ea5tibmfCh509iq6
pbkn6CnbAcm2KGyzfTo4JhwcrredA/9iWXg0ETP6oITP6sjFIhrCAvgm4SkaF769qaweS5p7tOew
gblYiLwYHMd+Q9UZggR/ebQ01nBfvZQcrD08NYQyOfC021JRAo+wSDcENnbp3HxMpogYVUubPPLJ
rdnCXFGWdnqoUMLDh+7r8t53Wg0W01p40a2bKgJmoz8q9B2l91i1JWrYIjQ6fN4rH3yMTQsGQJyn
zjabkgcutdG28CbwKFxodlmO+Oyzks8a4nBkbKBThL+KveXv+/mPRNHbVkv32NhdfRyR7rgQ4+/N
NJ/JALM903tuFq4lXFCcvef/dFOW3ZnrntmpOzql+9zDorgtc//esN8Wc5xf8gJvIVl+jdjhJ6AX
7Taq+m/m7CKUGpwLUXvXxrXoYyrvmHpMhdiO2jZxSH+kaJBRIuwdAbYPe6DgwRvoyhlab3OFzhj1
zk/u2iWCLjWwthLYCq437ipWym59LvG0EGXQd7GAyKDdyk4sgUuAcdONKr93kgkzyM0vEJy+R9MI
E3eEdZMiXLc6BmI1awF1JwNleInYyEquiWYMy7wzhEb9kS42pBbdHIMhtsvdMPzUtmA3YVLfmZp3
76nxE3fZ2xX6cLAJdR8GAgHOXC1HZQ5XNUp5cAvTQYX3rwmfwg0NXdBfHr6DmmhLzvluSko3EHFG
9UfnBlx20TMT8BwuqfTvHI/Ve4MTi91EtCyeBw8/lQWnhfa0hlHYUokZw31qm2mUUIcI4pOVPEl9
rIKa49lhnfi9RUVmjGEUeKq1AtF7Z8cn41UlkyKgtfBCkCEw+ASWMw/u3C6Jgo9sgJ3BSaEbP6QG
K+Sbbq6oDfJ+URnaVprvtSnr9rQXwtyt6zUDRtfOq3aFqh5Ryj/p5PlhMunGxkEznbi3hfALdpka
kH413r2kdfWQ5eIfiGSfsFYmC4SGV5pUbaqsDrqEod/KNLbU9u1N3bh+kHQFHIg417leTnuHViAi
HnWqAexO5Pj0Rmt5qUj66R2ZN+nbLM4tnhnRWqqioJmyzL6J4tZAWCtA4dRohJZb7iZ7PHlMpURw
l5I1kywsZpP0tciwc6tCm3eVfztYyg19h+CXp9RDicwf2Aq3mmgayr1FaSae5c6wk3a7Hl2UB7iE
9h9umYkbUrcPQ5cnq7A5YPrQeGhdLlYiGSnVGSHCxZ/BT5EHiMtsdJY5s82T9CYoAXWy8s/ami9V
Kh9jHFTYWbRDlvTBL8yrTWfnDG4CfQAkFetZEV4NN7PvjHuMBOoPPcoYKZLftnXVwUJMxTYcdq3T
fWmNpW9zWppiWnhh/BZdRw/8mdLjpJx2by4N6BFHRKeBctpQ8A4z/OqlJiGz0b3J3TjNsgTdG8Oo
2OoyeVmo26HiHzIz9k7Udvc6vZuNED0zQ/YoFd1fSRigZr/lnZ3GDhkFixDxQOg86+x1CLlrxwa0
WrOQHRTGYSgIfKaiRj7uxXNS04AaEmXu/bb95rlCnKTDm9PHJNo1kBd2qszIL4LIcceXKmdHsYwr
fj4skWcYJw1rBVGakRct3W+6lxR5um48uZ3PHmQyzKy/1DejpFSpsezbqeuaQnKRbiW5yXm9hTEU
B/YYz0TpGQkdM74Uc/NTlxxJSUI5Q/eW99L4WHJ1LZYZTbf1loNiih9A13CuMCVVLbL39MIHgBqw
3d0zqQx3A8EESgPdfGAa/2mIs5Re961rRYHIUe5kK7IgA+5AHvdjyPiYzJXx6zWrLelEYV0kX8iE
83ZgUNjNqjg0w7I6z6xOdXkjI5P2yKQeb1ciR9227vKbrI6rgM5m6OdWj7G6XN2BSopngFZqKRls
tEXJXavuZWRicTNoOEW6HOcD79WJLq/h4PT6AZJdcmwr1JSq6G+Jlc6hGPhYM40VDW0mwmQuxIQL
dKMw8hpszcp29kxNIFIMaiUjSlGiSzTvnJSAp/DgEyIAvdeqm1np9zKpVuFyJjCY14/lTNYMi8Vp
LCOw+yWnQzhffUcQqJsfm5n0CR/KMrSopKCJkKQfcSxdU5fbznAFeBvbB8LmRSBYbLyxAWpk5Leo
woWzR/T+VRSoQ9dMXqyK/ASjbQb9KBtuXW0i2NgRXVCti+HLdcHo4mJfCXIISdWHORHBbVtGikjH
n6bJSoBtOQS6FuIPT/WdR7BVIFmENpZJmLoDz22fK1FCHQOj3Nj79VLRFHbqW+aRLULavssLcSFn
N+3Nst9HevRI8WnXimp9IkIxMgY4kRGV1mNHsmLrVfAciDFu3GUthhnlwe5SzN8MCdKL7qYCs0ha
SaBXBB0mY5z2CSl1wbi/x2MkoRG/Vov2JEroNitkMXfEGzSSUI28bVTXHFW23PJzqQLGe2/rdQ7h
oh7bMiZ0rVcTEXW5BFFH3duRnnv2u+pVS42HfiTct+S8J5r6VcvERbjNkzPv2qGsAztl2OwxiZPK
It3Bp28y8Fm1RPtIPQg/vQsoarBIOiYNDVBYS9mW0u4f3TceYg8hl1oUgEZyMdKgektQ7JvbG/pu
N0UElHi0GfFL3ZbX3O/fErpaHUFevkh3R9IhCVPJaGeq7o8Bmkr52AhQGi+1R9jcGl6W2Hg3lQ4w
Ujcv9uCsBb35btH5ELepAcis0E+xIanQz/2PNUfxVoJ6mHM2QlPBmyw5k8xqCiyQeKOpfNjCkOx3
lSs/5OI8x35JNsN6q/vuzl5XyOezS+UCVVbUfNqnyuRTNCtElFl/c5LmE0FIBSlBlp3IuydryHfN
OL23Hc+OZVAxumQLFK+Jmo2cEYVElb+Tdr7CH4p3lKvnwiq3XTKDJG2GOyNl8vz7izPaXKAoBeHb
FNumiU9t5pBFaxN58I3+j1YeCNveSxpyp/V/Y1WPUFdj5l+dlpOnUXeZMZq7Hs1f9uJtDHsQaEjP
gvHV0CAYvrUG8CTSKntatZ9Jyv2+yhc+f37/4jalPCaOle2qKhgHsptJbkR7bNOQQzo/JprJFN35
57jQhlNjegdYpgOglZTDDD7qprPJLhUxqQfNZvD1s0Ck2bKzFuOqOeXVbTtrV2sawYVG3cUgVDS/
LffWYByHqf/I4iEPDTXRqV8hE0ljhFod3djqxJA8PnoGCnMqvXd9ad+QhUCKCp4QGbkX26jW/Hdr
n2qSJo5yt0AGzjTa8xvR0PNJ6u4J1qZ5m9Q15EDjl7jvdRiMvcjHfuPaKMWqXP6UoaOyJ7Ocu+0y
ut967rw66uTMhgqJij2kTf/sTg9uYSx7r7VrEj4v0lBvWd/fQH4pQhgDWCv62u9AbFyTz4vZHuu1
L6336NtFVg3B1DLdIzxZQUHdZU1RcSD7t529a6BARKTNS2unIptDU4/2XmfvrRqbCnLQSdmTDEyD
nJnpDAcSwdrOBL+zXaVCP02Yb0r6uP6F0hoR6TJL2TPuXVDPd0bRfOooVMdpMgu0YkIS6Vzz6kXJ
MwUHBIUmavkdbIvCL96FzN7a9Kudih8l/VujbAN9cF9qro6NmLhwtl8EYTatHx8smEpHECGPKq/N
LTmucTeNPmNPsX7sph+a6LdDS+doap37phevjnC9x7xpP1PTT3eTkd2TlLwsIuEcMMaH1FHyhHR7
16IDCTLKtw7aYzB23mfFUMjWavHumW65d7SDvTyM2aPmDxEX2ZQmUUahFUDvx1y6l/UUQznOfz2T
wLJVfHOwnuvo2sd9tTMd+6mV4yNOghPkHBxhiXHuNsR0/cfEMK5N5Zi88LrLCYu2I0b5GS8X8gHR
th6lQ+jOkI+kfcdYridcV333vOvqPmi9di89mV+E5CPiooEppXLOfR3PYYleLA7Vja+nNHlGBqh2
OjmTdq1BT4a9LOq7jLxekJfJJ50lyKQGa9vzURtI0hrGrTdDO9XXiXjwjddxMhI6rl21+/tbVWh7
DsQWzsW5xPCjcJCd/Ma0CIrpD9pSfTUc4C3X55Md1WeR884ZPP9lbL1zx8NSLeo3gStBHWIRQRdT
sOwboH759JtbiPd5kXymWGzQXxQM1oUnfkoSB+OZBefg9YIkWu5pbu1rjRM1uriGlq+gkHjTlfVL
1PjHyhPtKfPnX0abW5+HoCHzU9MDpIrvir666IBfdotKh8DqpmPaF+8tmNfrUOcBJTtJs9GhHqsv
G2mr6SR79TQ3zxk+wlFbljochpEMht8dKLYcxkU6e3OKvnjIt8wJ/JgYqRm5IDXDhZZNS5SqzqDC
4NW5MTwXX2cIlsUfx0ipogzdvdAV3xj4Q6ByDCZU1OpNb0WQIftD4VE4J898o5c6Hoe+3gpa/WRZ
YseJYo6mHtIpMgiq3Mw59VffHrTQXh8qWnbxPP+dgSjZVBW036L0z+TMkZdThxK40QR+o17KHL9+
9N6NcQyZ3I9ykc/9NL+Yyjllo/bWldanZ31NVtLeYvdNdwq83FZYw0OCuRBGFszpQRB2TtMqgvZM
KYlWCYGbajssvn82MuZx6ID3Ypk+0tzRsASXiorE+F42yXzKLaelT/UI2iMKp2nJX7gVKUbU/N0E
9DyR3eUMoo4yh41yEA46Hhf6jJfQFP1+HC6RMN07ZGie6Zl7piX9PFqRFWDqkgf0jfzGFmW1AdBU
EqPmNRwdkN4T5N6ucZ9dSASzvZOovp1Gjb9o1ROEVo8oaWaF1mzdeO2bSmn32k72S8KjpWYAeHvA
USZC5N2uwSHOJzc7kiF8jvmZ79LK4vqvIb9Kwh2RUH6gCr3ZMOPlJ7ddo4OZArJSh3z/zSbuMwoE
NQ/Yho5EF4/rmzHd/KRJ/OpOeFhJxhdGjPtmKrMzT79tNCRXq65vs0R7r8jrar9FliIRrI/N0WsO
BWGTYFrp2rhjxEAXUL4Y/G3eBz5vnK2ZEIKwMtCwraT5BmzHwFypDRC/y/tYNrcgLHunfNet9hrF
6rafp47QvhU2TgcFlDQorg/UBad80QfvLG00NOB0C2j0ZFfZpX4xjBwJwkayD7SRsj50xL2OuOd6
gsl4RIuAQ3VJ1ySzxqzArT66tl7+QS/qLc6y974g8xnBjlUdGGrKaB9TWfKTokKdzdFNpyR3rnSf
jd0faY4/jW59eRiFiibtcVl77/1g30aGcbZ60jC4MXfc4nYqE2EV8S/YzsWtKZdMKdHPCfYwWVid
7l1T7hVGfkdua98uWn6suDtnXZWcMqv/gvrdhBUlEkbDQZ3HRsqz/x4NVrU1RPbdWQReNXvlnlVU
NqeT6tJXbmsrwGAzaGO9JdiGA1ATS3VxPqOK2xBx8bexcFFclomSISifChoChW9D262JKKC6Zbvn
8bAfBD3vwSUp5me3GvkF0xq9IG75t0u+YfBFbwueyjaLzF0htAceRkEcA7nVFvgPiWe9p6Pb3Fmo
k9DksFdRXBpikapL/gy5dlXV8tnwoAV+Le9izotN1iLebhaNClZdE7GPHZrhXHWek2ZtFMTeQ9PX
v5EfD8ducIKCozgtU/dqJ+4zXKOrXTFl9NG9N1tb3XrtGhB5uii+yfxkW99kEpXGmbniXeq7XE/i
S55ht1HbRZ5YfzuOKj73dOCJq4Z+ipSTTE6xl0o7GKY3MwGTLmxlfIABedXi/H1RrrtzeKGTYaY6
GMVUvDxxn3BW6VOPtyaAuPut0cA9NkGAKmfa81yluIxkVoHzjFrn00lLJkJ5yBnphvQlo2t0Sub6
1Yp8NC91V8Ph2BZ+RW1PaZfSSC+qKm6rUfx0ftrxkWZI9rgKZoP1oQbbvxmLAiivDyAZA/KuXHq+
2JHaeN/sbLu6NVYEmylJ16no6FfJbd+AWk2iW43XbJiW7TRkH0wpPglurjBIIEJ9OiaB4J4xeYv4
tfFr0BK+eUDYOUedd/Db6mrICcHZpxfZM6RGfv9VEN7bAqz8Vr1Lt7a8N/SBIS5HVVTGRjfMS25r
h8TQDvNS7so1FO9LfvR2f8Pj7aEveX51DRBT3Ub58LVs32rajRHjvMlyNZvcWb+MMT50NFkAu0nt
R1MaWF5+W3vRa9X1ryR79tpMUnJSLg1bLo4HypNA/9TdSAC1ol34jq1rxaN46rv80hGJKxv/Vmgn
tGLaQ4oE6ejczNrXnPkKndM+4F/bVAzhhaTR9FQDcWIWflg01934CEqkPuK7WaLpgiuguIb66lj9
Q5NTAbK1lYwmtAuQUP5+7z6adnM/Z5fCqg5m3p009GeDsN9RxtvW6z9pZTUl3nhRElaGJpq24tyX
JQ5yQFWAh5bNfSuT9AQa5zYvrafZJ9r29xe0oKfRHkwElORLN5hUuSA9PtpO2x7kQMmXn4jcW9G0
67h53DHGiqDSxFsl3Xg7u9+GlshdN4zv0dhcfbM9tNE9CdsTlL3NFHf032f6uSlQ+Uq9eR0NUbnG
AgSBSgvMIV7mPUyB+JOJbZNTmn+ATVCdi9q5JdnVXFx7iR9sfKJdbGp7nv3MMlI7RCtAp/Beiy57
sGT01KTGbxYNa4NG4av3r64UN2yzAMM+pHwiGMhGYgpnxj5c2RmNqZqXczPyKsjYu204Jw6dEHeR
YLrPbO/b6skKdeVrk3rI09p2QmZr6pfa7/f0BggiZfFXVSFruvKRjO82WeR3ZZpABPEjKoaWbWpZ
Oo0tsssEG0cyjdm5pb0KRy/nKlXzQhNx5HEDVKCSMy0Wy8qCYdDeqSw4WxNcLbFUx7lriDWjk20Y
vt7qSAATkC8GWWUzGe9XiO/g6O6pVu6HW0zT1mhHjSjnd8Gla9OWtEZKjvDNylRJih89JW6sxWjP
HfY0V9Z8qzPc0iLgvyBEkOgMnIt9q0/QKaNZ/diGfTPUZrOboubDWa8Jk0xOjAw2R3KAWUwipGr3
6EBIuwrpBAUoCa2GPog1q08CLjVkCIvNBemXLI+VvcszyHtUyn57l+dv5sbmIfZJ4ER0UIhmpycA
akS8Fp0qkq6/jfnChoqyt+hXJ5eGhOS+4qJORcZT5jaukeBTpqEt7xWIGBDD2v6+q/C1G40YITtP
WFMF6hkQzckbiWCWkZNsLT2/EyZPxSL3jiPYtJvWGd8E7bcCqG2Q5fkBFPcc2pJVHXPyOuXcJSNP
SIDefNoHUzYbtXj6FkQ2jX2Mi2WIzFDOy3Y2KdypzMuDqjXPbdN3hxWfCRbsrKAicbMFAbF65RIF
sHDx/YZOfkrYN8RcbGJg3ZyHM1wseCf250L6hzQRWm7DU2PlrV1N3yAu6yGgZ08cMUOIxmgeF9e5
NzA6T5FNiAo/pA6aWHKtaun8c9BTELepWmbFTRIlIcEx7ob2aAezGL8ibtlnrer4nq3X0a4v1UTj
Y6hpdBEgRG/IthJKSIWfZzQk2TvqaLy0wB2INpOTM0NTEjQSTnkSejSyM6D/U2oWgcaK5kFqoO30
2l/KA8y1Ul3TjHBal4NPm0DOO751Et6rtVRDaAx+uelNhOQeEi23tlEeYIodlMFyBiUMXmtk1DIx
HgvXlCEYspa0VPHUFlmY4jVuZofwgdthEZYkTjaunJ/HhZ64N1J5X0x8V9XCclP+a9HENOkApdOF
QNMjjcId/NnkYrhdfKjMgyQApIGwkJTHIbUlR60uNXaV1Lz1Rv7Iopq5dRu491IRn3FQ5gbugdus
oggiKwwQoILGrofJBDpgqUkuUwRU7CcYoP7Lhkhm2wNvsEmHufQpQ1vk92VTfjaTfNRajXjUsycI
uHJeNFh0ME+qvgC3a1Swtr1dnT1Odie3g97rPDmAd2rpV9PhMS8TyBlBJcjuDZME1WSTD52OUTo/
lOT2J8AU2Msg8cY2xjluGcNE7/vbhMhlLan4ddl4tJbC2WlutJ97eZNztyWYY/Iaasra6zpni+QH
FJs0mFqIr5u87kp+fOO2L1P4Sm0LvpyGa1Ok4w1d6LBfvPk6Fi1dkbaaXwqL+6Id8b60WjRxXy9/
NCREvye93Y/dLWOyv8njstpa2cNfsrNjj4xzPLG2zVJeKnitsICSO3Ak25QTYzs39XJHhaKXrrY3
CtsPvOou0qdhO00rNiCLiWOSWJ8i67200uZpMEnLsaFnRvkBF5REP7FxdmrsLF9bukBacc1uhtIm
sj/gM2kSX46T1YvplGoTn1b4DUQi4Wb1HKCp7m2mhW/bIM81UXC4E6CETVHeUOpriLRZTdCY032O
Z8QbmHNXgHQKLQtXYhDNvvFQguuRzSeD2IKhKAluxphOtiT+NE/pubBsFqNEZ4MP6CYyYpxHCXvG
NK1oDxL60TA18yDymECh4m5dk2plCwd8awKPKSp+9Gyp5AC27EdvuG5ZE2EmO5dUqVIVOu7s7ZfM
ftCpKG7mFXkxNfb76tYKWAHGih3xSjK7JW2psjXKq9PaYAWS0uS9PSXn1QVcadq7FZBBzPqlWRAx
C7DNHIgxcqzvPzjVfO3HbFdUwDK8NCLJKPz7VpIZKlpWtZi5lhxIcdDZ18CSmkTWwLhqO9WTAMdy
y4VgsVL8x+hYStRl/BzSgQy69wjzaQ59KNs7MuDrlhDwSUTdd0ZOytPuefaaCU5EDghz0tKfdOpf
a01JGhpy0sUJfeGSOsZ4M1AtnOKY2JxDCA8o0N6PmB3rmKofdqeJWI2Fuq+LUcLuHI2wVS0if0T1
fTtxgO8c8TEI6IpuW7xQSbBDJx20QM1TjmVjX3oJX4f2N2dipr34MRfduq3CyY4x5v80+RiF6dI1
4WiUF0AlhKAnG0a49mHoxMsEFa4gsfdaSb9HmyYClYapB2Zp+2HM0g3VTje1zZqjZIkBCen0L+t+
5rfAWvye69fqntr/niHuqQSumD32h/xJMpjZUIbzsHdU2Nk86aBgDEd3MO9Za3CaFMhiYNPVoVtJ
VXUrgrjBdVpykiCl3nN6TmhjmvCOTmRRvmgx7qpSXscKGOHY4YM7pTy3Ds40paAXxRqYXaojxNki
a7YEGmJcP54t9QK9CKgRJVKPHLwdsi2BWZOTtxkgv4wUVOkvEUEduwerN29SnQScl/iMs1CwLKK4
beGYl7RKvtvIPkWTiTur0U7Dfn5o7Bj2RuN+ZIX160AqDTU6w52h0e21pj6IlwanaDB2jSOhcPFS
0K/geNJIGUq1dhMMNleMdKY9UFg8AkWYIY+EOpYRT2D3ZWx80FHTfawIbyidHCIDR2DnKBAt5t2s
JzMrLlJ5Y8r5K6d52veKtTh0/UOskE83FWLPuQJrAteBaMBlhfE2KSNSonqPo9/pNzPPkg1K8hCa
mX4ygQ1Q37pGZf+usVSDqVl+p3VsbVyivdrUeCdXJZ+OU926rv5H5yvYa2blEDHkF+Fw+jJDy+EI
9JQPL39We9I5zW2ensq6AvfIKGB19b7XQUR2jnoQleTAPS1W6m79hRc8a7kDaVkdsqfo3c2Qe6my
YCRweFvOvah4f2azYWxjTk9bp+UviBjrQErCfz2Xd0m+mrItf7v//L+F7f4pnPf/VHrP9v3/U3ov
KHlO/Lf/kv3Xf+Od8B8DfH//9r8H+HT3H67vm4bv2q4DQZZQ4P8I8Fn/8HSHa4aDVGbSm/pfAT6d
v+J5rhDMII7vG4T+/meAT/yDv2BZ/Cn/7wBA/1cCfOT3nP8Q4POgefkOwA/ds4T4pwBfXhVJCnlm
ggbz/7Ej/7djR1hewsxtGRd2ZqaEithCQ7BnI5Tnbmx0hFPyoFNLYZCRxEI4vskmxUEtGVamlK6q
n1hvEBpJhuU2WmX/i/ZyMd1q2iMVHMyWZ19Oh7m3RZDQVt6Ch6VNhW+ErJ7/ySwUDTnZnEmE6dmo
xoq3OH+OevgOownPt/e6B32xxr1TWu6pitceuMYmt6acnoGqnLgW3vj9CAGfB+sm4Vp6oKJ9ATGk
I4Mz3nMnn3eQzvJDpOWPomHcXMrWJnF+6ExNsPEqJz5Y3ZMscOFpZf5JoC1rDeEssYywa5Ms6J3i
toxoySYdfN0kaq6m3rEfD/KL1ZAgwuu+cGNlGZedjFhY2LWW49j3PIdmd/Av0ow+SXyAS0yyt4aM
88Yy8/HJ8qQf2v6402Bd7da9E7t5FIRK+56dHTPADbAB58nr5U5XHVYPmfKNVN8zvVIMN/aPFY39
6Pt9jcKUHUyhQbYygSdEgozasJg8joGdTSMk3Iz1aWh4cMJBvjuTefSLGd6GmReBGJFNhpjFXyZ1
Iws4ckRVVyAuGU0hQp7ZkBSG964ZsjVC+GhRxD6Yi/3ZZt59Us5fc/8gB0YtntzRviwHSoEN/M64
DBbHPtYCC7nsTGi+YzSdRsC3mfYNF+08y7u6Wp6I0NiQ9+FYOw3XvzZCMCVZauNu7Bq6HSSL0Ddw
RjaliO8zYkBwGU0souRmMXywCQOCHZBlOOcpFxPdxHayrYHeQ24KbMr6GbglBSKFVaD8kgd14R/0
XCe5laLbdAN1f6rj404wsVwnrwbq7xZ0PAf5rLcFvKasYr+Pzh8bhGrabL5LazGSaVQHCAojeUHe
0X2c7mSK618sPlxQjbmPW+02cwtqdSuuqDcu2lpFL5LoKovBY7ko20CjCTiZZpPsm4k2NiVRj6zN
l9PQjUcxxtd5pH6JKVsGdk1rtWQBxV5VsPoZmAE883lsJnGorBF3tSZKMim0cEDOu6gz7lgKda8Z
UcEDn+BJUdK9pCJ3Nxs+CyYacO0x650QBGc7YPyKd70JRqfinboj5Xf1DfnptSDuIw2Cw4ydakf6
C9U7SoArrkeU5SVj7Y5W86rPHa5pHsVf+mS321pQQRdEiFlWinyP5NZOOfK7/wKKwtqV9F3ZI/Kb
2kQYl3PnE36udWzUqTCzIKlZXwggPPAdt+fDyiWYulIRpWhOufk01tm1u4ld+L5QhfSNm4Gnqrvl
a3LSh3ZZY0t2Ph2mszar76gkkgT3dQpgXd7EzcKkspwyOPFAk3Ell3VQzB2Wximn0HHS8+e2n9+X
1qcak5QO7NC91flvHeXNjd//tcu6g4ejsF3J5ttxZSQL5xGo+L1RVQasVj0/aTrgH43RLS51dFHl
nGN2mfKLe6nbcQo7ivmnBIpoW1feQ2WsmSvyETnXUj60ZUSRhbcyskKPq32oyYY/uK19i7ZfHv1+
hSA/EjmnYWyhgmb803hEaX7RbZTO9j1fb6kp3Axsvf4UIfCflVF+OHzCU9d4b820244uiKMfsye1
04GJqSnykZOFO7kmLk2lyKHnXnGqqKRXHAGVgqUzG2d/Bstou2iyVUGm2pvOaVs/8HbSGIj62Ny5
BcZprUl1WfLya1zq+WnJiHm5MNZ4ohw7VrZQQxx5MWN16qQ23qyFSCcj5N+t11MghQaJy41mxSrA
Sxpg8UC6QGeZkzh0ifmHZiN/E7pCpZC30M2jwGhYi7Ae+H7+zYRe4hlDCiFyrYLBci6ZMhl8NM9h
5SsklklPMaNZ3EoxXG1imWhhBBFm0qz8siRHMPDQSVv/ppqpRyYpqR6PGpTA5si0+EqUHlKDinMs
r2gJxy6mY8j2N6pJ1hvae7KnZG+cKmeptiN4qGBlkTVNmR7dGQ/3r787RABQbduivSxY9OnYlCgV
vkPSe8GKBTjZSfQ69OpxYvaJe7e7KR2LXbbNGnSUwLVSxxTnv7/4wK1YV1BoKyHtrvLzMBuKHXIn
zSX05vpWKBJzGZt3cX3dT+my/c8A8mBFC+jtQb3afnFjjc6P6l4m4nubOktslKffvsX11Qco1XFe
f8rMuSG1KhyoknZP5VfqLJ6gjMZz3y8Hin3mSKxWQ77v1uxLPYy3RdPfeHn5/NAMpcG4zP46MwNE
UGvnzmZRQjKog9RNdpCS5dFy/WaYzUtjNd6OLTCLh0qzOIpDoCYYBFqXg0gw5rMGc9Du6lJ+d036
WRH2gVsvnvLowtZXvjgQhG1Srl8G9NW2Bl+nFayuMLBo7T95D9uuoqETQfSR/R+VjnfSKtBAEtYV
O8j8br6EQvgsUhnB+XBXSBa9COIJo6Ui3G6BO/adgR2RZij8Z7YNc5475TH99Vx5mO3p1UBODLQO
+ThtWOA7JhWbIz3/Ni2ibKeTe54RMP87e+exIzm2Zdl/6TkT5KW45KAnpqWbmQtzMSFcRFBrza+v
dQOv0IVCFbpr0LMYvHgJJDLc3dyMvDxn77UWXWE+lVi521LQQXbkIVHwnChsCdmM+j7yKo4ZPfJi
oXG8iKrx3fHIChGnzqfGOdaEKyR2aF8whCuU7pExoCq8Av6Zmf96Ons+3KSsAHAdkCAiv4mXwHVs
nrXZLJnWQxtU33zFLLhVXn6DZYFYuhanRsZkFkIUNFZbP5J24nBTAOjj88JQhqEl6wEjIvNhbuNS
vvpRoh80GVi7vmRLYLlQlIv4ubLDTxeUNW/38lKytWOFB7TamfsXICVb5lkrX+anAr7W0S32ds0Y
NGJig/qWIOTUt0CZ5obTxjQAAYzIxFpIfijjmOgFxuzZ6YmrDkFyKDU8LS3WFqnvLb0efoBKn22w
57XVOUzyh5p7DdwKu5To13sUhGz5JewYgDkMQmh+u0N29bP6YSoyYyldMmRKIT1MLtKmlq48pji0
jpcoEF89YCDy8Plxdn17QT/U3rRlOUHirH8qo/3ooNr4ulQhKx3LtCBL7Vvfaf+iq7WPYTILlJbF
gqiAij1PAIxlQD26GzdJTA/CR33NiJ6wqK0BgGbkugpb2j5BHejbmTQGaSHOb1VE9UlGrCHC6UlQ
nvEMzAgeifAtefJlriMfmHu2r4Ui4KM+GdeVw5xl0oD5R7SNShWviIytV9vkLVAyoA91pt2ocXVh
2eCQIUEGR2S95QhjG9egtssbtbTyNsnhMZvfEAiU2ypTDq+06p5S37imVSNuQ1Lfk8zGVRda33NI
LqvRw50TtcbWNIN0EVFYrZqYRjIZm6Vr2q9WyPoXOg0Un9HahGk+LGTyNuXT55AwCQpOE5TDKGyW
DOf0FdXlaqfrFpeXSluiwLxTynliqrWJJiLMnHUXnFAZIYPt7Ehfd6Skc3n3e8OA6MmNI0j5PYSf
A2cC9Mz6Sa/Efuo7f+sJ5jtpf2WAx4kl/S7z6jWAi8u6sKMjHnf+QmYjh7j4mjrxpQBEzM/G8L8B
BsBE/8Y18d5o6CEI9AqNCo8Mna/SVHd42rCOK6+G4GHBCPgJA0NsJpX6lakGLkGNaTjjuGCisCQR
7KFiyx0DgfqCWyD8j5SvAIiS7DPw4jAV1rGDvqDlRN9Th1n4nDE9S0Pno+3BmcQyivZqpMzSabj7
SZbsPKz1WxYKxloOzOtLJxWHsc/gqYjSXrpESdLeV468gA+gEd2kb76PbKh5GuPT8hdn/xdn/xdn
/xdn/xdn/xdn/xdn/xdn/xdn/xdn//8bZ/93GzmV4ED+bywRVoDQVP4blgjGvc+hSQowYFlR/5cb
SUfnb/jXRtL7R9qIkzzbQ5PgeAabx3+tJOU/whaCmJuQTNv/LB7zom7D//2/bPMf6XrAe4VwoT86
gkXhv+8kxT+maUo2laYUtu3a3v9oJ8ky8z/vJHVh62BLLFPaDGhMvvP/CBWp+c5iEoDusiXnbTYZ
CVDGZbsCgGtWgDXXhA2PvoUcMA1hf9Dt0oXI/RAYrXX2egCu5pSU26kdilMQTNcYkpIfsLHp+vjg
5S09pJLgNb7OImkOMA0tWIzuqycswKeunm4aatGnEAwveaiJSn7qsotx9E1bm8eaMOigUqEG8VCL
mKjJ2iEnNloTH02IkZoqT9rYDLydSxbKXX2yCNzC44o+eXXTFVNhjyk6yVSTiGpcgtAFq0dFAPDp
ImYioRU85k8BtQ4iYsbamCcbf0S39yyWUlUZ/4zdtGQ6+eRl8gIH7DvsWI1F2bDtzfvEEBm2KrVV
d1UQsbWZzGdEbjWVve0I4TYqjRsSyzUdJmu0A+bjnMN7AIhNmjUZj03OHhBhPe37wl0CVsSVObzO
jFcpbJAB9qzfRRG8zH3+aM/+a6c1O7izexnSIpB99KANSCozgMJWThah0SdFjH7VPUGOVHXtMqpW
tQU0HPo/zcPcz9B3UAabzAmQSQjOkalhkInXNsGQiwD326yhnE8Rf1GnlwlGCRfoPTm7WsfRlOtw
QAyrek568N+D5mWbxuXVz2F8ueZwkTBjZFG4q7pF/Fiw/GO8g04xH7E0knKdKlcna4vyENfgpED8
XUemJIdLQF2ZGazjlRjeCgAELSOQB2rEPQHrB9TVd3x1/Y5XZzGUKBtSkW/rqrkXQXcli8y+y8jP
fAghC2MXZxg8vERD1m9gbIVuBfopdp77nMS37tMuaVrzpQt955EK1wJnR/Q14mcTTAzzcqTcrYLd
koR3kbzNlFKZVNYvk4qAT7wScBMPrX/zSYiLvr2WwfxBGC7YRPUv6kLkJlvzTRv4Uo2KmZvkzZM/
wfPZo2dFoHD3nLThc2nwXsRf8G0NbC4GsuuzSrL/+SMn194Qb1cxdyLc8dYsQedNuPsoCHaVobNc
qI4OGfmGrHwUr1qS85T9syid9zL3fkmzOxQk7Of0jC7vlpG79/8E8KV3bmlALBsVzpek9EMV12c0
DrOYAL8L3pGLEnIHqUkiecHTZKG2UssIlFbQGTobe6KkEUA1YNS+e+eUqsJA5MRovYojnLmHjkYB
QI4zwTL9GVJfpSoHI90DkmWXhC4CdMV4N6l6QoBJk/xtsk3t4TUqwzdYbA8ejYacZoOnKg6M4+CX
qtqDBnR1JXBfqQj82c4ZU8V6jceaPVzX0bSbDb7bfjjpXYLQiKXDSMcipGuR0rngAngeVQljoI3B
GI4PBtRpWhoxbQ1EctUSbPJ3o4ocvFt84IDjYazrK90Pronm0SiJsNMB8eiCtKoUYqt6yJx8jbRF
KlojrqqPDPRIOvokPr2SkH4JfZxHl75JQe9E0D8xVBHFopECkrHe+MOPJez26neZqoqyblY1Fla6
3imj2eIxzNLQZgMdK9u1V5i/mrh8CAhUeaoVo+oxtSrKmMnFVsUZSsCvmarSNHRq8pSAQLCrvOq3
RuOmVtWbjIXiSBdHqFIOJQtSKKqog7iXCelIeSeiEQ2k9IYKJYQXBBOtYpegaRB46qn4GLXu6lbR
bqLDugLGMq+BG+0rBuRbO/QadkGMYlmUY74Bbs01czE2hvtgOSh5UkiF297D1OuO8PXMfglCLl45
NRqdUqJhmRjr2ZD1tSmAiDLtJkaeTTs0a9Bap3jW3vo68w5xbhFVMFnEo3k2CWuhhsK9GXbglqxT
kYU3u3d/z34N3GTgEmnX9aFBKrOu/aHbBXOjkbzxjG1d6meZtefBnLnvAZXTJTvHcq4zHlPaluCi
eEtqmJylNY7rNN7Xc21ilio20HPyrR3jNQGOQ39Uyo7OYxkc+wlqPv/9lNe8bR3A6FUPHjmMcVax
AYX3T6ICg2LJxrPaIzQ+URZc2/MUoKs0T6xT17nuvZqd80lp5haJ4NLmzXF07KWZTe9OyDrdTV5z
FJjgUMxnB71AJHZOAsGoekfPvMyRPCxDkR+TILiVg3tnv7Gq6j7YlTDoSTSiDOeldmzInEbqvXtO
d4eDB3awewiLap/W3rtG/KAIta3fzx/TlbrjL8bLdcwuNU+0X7mG/Rd4wXeomZt5plKbuPmZdOqa
Bttz+tvw5xEjGjIST3D7AAMeB+GDN8gHl8E8zppzb8VP0tzFmn21hfHL96cHy5BHVIHc46MN15Ji
LWt51vVGojIpaCbW0T0ZzL0MvqlhP/uZfMRi8JqE5Q3T2AmH59DMT3OGj8f/A8HV9G36TfTqKMOA
iG1IfHrwt4FDqTyfYd1k2SFBKpJZ4Q9/P4qINnpzOu8EVPKXls8vBB1I5VoyXTu++xO77aHL9SfV
7tW0DSjp6AConHYd7hC1SVjQWZwPCX9b2bFOLqLsOaxwzw2wPXaBk794AnBVg1k2w9NIxKUlMxFl
D53emNfSQF9jZ9s6Sp/hlmVyHfblgb1ltXe0LkNdSQQ0dKh8+hYamDa+Ol781ofdVx+/tU74XIjw
eyjTozOsI7hmwMtPg5teylp/bXuQqFnjPcaOW25tP0uOf/4oNSs58hVONuTEHUwi/5jqOoVP7s8R
xrC1WQKFNlMPfSw/S2R+BFX1WU3KnV4eyG/Ui1I41tPQimID76QnIM4mgfpdzj513jsu83G9C/bx
VyO0gJADPUeZTZu8zS7gN1A62CtjGk4Nm/az07yRb5V8Bkjcai1pkxqQAe4KPjLlPG7MRj5Phv2Q
q2BH2+yyqbmwNn0ObSL5VbTpPeMaOt17nFTvcQXKBOkMzAmMzymN16XDBvSWBV69zr3VWBH/BFl2
d1kH+lWd7qekOyMF/4VubJm90/nqwbkiJojK0YSz5JgHkuPdBuXUHevCcHRLx1tlBIUWVglWqaHY
uhQphIA/f1T4Dhe+l79UsEf8vNkDPIMoUPbcLqrbkFXPvG6/RLjTizBcp57+I2z/PibUFpJ6+tX0
wXtoGVfOioRjK8IifsPaidjCA3sXELYxXfyq/Hby7NegSVpvVjCu4zZwjj2A0Tmvil1kcfnuy88K
CPaDW9T7ySbZns9us0eWYm6L+A62noeB9DJWI/eE3N5Tmia2g2uvtYS1ivNs64zjg05xtU31mI1r
egKSRY6ANvygVffAs06jFjzPTg8MQ2jHCAtTMow/0H6IkFRsd6b+uQUAe09fIWx86Gl5yYaQxVgQ
36f+PXatHYyx1yKSH1RZdnORXUy7fAaHgZDNi49JyKauyUGvRqrllbHwM0U6guam2eWN8ERsMgkZ
pKVOeL8Jmdcc6afcxzg7myfb7t46mfxyOVclrslJW0v42qb3miRiC8/jOeqe5srfYDV/1mJ6Vzgm
jE0V8cbl87QYK1jPZVRrK8PmdtkE/rGBZshKCyx0CgVhCx2+BarLaonl0EfoTEgVDXy3o9dvJzs4
Gq2kWzPzgeC9vBgzeouuOkbqZuMThSIfOLYcH1pXnWHLK5o6Gr2c9tP5k5dg2UUT91YNWHE7580V
PPhR69PLoA7ZAUVjcGn4C+OfCrIxkBiD5krN1h0Vs1UELi9Ec8nhD3RGQH0g5rMfxPJR/YMTwIKJ
HysuuXDtOCZ5Mv5OePbiFeePelpZVaDUv1G0KqsKFpIWbToDVuAgjY2EZEXQHu6VNbwCa4UWh/Vl
k4oMUB31zGS+V/okVrGgUd+YsOVGnS7I6HDrHGvd3Jf5b2dyfzVGduP54s6KFiX8EKov2CLX7GLA
BboJx7ka4MZ0FZxEYPMCoYbe2j8VEus59G/hMG1jHZMyisayDwO26PODHsCdyhwCBlElTkOJlD5o
drlkO5vKZ1OJhBzkRpPXyofZdXYcvLgM68auqdp8remgYmjaLCAb3snmcXAYWZRrcXslrwUjmW6h
F63HXn+wg+ixmPp0VXiAiTIb5gesgM0Yjyi/+Ipx9qHbfXIlzJGusmyyVhE6+qVWeN1Rd/WC3h35
tSYe9nlNsYn7BgEq13uRhn8y3EZ7hLoNxAJdTZBpxZJm/3syorDvu5rcXHO0Jb10iuH6c2yWb7C+
nXNNheXs2frOCsdzh6VIhzbJAQOFLxmGakwo7MwYJqzAICJHWGvFI6W/1kVEWMrVdoYeYXjTgjMm
0OBB5hxdIv+lEdVK0/jrZi/icxbTQBFFtmsLYzdXI/UgomuRCqEkHQaOAFiNJfz0oeCECO2Mffvg
cz4weK6xy+xJBGDFJY7ErvxduwluGDdNjz6n26lilerkOMWTsdkPhsxONOqyk2P0n+U0vCNIvFdC
if5+o+kGHwE+YFGRc3Lnsjly/DkGdUK2tmkOesfoRnsy+/ZFA+7Ce3Ham7Xqd9NHWhR94W1yKzvJ
RnumlcK7x05urm58VUFpbsmNn1y0WSsah8WqdtLHSVtObXUPB4SMWowSN/SV7WPwxrXWd8YmKIuD
bzk8HDYUfwmY6kAkK6m1Z1vr1rHAyyCyRxbQHmJrE/lVzFNl3xfPA9Q4PmcstBOMD0HVzUc314mq
mgg6HJerSZSM+tLFesVTJkWYsuPI2CZkhgWjltbI3HXnC2wKWSR4YoWTPTsmlMQiobpPx86fogK3
uyvXU1wNlO+b+WBF6gJdQjDvmpdgzNBHVvEZC9zNbWlNImt7bPFN8zSKYyDSH2kDPbdFfNR98c2E
R3kdXooO2/ZcVFAtDI5mOa5PlEdLYcfpYTI8muy4H5dEmm+t1QBbAsjaZG+DV/2iPLwI9OKpACTS
01VB3WNw/JdccoSF9qHzjeGxtWZ5LaFxOXVhH+SQvhmVdWu0eJfSXnWNjpCGAnXMelws3Cb4Mp2Q
Z0c/edGy9Nwln1kbXqpe5XAAE+ajk55azcJBBh9z7VhVsplmDkpK5bsj4vFEUfvd6wPvCOb27gag
Gn23keiXqcOMOrEZC/s1ArZwFZjxUymsi1FrWx0E3Dzb+SYsKUAJv+KJ1wG2a218k/ezaza/MoC9
3KNa8s++/uWALdyjlYUNafI25+9aB5ZGDXRwg03aEjiI+xCvbAo5gsNU0b2XA2AYLOEEw7ka+vUv
oSMNwOTyZlb+YcwH2tVkOImFEkrTYLuk67p0MUGEZXmeAp7OxrBDBz49DE2+GwqFP6jdp5x000Lf
p17/YKuv5NtLPwOUPaHRKeM9ZIoRw4blrPXKOodD/ZGL5N73j7CIic9APeWBM7827Skn/MzDXVo/
EGD9XaV+eoy1+k5r3Nq4s7UVaHP6uVH6ADGvppEwcR/IHvwHYMRZhtYudisOzfN8jBxY7kBnLQrC
0P2bJ4MwLrOraCv9EG24S6QkO0YZDtle4L82NQRzpMyGZNwEhXPB7vRVpsPVLgoezqenACEN5/Zh
4e05bp+jsLu44a0S7qq1szPA83eC34DU9v0YfFhMktoWflvq0uys6oGnXntdt9VDpj+HbbGHqvnV
DbyMTlvCfEmfE25mpKNhugZ0IP907PpawjB2ss9OyGcE73yEuPkbTocqnlu4mYmzIeRBl+FBVuVt
zI1r0vJiFIYSd3P0sogLxaQwSY/jJe8dxf2uzY2TeL/TsfkyG33jcl4cXetStUzLDNe5WiGhJoSk
ibgB6oVAZYaIDkaSnUV9bmyly+pyEs4+XWspkp3uM1LMIm+DtWIbZ+1rq40L2lWfJUD/bRIgd9A9
b8SjLNe22V/4EbqOE01Rl+Z69KHathmNxKHyTajAxrhtagwpQ5Z5q64vHjD1xvvCBQihdZrcWXZa
HOzGeSmapl4IJ3+LC3LzNon5Gsy88TkauYS3i3Qsmx3C/lO/qUnTzz0YH2gkJGdf4mi+BcOA5LlJ
uNtiTTcLrt2pdQAvhUo6A8Q5J91KpsO37dCBdm3tGPf8HgcL2k8kBuga/eg/IDIgGTwPX2k8vqQ1
c4ZWj7nvFAFiNPKpU5GfvNn5Dk24TwPtYKR667DWj+OYr3UOlkPuHiNRnUbcyEHTHt25/m511a43
ff3sxOj8qkw7T+JqRJiFtc78zgKCs7YRHpPaLY89jofUG7e8MRAJFBIbiJzbtTCmLwNbK9J1HfRI
QX1b5ZmNiQR8M9sRxgme8ZmqMPH0uiWByaEWH3XGTXDSgU23uZNsKMbBIKvJUPJ44C8nrWToXQtc
ctolK5L3KYk+tEEwXdPPI4pGElGj3CMlrG9a3e6zJvbWRsuRerBhiCVz+Sy18N4Xw4WLq1zwvsFz
Px5mM7rNOfoXBLy41Na9rcmN5VdceqiMWkRQZfqU1fIxD6Ovwidai0qQ26gQr64iMAFbf3QGF/Fv
bDwFttxPThvsQrNYE0t7AM30yGTnnhQCfENftJumhNaC5tvU0qO2DRPvStL4YJvQp3xMNE7Naa8O
YdOMbXj8u/T6f1p6QZv/75dep+6LPu9/Ub5zdP67f626nH8s09Zp0plIMg1Vl/v3VZf1j1p+Uc1z
BOpMTvH/p34Hcl9YEO2pxQkXtgL/6t9XXcY/piPg57PrcnGz2M7/aNVl2sZ/WnVxZQTtD8bd8YRN
j0jx9f8DP7/07RjTOY9KnZHcMPBGnPND5DF+thRtZ1NSp8GScho4mIKGcxcmYm03HLkEGcQdoKs7
8DR2BJxx93bliR3Dgg+zj3C7lir2nHOoFL1g9KBZR69CO5Yzp1w4Ew/XJqOASmUTTZVSdFVekSxq
ypPR2lVJRoysYo0BmaGvLja6Oh7qKvloE4GsiUIWKhPpEI40VEqS4C1HUW1hEZ+c4hvNKJKPKleZ
q4RlQtRyjq99xqMhD5M+EkfSmKHKZXpT88qq6tsfBUbR8Wp3+XlWSU7XZsaGam7oe54av/HqJQTU
G3stctfYlJN394xki0idRC050Zo9B5NhKjD+xej6jWXnTzj/7sSQtaUOWyOPZLXzVfrUYSnjEJu1
zsUU9Uy5p08neQtUZjVR6dVc5VgLgYE2cV+rgmBvlPPET4loJVT61VY52JpA7KSSsZpwvml/kTTu
2nui0rMUs661ytOWKlkLcqncpvPbSOQ2V9lbSjYEcG3GRNxnA24ViyhG0RWcU5P5hZVN0y5TWV73
T6q3EVtN79tFVJbuxqYRVLX+Z5OhHB+mwDtBLab2M8O9GYB2j13csYYYjJWgN+Zm+lOM+nehG4Sh
9aSiVjWRN61IITMiQeqlksm2yihr4fhLSIdbdk0FIOM1CBUAA+fTgistTMNaaza2hVRJ5yFlEbov
WfFDqFRNHWzoT+zoDn5IHywbPpKs++lUmnpWuepeEMKm7naMrcGkTWR98Yx28VQaOzBRtpVAWE0C
3gUh+sqtDN7kLRPa7GolW0Mlu12V8c6Ir9JRXqZBCGMlMvg9IznYmNOE5G+y93rTnIdADj+SILDN
rM1FoRBEJYRVsCM+QfNZJc4LIwBkms7caPlOeN6CeeLko0U0lrR6qHLrlkqwU84pVaLdFsWpCbIV
pQuKNeMLxklUQSoFHxOHlyoXH9XJp9ulQPj5DlRyHkCntdNUmj4hVm8RrxfRnUnsTivmvYXbpy9p
N+hRrDyD7WPtdsW6Vln9nNC+RhlyWRLjx6J3o6BGtJ/u7oOtov5E/ieV/U8oAbSqDcBxs1pB10NH
pyDxNAZ81R3IVYvAU32CWDULcvcS00Q+OiwAbaoHDIPfhcm7ImoyVixp5iz9otT3IZWFWHUXKtVi
MFWfoWjBa5p0V+g5hLp3iFTzoVIdiD4qT5FqRfiqH2GopsRIZYIt3o7PYEGPIlOFCr26y8niKsIv
OyiPVmKV67YzLwDTqFbMtPv4VCwb3V/ldJMGkE4gZrqdxTx7kwQTg9WuexeeD0vuh+Pers0/ctfH
l9VvdY8cfTg1lLuaugE+CeF7SNGkFcz2xTMTLwMmQ/oFyfYnasNry5vMDSodnY4Gdh/04XGK+A7D
IsTfzEXBnV9KS55Z7P+SDBHXg9u+VNIqVmYTfcw9qJaseekSmNDDLmjrvWyBiEEnBgPCJFEyxmU9
3270yu3Y1nFFMiZj32vH0dMP46qS03OEwwGN9sy8QvtxaC2uHDPJ6IdmUG08HjDT7DraTrZtdLbm
OgM4YPJg2kCfuY71kRfaWxzz1vbObBCxAHXnJvQ+9BhDhIJQ4uqIBDN5ZLa+F92MAXiSa/mw9zms
EtQHdh8BC2QHPG27KP8JALFs0qH8ossIhkxM18ziKmSgvuMTdsns+Uzw42CNzjYfma0xdV/meWuv
s5lnmWbo8WI4X4WOULsom3QnlkGHZTMCX8GsyHxJ+h5n1lBBCI5+fOrEbTzcXX/80gDg0E+wvsYi
fLQSrrVNQM4ezo8aO8eLd2vkejbVe0vqz4XTdKBvotcQfE435b9xtN3KjL1+JcKvlP/3A9Z4LiiH
lRLRcZBU1+SRmW/Q4FaKu/cuHQ9Ck2c3zwVd1uhdWsNTO0PBmhsar3a6AUFxk/jem5aCzCDgN4fa
LVY2x8jI5EGL6VcOA4Bjf2/G1ibDVrrUveK3RBODACVhfDpbPM4c4zBA62cyaO2i+or9OIVczpsa
rRAqmunCLN999KiW8lRL+QeRqzPDmJ4DBG5B5T/Y/TTu9djaZj3/ysRmxoWDBsWDHN2TWReXzOMK
5pbcu0vqE4H21AfDi27LF3pM5TJ2rPehEu+GNwDidfMPv8sZyMK21mjdLkN+WsV7ZnSyCnDhcod+
7UjCwPZ0ClCC+jdcb9UMNr77qWUT67CkCAP7N48HF77Iep6HXxGnlDj95MELcc12brpzKmqwtNwx
lmWp77w4KJdTp4nVFAf6kaXQIaOOttU7E4i8ZwBP53jTOEhF+6G018nEJW/y8wdNs1bVCKs21oZ0
a7ZJuUgTAyuZT+kMLL5YBXpzcvtkXYcANEpLi5d93bwbtf7RQuXB7D2ceUAHNC/U/cn78gxcjnM9
fopDmmakeMochnrlvol2upsezpdMP5qpKOjaFId4iOkyyQOXtUcAtajVNO4z2IwvDp2kvo3PE1U8
5wSFOJnFpQlZ/vnDdZPbwMVaH1Jw2nSnokg2fQNNFtxKusqbmhvXTu+9fAsIXyAvKeXSD2saSgqq
kyV3W+hyDY8FP5JVhLe8o7Yed49Ojdwm5v3D7uMqh/JdSUocmpsrdAkza+nkB3H73cXGuxGpexzn
bmdowRNnPipxcXtQ5UgnrnlMA8euxOd6QM7Co0gYBgqwWuefLhRVmkplmi0rQhTdRGmtcH9HDoec
vHKX0kzf9dy+mpJMxoSzQVp9+ZXZq3ZiHpDBmzvQwfxxvLwAnusEp5rDIxR+95AKn4m9BciuymeO
mCbobjm+Vlr7Bcj/WLCqw7rDsNCNo4tIipe8ZBWimI1sv31zW9VMq7uyfdfcbveIl/Oa9tnvooZt
VWJ+qprOP+c1oLSxeYmi7lc5Xh3b50BrgbnlNH8p8LVZrpNvgiGE01+/zKZzlY28EICaF07Hm38V
F8arnZQkw0qbWAFEAGhf+g5aO1mjTGcHzcQVavWC6fFxSIsbO95nis4UsgzlMmUf0WnABgUrmKVu
nJs2+3A7aM52nKssgnExtK/SlrfUaWnLR+0hb+c7S6onIfVkHVXGnfuQgRYZ4lI3rScDybZfd89G
A+QqmR5NDpKtw6VsZLk2+Iw/5qg+uYOzAvm+8pMA83AonlOEHMvY/l0nlbHB9fhKGK1dv2lI5BcN
rgDUiMnasOGj2hny3miQEGfHo1WH19z0XsgW8AiB1m1wrWMER6iN5giWsDFt5MQPO1IaZ+e1dzXW
yZ0hyASB2VXDdzDBzSUjoba3hf+VmKx3gCoxc4lcrsG5uYE3Xu/cwAZc1VfFnv0ozyNGekfBu+0G
Q7vYLWqPgS0f9xU8ikN15JHsYPPIomfpU22Xb71d3Tulq+Jwv9ImxAtWwjhseLVYDPHzPCIP2Em9
vEPjQrPnrQYturHVQVLHWSk1LdAJk3uvEDcHfBbtwLgVs9xaT5rg7N8HfAAj49Y5HE55TrG4b3bJ
b2y33JPT5rM2tlE2PU3SeijTuys+W6kD7nXKBfP3Jy/3SYQxjGh8YMVptI7yd+lLRnvM7ReWE945
tJiLiBMbv1eSgk1fbSun+91DJ1v4FQeR1CwIfkEWRrK4xFypEe5gJRA1PN50+a6oBBO7hglNPUzM
V/P8kDQd3OJei2m1c9HzwncJs5EKsprlq/q5Mf5OY+cWNt2LRgE6Airx8OePbIrrBzei1esaHL9r
6miFsKJzWKkeocnaLNRBIzHGkXt2awMqiWbVFdT941Y8Nh2qmWzomZt7zlFmpCK9sEXeMjFr8QjR
cNta5IJlgY8DYA3J9yPFOMvvdZ+46U9ZI25uZ/6H+kqAl952JcBgT8cgpoFDqDvjRXJ+SRzCKV3N
iGyyQp5cMX0kuu5vWiY8PAaAMp3Udlfq1iZOsv2ESvTUgHC8jHambTsn5b0M6IA39XUGErfrA/uW
ZJ5xiGxLv0geds+SEwX2WeMykPI58ut/8mtX34vSO/tu8BA3qMpjfnxk2uXCRdjMItRK153jgQVJ
o3M6+mdt3sdz+QrSauOm08lTSKwgwUvH8u1E2obEWoA/pOP5n5zZ8wiFkBX1agZHwE2Q4nkVt6/9
LtDFdz6Z5xAsZG1qP9logWkM1m2E2dlLPJ7dYn3G8hIdRXFxnBfLwYoqvf44dy4APaFf+knfTVX+
0bfeiT3tp5Ad5xHN/Mm8rcACv/At8BC9SjJAIlhFntjQoL/kUsw74HIHLlB4KcF8L2Rpvhh6OC6G
+VessWQTXfQm/IkKdm2QHqzhkJWRfSqse8CVmDtYhgxdKTudYaUhIFo7AzkbrYBOIODjBqG0eZ56
bizj1dEicDTtcPV6w107ekhs0fOARLJ3OmRM2Yg67VNHmjyvOC6V+vYrNHn6RocHO4EAREdktnFI
HVaF/th38iHr61PVktK12pC1Re/t8fFNO/c5jjKNJaB3YkeBbAndQ5GWJQkShopjY+2zFJWJP/Fr
hXL3xYGe0025670BwUzFIROKvT/p97lkU08IxF+2vfc5+uwsZCwyULWcwAAI+nBoBpdfe9tzc22B
/rnAOnbN9G1MaK66OgO4j63UUjg4yxvwxlrGQ23FFYiLsUO8Ir9kYdlHffyZXXvbltMBniO16Ajv
jY4nPilK+6x39snWJhaJw3vLWAC5Xjwd3Im75Vho+05YJQaJ+pfma9Aw+bUt3abYtOxv7BJOC7Zd
EsE4yFKPbjGc8adRJvNW69ztv7F3HkuSK9uV/ZU2zvEMGo4BJwGEyIjUOmsCS1EF4VAOh551/1J/
Qhv/qxduPxqFkWbsOWfvXSuRFQHh5+y9116K4d6ULRRkq3oHX7hByx2Qyq0TV3YFeRnWTAUOwUnq
MgZdy2wVqjeRBUUc9hY1BmU1X2DTOuXCdIXA7fXjHvVIxTVbpZ9wua91+d3Y5WmgTwZMKl3PRoUe
V3lWt+8KBnOK04zICtTBtDuTRoAWfH89v2YEn/1Z1RFUtl92sJQHt/gIAzOlkUIDthzUTVixbDB6
6hNq/M4tCmorpyzui/J98LbIPPRICvoi17Of9GpptPA9HhyzKft3jKe/LXCn1z0+iBCNiqMR+2zg
wFx4bXmkT2C4LAKbsPVSeW6yz2TZ7XvlHTxgt3vcmoc+qB/win5kngCFt9Hn2T6wsjF98ONqjMzS
gP+5EUX64nEjBHfNH/CZVO0VymUf00d+mP5m+nvPFwCgImuxIC9UNQ/0ZLX43/dU+/xxJ9omqbhq
CO1bvxt/Ww1O86cVGC/1VHv7ph5BP4BO8u2M6QAsJVjeW2eec3AlzY+r311/mg+Lp75UOG/C2gYc
sbpfS7LGpaX9vT8wG1o8AFoHL8U4mu4pwAmdlGzIyJz3LQW9C+0zMjSyPQP7YbbG27pi/lO75tnw
wUkO5vAia/0OrZaCPk5MQ+A8UpOQxA9eXXyyCHMPQwqgqK7LXQIMOM2SAkBr8DttZufI2g1PiKIN
aaIUpJPWo5V/y9R/7gP/6I7r6yLBWCpdOTeDze7NYp2o6CMK4Fn0/sidXmQvhgywpfaFdeqaT2+g
MqBrunQ3C++OkPyO2YHl1QzgIekeCjaxXE8K37BGfRR6isMAjUfX0AUKyzzgxRTRNGw/F/iBoJ2w
4JYtelcGjZ/2xZ3vzbH0vzvsceeQbZG5tryMMSPj/OwoWIItoV4Ld2n2zpgemzq9JPOMHSWJp5wn
Q+5odZQdFGLY+jXQY691ykNJ2cbO8fOzFSzy1NrVjbAk3cuciegmAaM6B5fUb25HsTZIsH2L1yS8
LszgYKjFPFBL9tIqCqa7jER+MfEXCn+9Ds2lwDYHj7VMum8MK0bNGcYacW6r4Jd0rkZc7CjzNKpa
yIs51nPKmvP3eeyfcbwCrO39k8hMtU+H4Ah950iPI6cNBMUK6ditq3vpBzcNVp86e5hI1Q9iY1k2
fNdFbcN7bNOfEs1pNwTtlRbmtZonWjz8kmUSM7FKglNiPXpdZcKYVscS3qTesupMhmCuiK//t5by
X9BSvE35+M+1lH/6n//nf/+s/5GY8tdv/HsVsfk3BArHFAIxBVlkiwD9PTck/gaq0EQYw6VkuvyC
fxFTCAeFlBFziYnQ8TyXn+OfxRTzb0SJXD+wHNvzYUT8/+WGHPPfiykIM1bohlsYCS0lQJz5N2KK
zHmKNglQ7hIzjpyLlkdDdTXZabqTDcjbVTIZJz4Dfzjt6aPPSaZww8jBuWIeFdgsltva6x77blVR
Ip6UKr6GokBrsDit2CPIhuWtxI1gOxnkubweI6/hcRB6iaBAMbR5ApmPgQFYP7gz7epXqmlhMlYT
f3B1qaS+ThnnnbC9ZYQ8iMZ/zVfP3VkIrbvpD+SOqM31aZlpQR7HL0NVX7mpQGYZ2UuaVE+Z6ull
TbuHksFrvxp36xwO9z7aJw2e37PEk5+6GHtXmvbW3JRxzdg1Dimvmxa7RGfXv6lYFsfaeUrblk+C
PlDe7fqxrll7w8s4tv1E50EJtZgz1nOp13FvZW77JJNex7z+aJ6YvHthewtk0umR1MF3YXNWNlsa
nvJJ3Q1q9Y/eWtyKQdFDlsv3jshCurLvcqt6iVLcj8fS79hESg1jjjJVzpts9Yo3tK/+0FWgu4fs
3pCJOMvGEuf2VHiKPajfH8MUD8Bsh/KqnOv7zGTz6qmlQAnCc8giz926ZIfQ+z0b/v1aBXjcMgpD
rMGlEdqNOLUVh3VmPMBPfzCTjINHCF58Nn3jEohhirN8XKO2MZLI2U6UA+1x1EZQSAqRL6r6C2Za
sSskQwl+NmfNeYe3wuWE0QSgXYNTaeNjr0eHrl1c7LRB0mFoDiwUM+IXDDmtScsFshdcbPhEJk6l
uT7Xpv80m+tmOwNNx8mDblFevjO/Z89bkaJCjrwimNlNs0SnPzdqSyDUQbhukpG6srz8dpacbIzB
RJzB7xzROMGW1x8/7dzr4qmDMjXJ4ShopYxolTbpRPg28G9fppoTA/U8UdFjM6ucpaLmsMU/tlrX
OrGd2MeojYlx12dBd2yZ6EAJNtw2M9EGYcv7yvjzVwrLk70bUUvIjMNisTTg+WKp3QXCuA5DljxV
5V0wq7C6mpoP6lOOnY+hNukWfihw5hsx2hDTW+9Uv21IbEEFP7cfycFVGJH4lu2DVRKHWKBj7bKe
uk2/t6kQaJ7rqYVXVdJ+thn97an4sBP7tVJTgOXv3FjKOHR5z61PjyMTLks3pypO60S7q96iYaVt
PAgMfSywIWePILSDdrnHQ/uIf8UGdcQnOXqweKR4wbXvcHlQ/SG0ovoANjfJLT6kMC1O6ZC19yjO
EzDv7MFm3bezwHt3YL4XcN/rxv22NwK4CQo82JjgCbeZ1bOUxShKfxaYF9TelUNeeqK44sXa2OLT
RhnvNt54t5HHzTLki11rl3kvJGGQ0rkYgm1NWta0g4ffyne4ltn4l4tfXLhFWI5zOo/8jXo+mBH8
piZWGw99MLujsxHS2d9C+9qo6eXGT1eYiNKNqJ5sbPWUAfp61Xe0FXV3Fvh1iP8a45VgHIPMDnga
1Hc4xG1u5xFT2hpNDhqpl2PStHnNJ9zpGVhPsINw3wNlIDrZFwkQHjL2E7ItxOmNFd9u1PgFfDwb
+4u/8eSZbdirSZuTtHlXBQmWaI7PxyaN1o1GLzcufQmgHtDNndqI9WOnII6hkXsbzT6Uk8tz/rFS
ut3sf8zcoO+TjYGfTtUhAYrvqoWkY8k4AY202o0bO3/eKPrjxtOnKYEDK4R9vbH2A/7VNC4NZ4et
QK3g8ZuL6rh6KmOXAeu3N2q/ufH7iXUhQfzF9Afun4qExyG0f88erlios3jEiWyugDmxr2LE/qsl
YOsLWLbmAAo6ETOmRxdgJAE7mFQONmFhlFTKlXDAPQebKlUEAZUEa4ZUWnpo08p7tNPgkNjtSW0t
BqVvsboOttrGreNAvqQ9jQdjnzy6TvnVm/LBaCsyRFl/0gHPpGzrS2i35oTS2edbk4KvXYU2zDwp
E8c+pHPbRJ7LxqgoKBjptz4GI0GhEVQ0eFtXg7O1Nkxbf0Pa0eQgAYtngv/UhdD8+UmiOq9YSm8N
EKwo6WqjE2LY2iE0NRHY7zAJGG/aUSeY2fiAua6iaYaOOWK7Yvzgp8eKcVy3Bgq5dVH0lFLw/n2m
VkRHkJDS/VS7BGJRc0uTeXbrtFgot2DqTk/j1neBDQuJYuvAwG4/7uX4pg3TPbMYHLa2DCy2HSx1
ee9xqccjlRpy69Yw8X7uiKfwQqV4Qw/OdGyzpTm7lHIsWztHYdHTAW5/2Ho7nA6XgdnCW8/KB7l1
e9SUfEyUfait9cOd9Q0lPG+rNZy2HPUlV+t37wHfzbbOkIKQidpaRBrqRLYS30RzlKnbcohnfrw4
AaxHPUa2nA3PfWi3ZpJl6yjpy2dNZQlpbhqrKTHRW5sJVg+xo14cJ+dWdbJ1nlg97Sd9ilSxydxR
54efRMXYVbemCZZvB45KsymmR8WY9YUv/iLMqj+FrPBE7lTxurWvZNSw0Nnn7AGikxngfM+y3opW
FgOsSgRLYQOThLU0BOgsupqJ0JCDWfYtfNVm63+xKILpmQF5P1QgX/0rOUO6nTzKoNhx8WJdaFdZ
0zMBEYsPlsClJsA6bK0zPKkeJmpoaupoOEcEUa5ISjhbV03JApQ00kiDzUyVzdLQaTNv7TZkPt7l
St8NQYsUKiMdOHTTsRL126ja+nHGrSmnNfI/SQWctUyPWUObx/e69erwIFJ7b6va6ejc8bf2nXHr
4dEal1+XdccB2ybhYyyH0orF1t6jsvLc6/YTgbE7cIK+Rqb5TfHTeExxvN8SqSN9q3aYCOytG8jf
WoLGrS8ozfXe3hqEEr/9zQfRTDbMx81q0fzVNpT9OHoyIOTTQ5TxlfgsBSeDXaGTKXkuNUBQjRPq
OhtRzufWIn/te2817QZxTcq92eLu2ZZ7p72tMrKzsQXiJcn4jIQ8e01ya9wcpOyIz2cowDeevhVd
Jq5o7B3OqiOK260svwYjoc0YrR3/oTqtIuPH2ap/W15kZWWygUftVDo500DZRrUhvqrWZiORHpw0
/SxXLjiYpj/ljEKaj5lJ7vrZDvDRBklLPa8LUW/i6hNyhsxZ7dOUDeLU0x4xtcN5TbAtpf3A2j7v
DsgNn3WvX0jZvFdqeQ8dPDqeE05kKVgYzg0XfRGyESh4SHY14+TOHnAPTolLcqLGZKKzKaZGlkc+
VNyx4+hUzthZ5wnanGS97cL3jQhDx8zHCuBzR1GNR+ciDEv6W6ztEgoeWgF0G+8DR0KRHJyaGo8t
zYRfh6PeiuzXFnipCnXv/pUuKfGdB5RbIJV3B0uxKBurOc4D8jtjuLyNVloeff3sLcW3wIqMykI/
XjYq8LEVeGtv6zTUgfWEmcc756s8Tr68KoqtT4G0B5XYFaDUBk1p4mTsUBJKXBE/s0zZsM6vZl1f
zHo+g9x9Jv9T0RHJ5gXaAImdkvWNjYFiXJcrHnwdxaRNfzX4wzX95OzlU07UbdCT/Mvpeqrsb481
8SBp1hKu49C2zhZ0CsmYDT11bkNFiWUDnlWrb2rOLAjcGfqKiY8g8e6SgJOMXiCK5zWFqErz1NV+
dQk6KrnEwPeSVc6PAyY0dB372m7MG9tlG+GVZ4v0GlREz4+DwHnrgPUaHcc9cvMESliYx8Irqnjo
cb7pGYXQdAr7EIKE9kvvWjUFVMF2om7FJWxUHE2X0/Esc1pvRf6ll/JrTNHDSzv/Uj1lXQOGu7nc
p/bgsHUi/5J3U5wQVIlzQsu7aWazyD9eu9OnUygdd7l6W4hj8tiihAyqAjVQW0Orz7E2JBTHGLIM
MQ5zcH9yL61t4an5g5TPa41cnb0SqXPyP9LK2f04RbDr7qgakrFZyT+cDd5b9MBdAvu1y8X7JKwx
ajvvJVEsw6YAOoLn3yo3t3h2LOpIKJ/WkBk8hDkEEVxtGQWBdSos24xHOBNxG6jnkUrdgyqo1Kb1
59rCpD36/KCeXoAmDsUvw6hqCsKztx43G9vs1ceqvp4dKkkOHPCu3KJ46Ec8fWWVI+6nxaPjSRFb
LUAE21meHJkEEDFZCDVJ/sumgpnFNkd2w3Z471NIDI3c2IcQCAYe/mtIAbKnzOG4mij5IxPaOBmk
I2c4HVrMGXk8eJJiqe8W4tAWSbJduXK1Kk3Tmr9dV4o9sCkJLBk2hvRqJvWQ5SHhciufT5LnIrJh
CtSWsQqt0jThgxMUgIbhLSQXktNIlI0MjYfhh7WYUoQgPVAHbvA1CPfaDjmOOy0JAW0CoEjqUOya
ot67M/4fVd/O6btBPOFEHlJR2t3k+0xziijzPzocrJNHiCZyg+G0Ds2AF2qsotqxhpg9sxUPQfjk
kwyyyaJETeMO1JCTnmnN+dWYwYznJidEOoBY/gUjRblZhiQcTIqGU55bGrM0+H+fBqAFLqX7WuZh
cogCa/nBWopxqEE9kLlB/sB8hdlgXTIXpaS1aPDRE4xgMS7rkaLA+c5MkRFsb4NtrgAThuRjXOjT
UUWSRpgYMOLlqeRs7H6IJBvocx62daTHokP+UUt1ny0IvXPPZj50a24KjybiWoZo4ny0c5V2l1G4
NErrgnQYou2hDZN3IkaPaViG1JOaG253PqWqIgLTGgy+ib5zDE4qOsMp1woUFZd5mcWkjETbvidy
eVjZerI6WeW+RWPc5UL0fMXscvp0fMId90b66U3iFoskebkoGxoj8n/x78ITZusAa+x+ysDlIy8M
cRowz42UM2UDZ1gHswU52gjVgIPcRt5mPCe6B8tcQYCdIXCQdRkuJR0gnE5bkrKSfJmxXUilf9VB
NN2x0HRwCSTpvqLHJqs1WaAnyj5+B8mfPNxalGbPjc1avfjtFOE8T05rMDMjBvqiW307JzO1Onmw
l+3C/W1zTg0wPtoD7wc3e0odAKtmPtwb3lTseaT1u2lquchh7EPntQgXkpVy/YcU+Ml5vetm1V1M
s3/ocSOyT47mhsb1zB/xoynU9gHkd/6+lNZAJebJYh1HTGGhXMvQc8TehVP+iheu0sRZR4mGl+hk
PxKyvPTtyMK+4KYtk/TO9VE0wJAgjQJ/4Ia2DXw4aLn4Ue9cMjUHTUoM97EZp63FADSOlCKB3F7n
4iVvcCI4CW3bg92fwzT/veLxvzHrqySxxUeOC048N5xv8bqiYdtMSXlgznvhBf2uQ7HLnHY6Oiaz
y6u/YoKVQx8cnJ82G9ObYLum6nE4pvXtmCAxdyHjek6ZEkU91FI6FEZxsuKrdMSlzcMXf4CN0C7J
E6uUhtSLteBWJAindUDpBYiMHUoTpPjKI52UWiiD9fI7HCnZmpErCzXfh7NiD8Hb9Ww3gXffttq/
XrfgLZCjoqu7h8xjJjdSPILTjtPVpars9JZG92k3lEjmCivxLJabtDG/1945ObgG9hhUAzi/Kxuc
IbzT6/fUU7zQB+KrmX30AMldURggu7fXpWbQT9n7FJV2o4og7FA45t7xSOHIEiiDXE9dastzzRQx
hCmwfVW7bFac4Noe/as+Ge5Vmj2HtcsTfJNjk8DjD+GhmgxzSXmyl8SwE4KTMn1zVwlhPxgTJkJj
Ytqa1Q+Sza0rLKQ949FyBOuiabziVUor29pEw5oN0RKsqAlcOxGE6RPQD2bd9Gp6CPWBJ+e4xqtq
3kzZmPRatXWML3Y3CuqdGlc/0auD8JA2a+QH8iOcTQoVema7pB2OXD4Zo0YTRMaSX0ltfE5dthzN
lguOT2ONpyB58BGWdtzPDq0i/bl3hQfUA/4+5Q/Rwt4vaJ5Hv5hiS+KhCkNahpX7aLieFUvVfxes
sSJ+OQYFj8LOyn+ievDTQOOpjWmNMm38YRkxsd4AyNCu77huQtZdzrQXmN+5YYLauKZb+C4tB/TQ
HhqNf0mLxdtZViq2r4GD1OJW0X+rIv8lVQSJ4D9XRW4+/+l/NbB//sOUiRfye/8ujFikTOzQDqlq
QnYIBMLE34WRkLom4dmhsDysC8IW/yKMmH/zbM4aphc4gWO6Pn1TfxdG3PBvVuBjzfAcC5Hln7Fv
9+DN06bW/+7//w/2avcNYpn+x3/gl/PH8CNvv/Dq5x//ITBtl2Qf/U4mYDdTWA7SzL9OmFQWd+CE
FSviho/tkKEz0Pa3ibi6MwhpAaXO93rFbFBDEgGEVnxns/GAdfGpcMe3lZuAPfXw3YQ2SsQYBW3v
ncox/S46FvFgB/al19zZTkdtypjpE9izPVlPtrLZJ3ykYC/G+hofDW99VBKwAMWVa7FGV9VW/NYz
ZMGVoE12yUm3WDepSWf94Bova9d9ZYGz0j8zvi/5XF632Yup2GcNFRFl62mlkPDkNeoIwI1zbI+v
bULpXWeoBmtZQlGf6Tlv5Vsiw46HYEWII7E+7G45h2b9S/F8DH7quXtxupGVRwLAp9D3rTGce+mD
hpnrXwXV1XFlffBs4QUFUwl3cubslZc/js5bY5b4uHN5DfQ/GvA2uUVNkao+9bqBYgYnwLE+6o6E
g3RftcWQOObO2UromXOaLbzMEJN/KsLzVrdsnx6ORIwEe6chRk0DEs81pljfMm9HOgMJJfvpPueD
NQfSyZOo77qm2Rtz/br0Xks2mf+BuH62/InI7CajpIp1v5fc/2VjTjfndwfNKrJm+TSYAqm5PYq5
f0lCQid4nBAsSvmump5sQ6sOvjqEseHhbC8hfHWa/YJkCC0XLDWVkJAv8ms/J3K58nGhYVEU3gRB
cvAA7TOgjVaZR7baVkpu8x66FFwuC+05umGizS4pgHj+PmxiNhJWQB/jQEOqNzLhwnuCLAIW3RqB
rTWShopidiuOZrBMNJT1xX8NQt5gHvkVo3qHnqcOo8nfROTz0g36UXPg4M7LY19TNL3I27Di4GFX
y+34F4+nK45sSL5oF6kudrgZOWeuWQ+TBiuUQyZlznHEvzPz8jV4WjjanUZn0wmLKxp3OrTt6a6d
+/u1xFYtAA84mhS+Gay0oBpEASu2YlDLJg59FEKkzyPVBP04Orfe4MW+bXvUkw+cozKFtMFOwVLF
H6uRJ61fKaX/FZCcYsk93Df/r1Ayxvz60ToYmVkWuDFrW5yzecsX7ISnxLb+kHpwbm3ecdZU5HSb
AgFJ+/QcavdA/uZJuM1rO2wSSdWTCka0rJWxH3Na10nms+yYr/u+rA/10Nu8cXCvB1QvJsOBBlYR
h5bz3loGuIWZtq5+fClM6dNVzOIfGiV627i0MHfyg2Hi5NQmoBLDr34KTAxxLmhdId57lh2ZTKta
flzJcS/s5+chX/nsQvqUBcus0vZWvCnMAkg5pIAZuBe8WztYZb71kgtm0xWNK6Yaoj7YC20ognXG
4k7GFQGlCJfG3nDMr1QVV3kSfHjM3ZwIyAKMYnOFhsfWBxbR9OAFiZ3UDcs/DB9dRKDotW1CmkMT
OqXSIY8DbIHkiTAqpSvbzCWk1IvSKU9Vr4GuDv2Ufw4V5mjKjWrCG2UfEdmC4ug89IBQdkQhOK6+
sX9k/rUYCzwemp364Rsa+dLwq+d8hcZCbIox8H2EhxFn7WzcOwUeJzNf5IU+Pqga/RsuaDoice3v
aEu7x89/JmC3bdpB8VgiK48dH0MhGskFB59OCz/by8QEJyhPeVHSMNRiyhMh1t6AVP5hytY0ZrTz
dlogXTCCODwiaiLTmvBL4bZXtsnlA3MyZgv9FmCrZC/KDp+OuDtCrcYVKKogVirAkZRXLMiXSl5L
Z1pIHVM76oj2p4Yr8Kg4OBKB6Q8pR31qRHBGIW1SaplyvJM1aKfCIxzBMc1KUarllL6AjiAdlYrP
cPTgAjzjuSNPTcmcKgT6JZeh5Nlcic0/Xi/EhBjSHNm8t25LQjgwvCirvY9q3fyfleVeNjVydrDJ
zHiGo7TLvwlJYbUZcipk5uWdLR+na2fnsl0gz8ZWJDPkOdz0mZKSY2Lr4TdnUxwpdIvGdOlQn14t
dFf5Bpg9qtWw9dBWajk/+veU1+EZ9YSCDUeyw1tVdUHSuutSKzutKZEC/JkD43Lmx4mBmIMj3l90
lNYhxSOBQ2KyAUTVjtfGsD6oFF/w3G6Gp8zUqJICz7OT83y1rYPZ0S8np+rKLuXvMf3itXQ1C8V7
tg2u2Qu5l3SWr2A+2HzQw02aMzikpJNxr25DdTU8mk3xlC3GfDRCN54T61ZmGBBMwTpCBxT0tLX/
Q59wwOl2wMRKhTWbuTyWkSL7eKJI7RR0mKp9xAY4E7goLZXQbdqbc2z3HTbR2jg5XT1hj2MBqjzj
kIvkl1m5P1TY/GzGd7+EMGZPzWeeETakkEewlt5U7tp+sX2PJ1+R9EevZzgCPtWLj3pjbHgltVsF
SojE4UAnFdl+nbDvY2pkfzqLGzq849VkQenPuJidicd12Xac1j3BUSSf2S03NShXPTlxaY/4mTUg
S+0hiRbWlTU3K6+l4LPp1JVRsZDs/aHfpb6YYixxX3WVP7vUkZ0oln/kCEjdrfJ4tBXYAZAwRrlV
sOXZuUPUpwuL9D0J0DO7VGA3623lLSvZxQrhnxECuFo8p7BeJzf9gEp5rb35qeuRmANS/SlVYGfW
x/NZLcG7xuNyi8Hsyp3VheRgjwJeDPuR7l53tkzATR5TrmoPq6nGqxanf5fx9C/K9tMx1je0UZY/
D3NBb7w5QuZjSKEzSGB5hCjWjdUlFObC2stfoomn9rkOHpZC/3Qe786yD4A94MO0DNZ34bzeyBog
7LJ26Ni2PsGhhFzrp1+yMp4wGrAk0hW6q9kz3QO1I18QZOWNiZRgZSttZAH3dubTS5kuTb/vrRIo
IenSZvEfaqtOd5VBdXYzYRF0jXbXDAmP29PUif5QKot8KEiYEPODVfyugkbsStpwdmVPtTLeQnih
HNE6WphtU/XnNuiIB2XVjXLqCbxHDzN3vKham8c6RI3z3FdnVmnsNMEz1z6EWCyBe0hi54U05xUj
mNaGhl+HzR+WyIvk9MtzFSplHozGjuyOGBVv2arWZ7cyXfZ2maTtGwob74W9AcqX+ALGFox5V2aT
o42vmlLphPdUrwK6g1HLJBWbtu/Qn66Tt7xgBJRS3MuKXeEAlEFQFufl33ieilMLlZhGqZFoHSdw
F5t91lHCRlHMtydEfly6zDuZgqyEIE1SpjxYMs7DBi48GBZnaYuz1bm/MmtEqvO8ryztnmk15P1h
ZH9ky1KyKBYKpmBuZGH1WTSjcXR4Voa933/YGKRTJxWn0OvGAx+9tZ/DA6kj0ovm4uwJ7uDcS1/R
3vdFiKWPdHSza3tuCmh1olDluQgIg4ka4yYtyPDcgt9BwPJTp+ZDb09V1NSUSjsszVDXvli1HlmS
szmsKeaaZ7rflQBLiQpc8l+GPMEFhTRCksnbK4eLjnUBYoLJjnioaWlc4RMpgvU7nYx8Dzx3y3SA
Ib2uy56M2k0W8OTVRu5GYbXZLfKDNzVLRHfuHZuohCHbVHioiXRZWh3cEqaQMQYGStvgx3NXvcum
/mwN+5UvAiRtz8WpQdftK7qJ5nF2dixTnrsuWQ59jv4ZEH2i6kse8mmW55GBiEEMEuxOD+QvspFY
WyMKnMkFLC54wMCu/LGN/O5kU33Ichq6JhtivLkJt16Z+IBeqIp0G/+2s0luFyHvv9AuL7n2VoJZ
JuJHsv7JahZduPpjt+eNZmve7XWWTmg9GH5X0/oT9KBwkasG0DXVXTVsW0A4qxHHV/Y5PPfx4q77
fPXbU5Xqe7TQl1R7U0yXJ36aW1ZSw9mrbYWin4JY4udSJfkHyAIh7iqcnfYcYO/ajEUCCxRtbi/1
OCNjqQeqygD9GJA+n2ZsGLsGHxcyKO2smdAXo7Wp+B68lDUzZ8CFp6jn4hzIrfZmsLiks3b4A1vw
aHPDxY1BC2nGcIG1QrgxSbjmRADiDSMxxZpkS9Nl+6fnLSVnrOvHpcTONDzK0J2jafvc6wSb/1Sb
B3vM65M5Gfeicoe9jS8r94MjCDfnOhMtIBhp7Ls57/dQCs4UPV6U5TKzmNze1kxr31TrXxzPHp0S
m0ay4EGsKiJU9L4+B+wkd0D3vvO2/hWWG2MY1jXEx0ESFV6vK9yuR12A3sb64EeNwwKsSoNjAn/W
Gt2B/KC0Hgo/2M+tJueOoZwUJgWy8E4mt7/wU32gLty7+QjJFbmZO7tCqKN3zWwgQhZq63rsR2Cw
bvVsqhZUjcCluzYsDU1G/IxzyaGVmPaaabi3lHOlBDM7CclMrc053P6kNNm8c4bPRzoWaCgc3OFL
0tnq1esuNTjOOzm26bVmO+xxh2n3T7qx+TydXSk5f4Srkx7JkWRneWX54wl19SqY8z0QgfnTE8Sj
59qNk7wibLBMmwHkaLPAjv0c8b0PQX0jSCluPKz2nISNNcsOsLzMcT7guD+Es/hoVnm3VdAyJ6K8
pYNPQPZuFF5+5MKh56vs2zNtm3cuEEoGQg4VPElwXmB9L2Vzgw/+ReuWqWLiNlaLOrsFgY7eJneH
BpE2CYPI1gaZsHk/ZLAdWD5kkMN8ed2b/sdoc3BjQAsir2ifkt67S/vMjfnugkgWfVykE6qRyAjp
gTh3zkvj2mCpXF5beNG3Wcrega9CFPmGUPXE1hqLYy1jNW/L6RyST0Kku5HT3VLqiU5FeuJbE4tP
0sU6xEOy+KJkTnB4vQ4ppB7/oehY2ZMKKmNi46Td127kGZFdSHiOUVWQXiZolYIq3w+ploc5rwcs
6eWbJ4bfpuuYOy+YxrO7DhMNd3X7jDAa7NXkA9vlADI6fR5zvIk108WJ2swrNymxofyVw9biroPD
vpO585hmxXWVtlfOML3Ryoa9duzlnha8/exnIKamublI6H7NJ2Wxw643SHAV/WNI/mGX5BNXmuCx
kfCmb1ec4otjH23Ng4wZFV27d+Al5+OXqfJHRJZ7u9ElQiI7mblrzwCxaeOlE2+fucPNkufJVZjn
Hz0k3Dpxn9x0uQFt/yUNHBWh95R4q4s7w793Q+zCTWPsCWABa5yzfepP7rGurAfyJDHkLoNJqD45
A2BU+TXjUzpqABFRTZ8hnHAUMDyP6PLTKR+Uc8g1nCue1bPti6Mi4AR/GI2IGPbKsay1+Ve/WmUb
smribUKNY3ZltC9lOW+5KH7XT9AWv5CWjzhBYiIOR7Prefyv+I3MgLFhtfqLRfiGULHNnMhnteCa
CVNYapX3p1ovrZG8hBli8ApzgZOiiGt0NP5RXFNZMdFWB7+lVdgIyiq81lY/XCaryKlWBjPhdO5F
CPfNXLk3ofqO+8L/NlxEhBC22sR6+kBb6jOZLefEOPRK6TUm/gS26xpskMIqiU3CaFGw0uLbLRMB
jQDNcFL+3hDy05WEL1pr/RJpqkDMzM+lx5sxm0aOP0h0hOw9ZjYMDxy24HS3VFyq+9HD0OcJ2BBw
YpjaxMEpOVcaHRcPB/whWyltVd6nn1JIPjEbkAZ7zCYSGovMaWDAu5zX9RwBsgMRLKDdZyv/3bB6
cConQv6/M6d7KzLviL76ODviV2snJnipe9YxI3ryLqR5djckmcc+cT5pkfA67UgzZg4pKDr8MHeC
1RmYVAoRpTle2rJOjGO1rlz1wBLm/8veeS1JjmRJ9lf2B1BrMPCVfXJOg/MXSJBMcA4zkK/fg57u
abI90zPv81IiJZURleHhbrCrV/Vooe+sTDZ3hgr4+8QLBjrashJV+zzSN2bT4wqrpgUVEh59p/4m
0oKpiMdJGnvdOlUy3ZBsrdJ5iRuNNzwpjQ0OLX5SMzOPwo5e8piK5v/ZF/yrfYGQrm0SefiP9wW3
/3RX8Jev+zORyv8DGpV0helKywEIxRbhz7sC9w8/8G1IVBboKYlg/9ddgfmHFKbJJsHzfF8sDSt/
sysIPFvIAHuAYMnw39sX8KX/uC6wbGmzpGb74Aa27bKw+Nt1AfajuFChNbMtdr9bMSECZThZWqe5
8z1/T6CiOdq9cQowZaC6c9oEJrApiazoza11zILxFj+rw73bvDeyRXcgsWva9gsQQ5/pw2Pxnn8Z
OIDhWO5btKkFKkBjcrzQHIW3mUftoX4kWBl0de4nCxyB/u61Na2RyhQLuJqrdLmlgXzf5dkOxvyH
NrrPiHf9riHnlyO1MyLeh1FicbujKb5rvrr2xuaqvqW/PGSDy3E+TTsTmRWze3plXSnC6N6dQeva
wFA37eAwGdYPbhpi7uobgRNdbvKqGhhHflFfLJDlSrk2KTqAGCihdYEODpwxx1iZfpjGwGPWCX7r
rnlPVORvJxkd63Gut3g1gc9FVEdY1h1humybjxqrM/dTsWAbxWKMc3la2KG3r+cJljgGvA4P77rv
OdOH4ZCCf18TQEQOqMnhV12/wQ616IM2JBuutdJ/ZSNsY+Nh1xyCcVyW+ngy13l4IEzbH8YBOM7i
1o21OLLe+cLDuDfL1oU3SHB9pEr+VM9sO+tQvKd4xVeZEb3yK7jJutY9jm63D/pi2NQBRQYUaK9j
k8259InJuDBlmHa5lGgBa6X6Kjz6AZRI0HhcfdGxudwfMGXbPka4wv1uIvdXBJSVOKNghcRhOmDF
AUiGTZWZGrS3Bi+0HmAEZQV37WEynmhiHTeRwT1i0n6AtOzTfTrthsUxOLbjXlsxP4B8riUutIyn
MC4Icps4B6g3Yh4BT9kiFuVOXBJlBbysCwvVzoW5Hy0kdiv8zqr4pKlQOFmpYC0Gr1XTILtqgFzu
LMCteYGiGMvXSnrj2dLdg6rsdj047lPJYyZKsCFzDWYfkjdc3DuwrTnANlcUl9GJXpqKBxfXGmdo
m3049t3Jh9mKiNbdODO+KOL/eKYwjcOVCfcuk9Ve99VDWJT+9U//mMW5YzOxzSJeEqCSCcWvul9V
dfiAb3tYSYLAW1Nbb348HAqRvhTtZ5ifpHVf9C5+6ijgCTdQ7R6LBCo1g97Ey40puNrhEPaBsCHr
fo5+2d2EbGVupwEWaV1aOKnsco+1cl3YLogjx7i1aucZLCi04VaEbFbYdxvsXhzaDcqyZro0gZRr
+QkH/+IsAr7jL48qDWkcD0Eem1crZYUUaGYFXZd3MhjLjSpw5ojp3NlhCNnubQKrwUofYyOxim3V
ITNNULMbn8yPQyJt609YaZ3SYH1gpozHbDKwg/h06lJxv+unb0IbDWGFTTlwtSOMuDJyQWeGnsmA
TtUTUdx1b9u/W0gUJjNW2vqXOKgfTS2/jDRwWGbxebdSLksgVbn0c485JZ58b02ul2FRnP0OtxkS
y6utcePKqnlKwkrviqYYYKh2Nf6lU+gk0VYYJKlMxioPgEg/yxptgnZ5FSe7MlI9VrBgG0/qnuQ3
tkvvTQeOvJ0dXewLVdxqmxMN+hK1M3n+Vk1mg+EzhE5QUPs+o2og5MY7Ud0JVkK2Wgzs9ZHfXnKJ
lVPedJhigsUdky4+GYm+knkIi/XioTHIzhtnY3HWmCV3Bz4vHKK/NNYbe/Hg0LqRbAS2HEjXaCLY
JvhgJCS28e70mHgACcQ7onYsIE0Dl+tkcLF0qaKuXG+N5Q+fXWLcJBiVNrUifdMiYJzLxTeEBaM8
9YuXKF9cRQsEio0p3uJlUzYmIzqApjsILxI/4tuMOYleZ85JDSwV15JaGqQQMEzR36PFtGfrOshw
ODnufbe4noYmN9cdMIsKcN6Km2W3XHvTrYldKl58UwkGKnNxUg1Yqqge2+SLx0ox60yL64o4243D
NfSsnWGbL84sUsFrMPTP5eLZShf3lh/+DjFzOe1TgrXLQT8uAxfkwYcLnw7hkABDEGTFxZly0Moz
k1sczxsvgj7mDDQegd0PQqNY18p2NjafFzyb/lkWqPlgj+oT15PhHmO15M59CbDhtn1/8s1WbW0L
H3juVedqeXeOUfHW1jB32AKdpqaJjymYmJGSdEhOJqIrzUQ2IpHvLu+jSarNbIZXy2C9PHUDumkX
KkgQDeVnwFGpQPG185kViMDQ4vHIdPGTkwk4qAzDA/hdbGsMsFER7mRvPrTOcG10BiMMhiTva0RG
zNMPNacLqlPwmI0MujJLLi1yhT+R2YK7J4w+21FF8+nMw53pz8VOmdwa0k7FOyvuKecII77PwFHv
uizOo7m69SByLHi0Yg9OCl3dte6NXt5SfLebMiiJYQO4srGHcdON4uALJLOoavlghNGhgh7Goco1
Pe0wHgEDIjk3GbdeqI7OHEynEpDtanT5XDsYvYJRkREIFRm7AhNmkYR3hB7EcqLL65AYy976dWqM
jMclpNwUQ6g9YUbNEo+ygoxRMaqGixrSg1WrYduxP9aExhgzTIRGb4n9ifzKI+GJRUO0NaeCF5+u
jFtjTIZdpy0+bAkPRQExbi27MjikAaD3bLnZzMsgAkImLUBau7ZOFh2TzXvqgMMKc2hJDVE07o/2
iqfnRY7WZ8wna1OL+N7NSnOF+uLyFzT3/TAFuy5n/6nQO6A3i9MCfAnCytliwHhK5A0xynOaGz8j
0cQhRATrLeJpImy2wnWOFLszr1HXU1d6a9RNuB96FQPafICj9N3m/j1lWV/W6MeHzCgfuxYPJofI
hzL0EWO/2HaxuB1M7gamOROQorUKtR4CsHXroxRggu/YCyeSg4lrlqMXtgcxy2EQ3xSlc72wES7D
udw2EInWrcJbouz04IO/ORet8xjpxNyMDM0rI/3p05pFm0+/WjBW0S70w3NdTh5gUqV2DdjBTW6g
L7W1O+9IEbHejIKtZRXDUxP3RBaT/K1hSmPOC79mohPXyH+xS+3cgy7tgZpgCtWRVewNT17x8FLh
DjlVmnxpHLaAP12iPaEHVMItb2wD5RP57tL2Bedrar1h7vVPRV14V6XKexuOWIf59Z5og9YV/oGK
hIj0skfDgEECtxiVsQPv0ieJeUnH6urG03BwcjYQsVk7O7SECxLeKQe2+Nxn4oYGF38zddpDHBkH
6OjtQzXXlCrgyEfPeyItqejfQRiNfKz/42wu2Nf0ndeSWcAz+02Ss8wMXQ7yLnN33sAypZ8OtleP
e3jZV0P9rgsWHMaEPyJM7LcppSugjQg7DY2OgQ/weTSc6DISUjold6YshpNPEG/VqqHF8NHulFOx
KzLEtcKyu7Kyuth2dsqHrYnIB3sJl6nmya1M61yY8R5i4D5Qk3eTF9FdkXOk24CZ4F2CoWg66vmi
NN8gbx/b5gMZRWDuX9dgHII5INVgyK+pcr5spnwwEKJgW57fRBkNTpZtfoxO9tAt+ZGiVM+tq0ea
bVqUqAkkVK85IyJ8pXmSbYLg06fmIZ3ljZtl2DD7F4MwJsnBjwlxBQ3Hvx2A2a2isVp6uXBleaI7
y64ZTpPkDW/qrbJKBdALlB/tVNuMvM1u6mb1PNrdQz1XE6St6Aqjuz5hIO+3WTm7674Mns1R8hE3
Ma+GeKV3Mgy3hKkT+q7cNWPJavAwKiQsAMyODIRVkvjSrmdvl6eyTBV9G4HHVr1b4n8OGYd/+xP+
SPI0ejC1OHtcJVgpFy+N357roB2JXKbVNspsDvQ+sne9+bumR4ogWfhRJPFlbmqYRqzS7Sw7V5ax
lkK9wxPe9JJFeyOUuR0y94uT8jGJAcv2DeOb3jhyesxbpTeecR8Yp86C9pSHDbIaabe1i2FvYffK
TZtHABy1PhZh6JyjxgPukdin2J5NJhFYRAUoHzKy69RseT5EwImcLsBHmd/iO3kvBAeAnnp0e1uf
5oFgdYVzeispl8RLT6DCPzRZDYuxTPeBQHkDKLCezLo79Y5Gi2Mv447lTgxdsU9QjlckLAmd4R0r
Smmdm/oR073gR8L7QlS9SaBF5uRYKyec996QvTSke4aiLbACRITX0nRLIIqdWxSueNKpo9vfZdSi
MDPbm4Is+RZYk7ssV6kh4xdvEG0aTP+TRFXq8guTgl9JRv0IovQyRsn2ky4NZPiS3Q0X/IkGQ1HK
V4iJM6EGznh42S3TI1F3dLVt27HIIja6kPxwxE2ElTEH4b6dKPdJIhQxN3TQ/uuMH5XotQEflwAC
U6SMoI4ZvteBRDR/8rx6bmQGmspIz0pCUGxr5Hrsh5+GHs8uRh68++N7znKGwsfsjR4MSJ9d9Il5
fS+Mdu+pbluJhB0FtgiikuIGWNOhatsn2HNkagnwySm6KsdgCViVkMUiboqe/24VwWeVAReY6lvh
p0+QhAFBGJSKpQmTs7D3nVXeymFJ8/l5tYeGlXJCrPlocJcxJxvzOF2j2m3ZEWFcqcw63f+Pcvav
lDMA606A0PQfK2d3MNw+2/rz+58jSPjaPzttrT8giLgQRVCmhIl74y/qmTT/MGF+/LWc+C+9xUBG
pG2zh/KhPVrSx5v7V5stShzfBRUMlvgixf2DtfY/tdpy0/wH7Yz/Bd/fszHdkobmW/69duaZBIVd
Pwgwmvbc3Xq6Fupd6gswr4+65gSz8VyRiGIEXeLaPI9ZPplZvPUsEJUsUVXLvQR4sJUdM5nyfOQh
gXYeuuPBVUQj8/fUvUbjfZ4cE7ItKZ4CC3YpczfuHvoQrc00f3jmp23chIxGJkPPBBQa1YH0AI8C
hZ2h/6xjtUpRm0GJfhZvIPmIO5DZRqIY7G/Uf6IBS5CDkOX0Es9MSoBLMn3s+D+gWhkLFhz4JLVS
Y4+FjNpev36om9dSpQ8fRfRUI1b741UGj0kJxPVMVQ+0CmYBlmC1f4+gwDzssp6X3d5gi2XKBdwK
Uqy9GvW9w/Y2wFvobTx2iKHxUebXgPrXiKrQGPMIBVqrynur+aZScY1+CBg+YA7XnxUnjZ3uQnWg
f4RTtiO1upass8JgaS7iMhhfKctp/JPV+usmP3biPfPO8Dw2ZsujNaDaCgGCO4+0T5r9OE7eEkR4
Pf7SbbCzDOtBZc7Jjq8k/gnGVRTCXRR+utndZOwm4G5uSxJrqU2ghNloBPlh8ktzzLXAR7Gy+RnT
BmC99Vq23HPku4wIr1vHMNpNIAssTLAJlwHvqjGQZvZrUnwHLOA6fUI03ZAQWrGuPRTGcNsYx4RY
E+UTKFBLTwqGpREkV8hjBDKNnASIxhiqA5k8hoFZyG3Y5mhf9wVb79ofNx5JRQGBzxZHauh4dZFo
YlKdPna1w2Q9LlWlbu4f8Xmu247OXjzOpSL0x2giwqvvQsRETixmlEd9DRSRngx+ATGbMHwIFIZo
Eshdw2Ugu7DU5SmLi8lcvEn+E/bt0Xq2bBxesbrndh8w4MQ1IdWYl0rdjhBOU30384CNa1zdSQGy
97bmfgvj8sLmZNWwp6oodqzb6kfHO8/bTf7Fs19SutgSLjm7lqQuVR3+B5JS4ScnepZpCppY8lrU
zSUE3YIHM+3pVCp3k/RZvc/bOn+mwe3UZNQmULEqaAxRI5ScAahZYJCajVboWQtHexWntDdawbol
lmIkh7aO76yWFpl43ip3JKrJonXCfR59etbeVZtuP4X6ikjS+C9pg++wBp6gxviwOCmql5m9fnMp
a8K+734U3sRkvCXpaQnMoWEbOgbFOaeuIJef7fzbks9Nznec7hB1iNdmu6YxwUU7Z78t9o69dtFe
kg5AdGx1O2gZrPm3zIwJIaaubg79MDwNPXFydxWV40Enr74Pe27M95iY9pXXvhpskguNUiBOMW49
gw6m8tMOyotonlS39wkjJfhSZ+7Auhs+0uzU19/x/OUJZK8QPS7krRd85db9TJGTJmOEVRckOQs+
Xm+3eqYfCE7aRBMcDJpk2mXCO2XRowNlHtIruKV8GzvykC/tFaQQurVxS9+yn5IbKMv2lFfJPil+
a04iT/Beak9izLZlIXdW7Ryz+qvzCLvrfOeTPRxtvXXM4BRpsBP6JON+I+R9Khj8rFsy/zuGm+2s
5i0VQSeb4yJCkdWzdQ0p3kIsIFPcHpPFgWycWxm5TPXcP1AxDmE7f6UF/EPvbY7d6tJ2A43JfYzx
H+5yQeGvZvvd55Hc9hjW4R8yLrH2Boc+2+GCOycvZjFxEEgnz0dhkBWQjS24YUIsuDrBUNzY6MnD
CLzSDMHXO9V0h8ntWJKTg1a4iJvzjz3nmDEnGpQDx2iv1cngpk2WU76xDv/WCSYjx6BSPRi9k3SS
F9L2wT6NjO8ghuLqRPlpNOQZ3wmoQ6B0kF6wXLS5cygdABh6Iaw+Thlr4LwLcC/BdyllilmGLUtO
9n1jd9a0dTEnmGMKxxHfgNmhG9AUNjBhZSMrIVICbpA8kkG/bxLN58PqoVtoF/Uyx4yIRl/2UGwb
9qngx/A8VMnvKBXBgaMdaV9lmLxLNlD2TLkAjKYooHEoD0d1hCeT5BBCVbXWDYnfscbYgaSrd0ZN
Ttq+l3AY6U7aQDg4xeWYbbweq1dbmJu4IZHL1jegkiAQTr4Z80ocGzf91W2nnlewqZNDNSnFdZJx
G1oMmZF+3zmvffg+wjRb+UQl1JDf2ZA3VxXe9kMwtj8TdcGwEuc4vZunUeEmD4pjr4cjigo+m6b5
lkl/P0z2VwxG5B5tt8JpZai9apfthjcSF6zFr9Hkqdc0HIw0Eoci2fV9521pEN7bLUsFr75Rjfeb
w43whgmY1U9gYOTx8JCDxXhQbU5qkMM+IVYh817dmqGncQ5cc5FP+0TOwGMKX28r4JN2MiucTcFz
BjDklHvTB/DbLzkBialn8mymhkwGyt/vi6dugCi8vDNayQKcT3RfvICKep4FCAyn8R/i9q0facJ2
YbvKxCoPo+BM7r14OmA8vnUG5rDUjl8b0ggFUZCNnud+r1PtQ7DHCBxFfD6Cdjh6pnWKY6HO3N07
Ai/yJfK8+JomXngIdcoB2H83WA7YaeCl48XBbFamJzVskm4yN5O0X+aR6HvPMpa51hx42zhX4VSf
YFrjlbBEtqalFM9ddq0VIeasJi1JjJRYJMgN8lDRDhfMN3El+B5zDX02JF+ddpCcVP4pAiCWmc9d
qlyYC2kHutjghb4ZrHfygQ7KDnNbyBBEEqBl21ZMBCzlRoLwIseNX9SvSwXLI/oZCUpvQUlT0ULm
FbPWvq/4mVQGDbztetQ/Yf94nT4bWPgLI1iOX/aGPh70NqtgQox62GHwRMBtLGi4XrWd6foIkyWR
oYDAldEIwHthO1StGNbewr3Ioko+oJsHl2ZQ56m88OHQTLSCyBV9CMGtVxfhpU7ipxKQxSsdFFwY
CZqE9JYFaNA4GkSBcZaP8jCwuaDoL7j1h/GaU1A2TlaC0cr3+WFuIno91z2vDbF7ToLGbr6tlqtA
azQVYZAfulX8E+/jxz6DHY2Yyc5tEHyZMg59MC0n4UQcvPDSPQ7+M4Gy8dj3CpBcnHyMmFYpTB6C
UzWjasIH2BddjhFsTnd2wWOWkgC+A4MzjWVfkW7eZwulu4MJgMei302Gf81BBNz0KvrtB91vLpms
CpJcEQ3iOaYrnCzRpUET8zPCwYauNl0IPbX1i1cx4ssMgc8ANIiWLBZH04xSPUzHYllVRwvEwXfs
u7HLMHCKyj7QisLnYqzMrReiT8HyZgXWf4YJb/1y+ZrK1w+q6Qn9u9wS/YKHrERZJvaOYpenHF6W
Yi3qePhjudvxTtlRaVRDhcN3XjcmuVtWnD71M9swmWr+Drx9a6O+w3aE0iOxxCZ2/VYBfAEauyqa
EuGj2lb73KJAMhobeFI4mocOnb51pHdoHYvfXBvdJMDHD2VvvOdheUbClxz9fIbcmEcYnaY46IH6
sVZCzJpZBqk6f/Nz792vMNfPQ3vJp7o/WVWirj2a7qa07/qnJCNMA4yWpHDYX1zBXqpPs/IQgWwi
VXSNR9Z4bQZplDCCPrIUyEw2QpGFCkRmL1ypqrldgmE+8epNjjbGBifgFbHsPUD2B3yLP32GjZd5
4CkeWbW5tVmRtBnFjaywDZEdqwUoZTqVPBuWh5eQ8SAml26q1nkHMR+cNRIleER1jmWwpJS1sxMF
onoeDk/YPHpIWgvHPcxfhIl7K8I11rZchahk3XU+sBo3/KEcr/HEsGUndzZyUjXxRFFPQF2RzdvN
r+aLG82/4pH++Mqwqf7snb3B2gaQ/0eKlVEPkX8HVfzgusW4UgpXUBLzCciuGZ7rddHRPD2V2S7r
JOoXn8/VZITpBuIWNy2eX0jX19r0hy3cdfJDhAMIak/rOYxeEwoMPQcPaxzCyOY77foORlWyZO9M
ewMU0GROs/eGP1V7FRKoIa1ot3nIYoUB1al4ujYV+oqK2JlwCQBfp837ZO5figJxN7UTsXWs8kzh
BFdWa7ozvdokZpFrNqE1t/72tyHoxxzz4rfbjqwxyihY1UXx1BcNVQsR6ASCl9j8bHpobVTqOHbW
kU4lnwNchI0334WULVxsv3gfdGcem7F6ojXmbJgiYL8/uBvR+YfZZsbrugXYAk1wbzEvg/om5eCw
Oyi96FSRV3EbXKs8MXYZerXR9O5qrkV25DklmLjgaBfLaN6eQJpOQAe9+6Q2XzzDTzFkVDwBHPZC
CrJf4gOoM1R4qAU3JpeuxSazPiFIqY4hqQvTa0FFNcfF69QBWDDr+ho6jIqThBwCKuMUufqdLFOA
YOC8w76jSbGYKS7PbPjBM2Na67+n9Dyjq8GNyTB0ZpqdHim5XjFt9tgg1lK3EH/8bhNVeGrgfz0m
Fu27ZrEk81m6UVjTAxsybnOZ/vL86p6+RH/dEwdec7hfBLLsOk0pY+8rF4CmtnedmdznWJ99O7u1
Ffq5P8JsMdy4w93XBBfiNotMPjwMRR3vWUCkVEhU29Gs502D+n+Dl39HRUYATB4MWoV1tCrQejuk
ERaFo0G5G3BFlbCmtUK7P2K1WVmSoEAdtjUPUO6ZAuYjsNToBNsaj+PgfdrhrRM1T4EAps7yewN2
73eSLkzmLPYfYEyQeU7DQ+qOrBYsyR1eWQcjABaR4SoYTNanfac7zPbU1RQiOvRIlhSHWjfk9k6e
59JaMOizNQv+phPJqt6xf2TT7dnJY9k+2rgCdzksjY1bGxsNJ3816PJTRDZre0gXutLnwInmdelB
TK9KgGcWP6DMxl/42bMT/b8okktUKVtCS2mD+akZ2PdrGNzEG/Umtd1r4dc9akCChx8EzRE7L0O7
Z/SbGYfzOZ0Z/v13Fb1zAXDupiVGxVzBpzWcn4M09VeGR712vMSuTPJXzhLEckhkRSSz5iWhRVJr
6iYDuhRurCXEVbvBoUgrLFWJZpWiTJf4MqGvJnHlikZkgmAkwuolGoY3g+XTRnFKrwXZsW4JkVWk
yTLbKDddLrCwV8w7fYqYS/aMfMe4F1n82KXdQ9pGAeK7S52B7+xmphXAeUtCqkxeqp5YG81t3mUg
6TaQePPGz7CPf/GIPvpSDrtYaHPXYp2PWmwZjcm4aCqG9QlBfOX1I4YXwnVWtRuXsJ1REP6olwCe
RxIvAN+4BPPUEtGblrBes8T2vHG+ZXNdnEtQO2u6zXA6LzG/lmIw64dHKFIeLr51twQCR/AafcCl
h24kKm8yWsl8z/3m5sydw8Mab6oUaBUhQy5txA2tVUxJHg+14Q1ryswIi5HIYFRbCk5wNpMMyckv
qgDDbYH3bt9b8r1LPYfsNcCu2cL0UbMkrZcoZE4mMiUbqVtCkvESl5yIyS7xydZ4HF3oe8r5LBJt
8/KHT2IJXPZL9BLlBEeLVdHenjE6LQFNQHocWJkErsO9qOZuT6Aye5DkOrMl4ElCaSJASuiTT2fN
VYMgaLhEQtslHMrJeFstcVHDCyhryNLXkCSpuURKObKPegmZsl1LtgUqLTtd6JTJEkbVSyzVXQKq
nQknKzcE93eM7TcZ7j7q7fF8mfGWJExKnJiwa0PqVSzxVzKEQJWWSKwgG+uQkWUM4QEUuIhe5GcL
crR4ebOzXKK1UU3IlpQWyhe5W6Z2KOwKrlvopjztZ9YkS0p3iesKYrtLfFe+zkuY18mJOlollu+p
3jQtFVdmNpWbIufO4SBPKiz4hUrDUwFdl64OHmiOSx2mzz4qtKqK5Sepqr5TBw6er4VgHDrWliQF
XF3HIZ/I4gu7932SDIchBRJWB0CEp8SGMOvVHw1RtjVTGWpn5vyKBheSLGM1FWhcqTBnxmbBrt7J
LleEGziIPcbgynK+p+A9tdobqZhBAovAYmLIJwZGqnE9l8yJZkwaDS7wwuNl7GX6mhaII31LODGb
oLJ66IqweUnix/GrQpPfRC61e4CwCKwYx7kNHgxrQycwPXytvbe8wQBBk13qRQJNan60Kfefyzyu
KA2euRyYBgG4gZazAf840adoO05sheLawqbu/RoRsBntuUeZRbWO53iTjc9jzttkTgEyd5GbsF7t
nfve+nEq9dshmr3ThUvOOvvm2s+VEcJXjsyShJgPqTHklkwjChyKO4yQ4EKJL1IdJXZQJUKeLQ1s
KJPx0GLTAFqPCCTGilMU4WPk8Wrteooz6LYkajlZqD6WFHtBHummD7y7WTcSwb7inTJb655wmW0V
d0705g3dlXbnM++qJm2ejfA3N9I7SxaPDq3WG5nGO7qYnG3qUOxG2Q+rseRXOdVvEoUFDwuBld40
nXNsQAuGZLWb4hkxL6nlQRgWZiOaFYHkVdDe6hguYCXrY8Mrsc96qJJm81EqOA5TTCWFS92IZ56r
aSq3c/TZYH4BuAd4LqQuoVTdQbUgBvzibLTqJ5IYrjpe9CqVvC6kZ50fvzY+wdN5O52kv50Ug6qW
gqYNO0u3lFdnF27J16JV7g2b46MT2c4JmKCCnyQSRgz8T43LLR4D7nWOANJOAbFKRgdMoe+2Y7yN
Egisy3wVq+ixC0S/y8aHwKT/epbqtxzxXzVZVm/tkkOr5s2WG3a6xZfHRcE9+p7XH4cAYEG2/M/H
hzFYwULap6B5Fl8GZegAd6sfuiC2ZfQF0ODcphotG2ijRciEtcDgHUB1POg8e4rTiStvvi/C994e
OB2jjS/qY6LBaBbuPo5owaiDcxAgAPRRfSL7wV+nOqmYTQL94YBtAa+tgUbNKrsLQAsoil8KuJ7W
gnzAqgdWrlXZQQfFewMnJBmj8zRn7+YMpMAYd5X/3kp25wO54cCKvzKD8fO7KV24U/fNO5jfO9N8
jawPPnEnel8JeeKENs0VKOFTXZY3oFI2WFq+XGrPOpZAw6tqYXPWSj8HerwOPic2iS9F3coMT1gN
5RuwOkXQb7w4XXvGDgrJkUGCkhCHOiAl9qD5HlyApWWwQw1At3GQTQCb30vb/Wi1vfXxQbEfDlCx
nLGjVxOEiEcCyoV2BhGFgsp6C6DqcWAZ4qnfkdWgzQWEZAf2SENgHt00PeC9enXq+McmvKB4ZSwv
eq+oUyfasbKwY8fe+EQy6UQMSjTNnZL6R5rPJsw2TpMV4OptmvHxxJVruw+TiMitLHX1/g19ZtNE
LOa/v789bB+2//d/f4//57timUVyv//T3vCv//YKQLf+9ZN8/qd/6vq4e/rHP/B335X14/Lv0a9q
89l//t2/bOnG6Kd79audHn5xWv7b3+DPf/K/+h//168/fZen/8L+1hX/an+bf/5TTNKfvvDfl7eB
TUABwQM+gOl7/94fwfLWRZWg2c2jv4H/9DeYJPsPWzqeFNJkvWotX/OX+gj5h0QjF3+JRFj+f2t9
63j/3/qWLbBr+0K4ZB9M25R/v75NNa0tfPrLTRO4MDSEgPbOCLLOsLGMosWLhBNMYAooLpAtgL1g
zHidq/bOdZClsph2ollPa2JG4mUI7J8oE5c+jt91F1WvAEs4Nb2XMiDqWhtOcxAxQ1MBm95O3WkP
C79kgl/u2giVD44RwGaSA0pOy1qAWGZr1I+COBa59i1P23XJBYT4nfOhgCQTkC00zbWYXuaupY5r
EUp8XD+Bn7+XPlT7iqY1rZId72dQUGjsc42xtJxn0kwmwBuWtjnD1X0ILXAMWSw2Tv/j4z5iNPOD
hzBBm+b5y4a11DugRV9VRpAzVSoE10oazk+83zVUq4NDoCNCifdt2zzT2LTqphIP2Dy3EeNb/RrT
uZt13OKcSSzEYyCshAbm7jjHBALN+dSHL8bFjKEQ2T+B5Hk7IU1Qzn0/VuO5RLKGTcltqD66Ifdf
znOQJOQ9SOziWuEbsgqzCVPf+u2FTfJBerg84RUvD49KEuMvFnbEaz+OO5Sro3CnTe0eS659MV4u
rO4gHayzGU2PoR7CM6DQ/MkGtamIhb+QP9C3xctkE/5u0/SmGfsaRCcNk733rXsqD9zRHl5ztytB
HjLCwtPeQN/aAEW5G2Rt7FN11JyVdVD1p0Tlhyzorb3WKdVj8ah2ACO5w7KKIocLbqDK2g1YKrUO
M4omRqtw19GUcO/oMKOyhITl0HsL2bbdRdZjw066ASWKPWFFIpkGRzaYtIwL9AqzGb/SqW4PQ9VO
ezI2VB7YmfGEXDFV9O7OSU1K3MzEWjqk7B2y8CZXujoun0b/MZyQ/2KEkwj3lv6eSdPhbSIlw7qb
2niT53zg4NckYe8vfUjjtSpB8pfMSTzPJmxbKHj4PbdoepswJvKjuVXjz6pssfUclm7Ac2qAepbc
mPo3fbKsa5lL7Gf66Q8DAMvWZq3z0BkDj5svFGOqfvm9Op/ISDxrYfZUh84hcGJvGPlXVfLz/9g7
k93IuXS7vovn/MGePIA9ib6PkBRqJ4SUUpKH7WHfzO9L+Hns9/Ji3rqNC/a1a2jAk0BlIfPPVATj
NN/ee23Pijd4mum64Cja8qdDn3Afhv8kRUMfdrU8DM5Hljebomj3gfOrY9yqOS0H8GcjxmJBnxTn
+NoWTKD6VaO2lb0zY3J3+ODxgxopqcFtmk8bKjw31LoTdAC2zGGf7CpPP3mWz9gmE9RcZLqu1D1T
rz6Hzk6v97OQif2fDMiy8x7g8C4EbHcLYHxBVMUR00p275j6l1m5w9KyKKi9ld7Jqh9IHiwyK14l
+kevjyvCBvi3MEfqSOUYRoK7q1eQmN867kUGiaUa3lFDSzdCyDLHMJ3xrtVTAHX5aKrfFSEIsCRy
3I6QTgKfmKx79TgKWF6yr8g4JPQ/4VIDc6E4Rs4JEafvl+kTvvqx3RoNI6IjFSNOQDNhDyFj3EQN
ERB724NT9ZyPznhUXD7gIDHw3LiILcW0jiyy1UTU/XgvtIC7HXM8XzG2F0uN24A94hr4tgUHteZk
tTSF4Zz0c1ojvqFuEvCH7YQXJPnIVLCCPReUFwbTaCQEUAoWg8+CMVdeQk8g1aCna4suAEPDV8hc
yZHlBsrxEndrMMLhwdHtvQlMYq18U7w1g8Pv4VMpUL+LctN2cuWjshqc4Gjrbf3XqfFxdVxUHeNo
VAuuGej2zOrVW1zvSwySTXCIcfpwClLGMex+zOCmbkGC1ZCy0d48z3wHJOwa5zu259o59lhFGoge
anrUuPa7UbrSKmjodxPFhSgLoJCQ0sk7TSiHxI7QA58Iz9rVr6nER2Heyui7lAec8kyFn5P+PIqf
oFOk47hgEm+tIUtiT7V66qUnfeMgs447F/UsR0r6EaR2chXtU77EVUhXkdNsXPHbTVldpmqbDA63
2R89qpeMjpuJnyION+U806VTzX7WB7LKI+UH9SGI11FAeexzzsDeictFYuIj/I0UyFDnUve7wn5g
vcPPsDGgqgTpsMxYuo1DMVe6UCPtIFHb2n5gKWn1B61cexp2PONK4obI/BbQSFG9GaFLD+8vquSX
beMvguJl6I9U7vlQPAHoz4/OBCE65u6g0/Tuqk9uXUW1oflxWWYHwfmSG97CvXVjTuf3G7RiNtqF
6ZDHZ7W0ZLGZcp6GmARh+TLgr1LZ3kruk/tT09WZfjiU1JffBV7fQjAH/+UCpSZVbSngYE5Z6Tuv
w13pTZRp5PQyMNe7+cWjN4IFNDCCAuvpfo29Am1hGu7eGOmM9nxs6QUpmRLvJZ0jZr2htj5i5h5r
qwrU9dxySIMpP2I6/UCSfHcn2sedkRtu2jrBk3Cufd2il0r7RWOyqno0c7PEE9mX4zfgDf+FXB30
qbB8q9rCxcJCOLJv9YvfG4e+8JOT41FsOvgXq4ud57b5MPOYUhjqTVY9XNrU1x5KRn2PdvpLkAbb
mQNLlWY3WNVc0yNg1/3O1Pjq0rG90OX8CT4U9HJa0n2qaVbdRq27cUOKuru8/spKZgIZdwK7ypIN
FksMV5hVYSXrgDzMnhy5zv3kZIhraJTXsX3W+drb/EMsTy4gtBqSL4O3RCReEGgiuvOEsXhJ5YjU
vzCXkjp7zBlSiXETexhK/N/E/Tz9NhbJfcRF5ubToTJ/Bw3Jlb7YTv3vBpELX792oqUWufCBVMkS
Udxb9OVL0t+T2MX51uLM7pYSO07v4k3meuvajzVnxBCfWkQS0UjONFeKzr4I8QGObqF1I+/GZd4c
rbRHMLTXSdSfKpufJsoOyYBzDSG/vxV6l6+4/a0bqb+nlXmZsoj+o0rbJ1MgKLQpFSNtqh7ozGr8
mpJqkimp5hvfNa4dmwaWE2D2OIimWynrfaRx5EEtZX90s2gTFo5zhOSktuz8r43GNLbsr05L77c/
8eGEtbuLcRNvE1I8GNdOMk8uspvbyYGCLAqDPgMYj09Y3de6VzoQVxgymfji9jSKLjEAWAyQSiqf
JuanPSnWGx01pwDrDEHb8sJ3YTZkx/iUiPCmfT1swJe+QFQpziSuonWXIP60U3ryLXI2k243j4F9
KfvwUQKhYs4C7oDWXrCeWYX5j7Lohda41yqDhU7TE2AY6fYbehNzc1ihRcMH4TRbD6M6pxP+gyBW
u6hMUK1Ncz4QG1vOdHvh1ROfFPXG2p2pXuQnINsYPTl0oqxjrVlTe/xhjF24ruOv0dGHgwDWosHY
2dZJiXk+SX/Q0RYaoIOFz9d2abX8g3g3cHkZL4V0ep6hGz8cQ2HhD9Qryk0VsL8jDgKracU8lCsO
GZTYRcnbyVxihH4XG9sg8kpiCI23ktFOCXK+smTQICoQxFNNy3UYh6sh73ArVFSMzdY/rVHz7YST
YqgPhM4Sq157STRBjUqfcOLsBonKRRgPKx0UsiJj66+M4j1vwF+mErI2ZKmcmfTC5TayyoPhubPm
1ICfqG1e2W90/+HH9sqVEQ17gkvPuuafsN0uDIEhRJTZm5XjMhmyH9dvzpqtls3oM8Ms+cl7IlCy
YbAk2z7bTdx01p4OfquT9pfVwRqDZ3cxejqWgsn2twMdMzH0oFVshR9NGD5H5rht3aDc5rSqe3mi
Lfk4nxPMlIxYm3BjegOOpsShjqv66qo43Kve3SPqM04PQflM9DkvrWHSMajUnEPzkuckhq1imapb
iIljS95kV83XH0rbPYzMj7CmaYp6DvIaQ8jkAnxOEUPvAuC8NMlVEQ1A1gsHprNBq0nsfhUjuji7
2QxQxo5eT5Frv02LJnG+qKcxdl6rrKqOfW13dJ6lMaa9ub8u16KbywIc4TAEFpSuC6P4cIxgEyZh
s3EMlsIogz+fRwOsOeZhG6fCUVKDwdvXtF3wHHWvA+RfXJ0kinknMmTqYzHl16LN6iOuEHsde+Zr
Alz/nsu2mjNoHpAnH7QLPYdbZp1fKtOq08gsb9lXEdbiAWbTOD4h4VmcbutfOq0nO9+G6u5340k2
NRJ0D8ic55cF1CI3AHASXdY8UWxdPyqXvGOUQdiZMd8CcxS1QdaOuGhUMnEF8D6sGO2Dviy0kZjH
azRX66qEA62kDpwlAEsgoaplMHgxrsZ1EeRyF+ouMXSbvxWIJKi0hyjyuOTFz2nj7l0n+mwrmica
CRkI8/NjbN6rBCRhcQpjGz00dflwE3wqVvIlIyy++dQDR6mMlyTrk/XYM4h3hX6G5f7J3sz9xscH
ZgnuJYmP7acixS64KAFB5NwTsiKDUXZtNAshoOkZtfmCv+Ot4TjTF3xYBWoPvecUGKlwULPN+261
zGDLUtSg5mgvHzAx2b30N0QzOGjHGvp56fnekdQ/DWWOfQnH8lgYlzh34hW+wQYfK+mSCn4YAfeQ
pSNp3jKNBkIhq6eB82IYkvstM0ppIMW9NEG/dgJDXR2uTbLw0lsyle/scNDLZ/QqC78tinZDFoI7
RABLMOmJDUl5bCsD1KiiMLHv2p3VJZ+mggdnM6SDdkR5VANttKoolPbCAfqCU2yUnW/8/mFEVFr5
RoPKPFHd4aGPUnRnXoe2+GrqJMQsC2xdWiluRUUHQIWmGU1udPGDL7YTHgePSKFvxFsDMxWnMgKA
OX0uGmN6KPPTB9jiTU2g+NLqQ3XT+e5x/4pPEwzfOu3y7VTq33GKQOWmZOyaAkfS1M5NazbueMlD
27e1uGS+VS9zauZSjc/GGG7c0SFvBTtnSl85m1kH34E13E2knq2w3NFE3+xayt+CaSKVhWzDSfVZ
a5K7xnuCLGqg84XuY2iyNLdltqq4xd1km39YDYPoJMb1aMX4qlp1NqNr2caMGLKDz8WFMoyLivvf
Iqvrg6jEvi7Kl559jL2AGhExnUvTfubSto2C6cFmE8orxLnOg11mm7CS4evgrsd9BFpGfqU2GhPG
i99N5e6ohSIY3YGSHyO9oRUh+g1VYWVb7hFQ9osexoTeK3VMOnM84KNgAVa/4pZbG2EYBkPxIZzi
AUTYUTc4WcS5tg07QYaobdSmG0z5z79MDY503ohFQTPNS9pr3YblMUYl8w2gGfKLKQc1L2E+27ix
xjmIceMcs2ULWg0iwS/Pw5dOwcvoGCz+CVl8rRLOagq7g+aF2bny662iZyTh3Nc0Ctc3XxZzPOFE
DJ9UH7orUoIY0gUu4fjL68BbEAehIUOP7O1o2LekF09udcRkfUkjE2p51uEK8ZqnabLuc33JRk43
1fjH3v6VREwj4AH8hhiHdanwzsOkfXSkeSGP+eFuou903TuP9sScbudZHotgqH8U9Bni7/W/HIQi
pDHNvFTM8fEKXKWbhIfB7BlQw2QdCod4evogLRFv0grkoe7RNtvqr33tPrS1Z29lWV3g//xApMY6
Z5abmOEcXg/8ffj2n3qKI/cVwXeBq65L6l95PO1LnOWDK3DdNCvfCy7VkP9UVJmF6Rt2pY8uyJ1N
XAV4nBrcgV0gn+VYGkybynQD7yxHVhnbfes1X2PVbibfP9cFG5U0Hai3V6prQ6zfsuW4jzdLY7bj
ehw6JiCFcYhfLaZnaOX2gXWwSrrnLFgimrZNA4dbZ0E6EB9u3q5VuEXUJh6Jn2EYBbmElnhAxYST
WSJfkhYotnLorRutGn0HxcBOevKKtaTSyt91nkfdbdueNCN5s+WrbnDIsHoxbd3hUVbcgPPucXRZ
0Et/r1yiFjg1kIqoag1guPIwTu/0Q8kVRS6kYBCMqK+8xflvgNrpKs8j6xKVzX0i+76oyyo7RV57
HFweOxX+gOkg/2Eqko90Z3HwR/CIFCPFqX6Tof/hmaxNadf0TyTz0Q3ObmOtgd3zpAYGcwNXz9Ze
PHyGmrUPA9pl5VDs2zy7ytkQnwMSxfxQ3niObj578yaFKzZxJM4ijHq1Q87QYlTLPR5n12AO3bEr
KZ3tze6A9UogGhLHKbxsX4z+OsJexFyRghoAjJFrpxsMG+G+Fe0L8WjYJBYLbxCUX9JItn7t6+QU
3oIq2AbNXLFkssj3qyIc31CB0pXtK+Z1Pt4Padj7XgdcQKCJw2KaHLT5hZvCQ1DsfLN956NilU/d
aItcDgQXzCCV6BuHcktGUhyP/rzYVXet5cj0ObcZ9OXLWmmgwbvoVjtUTg2oyH7kEdGW8Ie1geKi
qpHmuuyHD6vLeOrwDhJM3BRuleD1bb4AYbwh9yNHARGg/aqDeIe+HcwRGiMizq/a5pob9lsosOaN
7nPhhZ9BFLebIAFBwKB+vg6xecODWxFpx2YFW0AzX+0/gMdy+AlNDHlTbhyqGJMdZAQUPn28Gi2g
7sSwzmYCRW+MzA9Xji/j2J9o4TvHgnFkVqpHb2KkN8/DR92Tc3UQjdH0sPIv+0hF+6bq4mZELxqM
UDy/BhFLyX1sCspvvGH+Fqf4WvOBsoQ+P4ouzEf+2vciwjAQcZ5dtLaAmuexgkufK0sg6TYxGzx1
JAsiVrE17nGEBpRUyClAm5xNItt7kOrnsnwdM+54QW46tOTZj4NTvZak9Y+tp8ML5mawag01HNvI
WmlxC068YfMlHDTfRdUqTqdL3FR7jOFsLLHC4Da+OV73NBVcYIQbPWvtaxLl5FhR8rfQpeaYEOYf
RWi0C7FY9GyCo+Pj4SL9avuMs81i506gRGoLrgb2jgWU1GLJ/KLd05PLpMvGwFYHTbns8KSZXng3
i3YLv3zYuoKeA69bczvES6HSEGA2l7XSePn/OuD/lQ6IavYf5Tizovrf6ID8wb8h0MRfeNkcXKi+
4YJBM/6tLsX9yzN0LJKmY/2tYP5fYpz2X76FPEcdlmGQrfh3MU6HTKjuIh4SDeEPz0Uq/0iM03L+
Xgc0sMeiUOqzJGmjBv4dAm1uWSBWAMSz0OZAxqRTJiKTR6M0L05ISntYdcIwt57sbu7AytWkPmuH
48J/cAT+Z2pp8TetrdDaEd+GLaX8HQqEd5F6d4grE9dpLe5VDpWkanadil+j0jwFBSNx4NwmDkXj
IgIVHpKEIo1cfsw0gzEKHpTNomGa362Z64ty6j/7tnyGHYBFULe4C7fQEZgWIAD0zI+GIsOF4g8v
vlE8uJX2k1q/U+iM0M47ono6i09FWxeFzHiRlD6aUMunFyPAeWOSaOebvjGw0nD5ejVTZA2QWgD1
PRz6cG+Wlia5whKbbjMWaBvlHtzVKo709PjnxffiX5pgNDIOM/une3S4MukMoWwK+x7n/9HMI2ov
8x/LpL2CCJh7z5e6m0F+HfFMjtlMY7TTb3fCmFY39m7AD8Pk5koS8ghltr4pDVtSB9x0bSmNlprp
05hjO4B0NFTZ1s9nW3dwzEekn2Qiy1cXpNNExtyA08/CmECt6Y2HobGW+D4hV0yk4kOXFAIQ/I8J
jBUJVKD+yrb6bVkz6NBVzUDI0I6Ok4ZQl4HgCScqiBrgUK9DvJueZXB5p5i2E+VdL4NN3D4VbnqH
FbONLfGqNMSA1CdmKiaLU3zyg3z8JpRzGlPymjlaljmegz6cSbJs3Y7PeJtNoU1x+EwW1xwvUozW
JPOjjCERqDQ28p633SRlGYf1XUuK62gVu3CwPxq/fZX+/N69R2H8woOBoSpVVzc3P5LXGq/Ry9Dd
6QCdlSCXE1E/fLtA1Z0qOmlkTLk3x3du3qdeNS8Kw9LIdsSmmp1aehxwHIGEGIaL1lJzWiC+WRZG
bfIiSxMuvhi4/09NnNHQvcnjl6LqLMiXfr0fnIJ+m6Laj0xOL3lUf46O/TDmZbEj7LWWDXP+0iF/
ZJfEzFyt+AlL9cuL3ee8Zl7sU5TZ0o2wqUqOSCa9zbhvjBt9Iu9xNf70CdXakPleEqF/T0UUrfF0
GrCZirC4N9qNSUy85KzDO+2U+/lcIET+rHQUdYzh2fnPSzXATbaUQ/OXhWXFwwzLh9H0RxrDX9zC
aTfpjJsYYyDnjYl8x42yW5ufzeAvu2T8kaI7mzjf9jWOTEcOL3BPWnI1wMhFtXbi0X9IWtw/DEwJ
fYy8ZbIkzZaU76HbvrfCuJV5KYkEn2xTuwMfuoITqXfFdJCUyRGOuys1oWGTbCnBrK4nhdhpaZ4N
SB9y4Oi+1VFanSM1nuarDnPpzaSKa+LByatwgCYGNTzyq9HbcO/45XIiT0uUYJ4wqnZj9EN3tUVX
bNK2tZ86qHqUHxWHMWo/Qjv/BK344YrsLqxUrEyVbCM5UJSW0MUMG/GEKTw42hiMgNOUc6IhOdoB
JvU/L9JF7SNM+Fh3fHAkkl47P6VipDiRdeOcuO5UeszN6FftRvc2fquM/stlwKhX6c2whMd3NsRW
3qTfPNnZmVNZiZBYUuyc5966K/J7QsnClohNo9cWI/GMtysHzOgwZ85G9RxHX1BLtrYKN4zifpum
P50M3z2iaMxp5yo8x/FznbV3x4t+i1b8FFnxVIwI80lytx2wHJp9hKv8Y9fOzXKKJ8NrYPOH0d7r
p70nym+vs6AMAraqWZPG4qnKY5havfjoaYJo9ccg4VMsvhsOpjeFkWzpBEV6GuyKjaKtLlny6s1s
+cjQ3yPhYG9iqeIS4b1WHW0FTD4eItHfta6+xmX1XHHDwHpxyz39nmJFBYl+6qfkPLgmaFuxQTV0
xcTFxpsevVI/5pBldhVfLIrRkeNgVHN0JGBLAUhihxWEDYLEnMwo20tf6ekCc63jiiNVebGyYFgK
a7hbESCsqv6gKTlj8VAhfQh9FCFHTkeMeq/5ODJlLANxI4D0aRCEBz7/LDPv3XTnxSaqjomVfE4G
0fXGqR70acfoLgZFpC0ypb5H16nOXrg1mY9vzJqTX2acGUIBrKJ3NCJ2h7PZW8cNY0ofzA6dhosq
dhS8k8lZp67YmNIpt6NTSkjQ7aooIZr1krlAGYrnEkbXJlH0sJutv8vck5NONQz7EZf8EB7ADO7C
HCaZKnH9O9FMoTewqsX0J3SYr1eMtXZ1FrIAavpnOTLuhyvq91SLGercUGbgoXtWifOW5pxUpTcY
JA3El9nIb5kSHOFyS7C48S5eX2LJISsv6mjdeqythDPYwybun36nrtFY/XZrF0+y336xq385XL5W
jBUIktg2PS8jkN8a8yrsG8prfM1Z2H3BthXAHdTpK03ar1EyuC054kfSfKhs9rvRCNSubpEXirOa
gmtUaTtdqPsQiAM/qL3PtBGWJD3M2zhn28G2GyEPpbh/eE+Im24zBh8tjpXHdm5kbxssHjDyGfgw
awBjqcge9MGbalnuIu8r0Jro5Jffbm3OaVScH3ilWdKMraG0c2bgoyiIGRQOlS7REEVHJx20Td9b
J5W01IsaxU2O4TY0nXMAOMlx7OjAIOxSxmy7vtXApQ2zLf1K3Ouly/SDlo2lXcEzI8a2rgUhD9S0
1wrlg+7gZJnL/GcY7GLd5r8Cy36wfMZxcBugQeFSdixF/D8dsBHqwE5dc+7wNvIt9ipxMMMrZ8Nx
63fdxTU8b61UecuySR1r+Jza6H02ETUprhZrjEvDO1Qtefrz0vpadHLN8W+/9LT8EPpdwCNDn33c
sPRoSr56zchJyImHnREm7tHX8DimRTBHicUNAq+4WXjJMWaXZ8+MbG0xYCGDIQ6uIfH8Q6elw+uf
7GM/RXtbN5vtEOiftjWNx0bXAe5QX7OqB2N88iJd4/cPj+z7W4ch9t0yLXGJZXMajerHJ166I3hZ
XyKKkS5BblcXqUX+JoYCuRhANuoNYGDixNnZGmpqajtKUPXM0Q/wW2AcDBSDE68C/NDFB9+fzCN9
OCb8OF7KhgNVFUZ0nLGHTvMeqtmVfXCTpj/gLqsJLhRgIcPGmk6mnT2oRr0aPB/r0a/s5SQpPUVb
38Mt2o1RXe1UnjASZWBCWiKL9sTUXpWVY+EpXGdjVn0M8h/bd9tx4HWz9q0jbLXvYxiDXjWBLau5
PXf2ViEO6EMx8l8H3eraFjX33s2jU20nPWIIVeft3M46mllOOsGCiTFbXYuGrhrRjN7KmlS7HnpW
TH4rgFc5GI8p9uzRiXG9VQ4Lfe4yASmNd4NMxaJFOFvkPZ+ePcxj7/oppKJg0wXZfBd32KQRizO/
EsBO31qLhkDNrPDouWol/PpjsLwfHSgZtt2GBTExTpQe7Sb8RmbJlmbo371hvloZ5X3CgB8AC3jR
2OMeia/iu+y5S6vgJ681r1mPHiqHrw93IisSgW36TuFTspDghxgHZs3C0tByh5Ou4d/QmP0unYwh
NX7GC/vgQe/YRnA0QaPtjDt80udYfvUKQ5fWR1fVyOcZcpJ0+qlyWaocHfEKlv8WoxVCqMmfGxrc
VdHkPXJCX3b0tuEQocm7rvMfFZDVGsA3rriEHBiQfwY9jKuRLvWl61uXPA7uozGik/Hl0WCz4PCx
X/Vitvd735Xtvloy/rRKBlid+Sp6CUyRCCgLAdp1Gn+KSl0Tzj2EhOXnWDSItClMDr+50bpA21uY
d6tMWBsREZoTuC34CGGckV/5FlpNERMNQQtJxhmjlck0n98e9fz/0uJHdQH508z41AW4FoJB5Csr
mSAkRtLaUPED5F5yS/BYYqeAW5jlLPtO+w412Aje/B83suHQhAWjeEw+0qmKpfKo2bK7E0ezPZI8
5BER9QcJPoNCA0g0sHX/qHk0fKVrCVpZG2medsVrHIIA0hNM+EbHfWt+AsKiYeWdst9RjN7757/W
Die3FvGyQzgEaAt7RjXBuqwfac6hmFcU/carYE+M6IBGqt2YfT41iji8AKvgj7o6ohZjvrIKd8Os
NIZW4uWueu6cczz2HDUJ2+BYSleBy0kiKvFS9D5ZLUvJg0fq5dRW9Xc/Zv5+0DkhKtaV0WSaDjlR
3IqQmAUlYRuRTi8+0naC0mQlOPAoyXSrGGZBN5fkigFXVJJiUOx4i8d2Vk2zat9lkBjsDIGdIzfc
7M5L116Y7OXWwY+4kYnlUcTLNNP0XyK7CPEBK0ghGAerNj+koUbEjEnqtqup2BwRqvZeB0QkLcS4
d6d2S0BSQZsmy3eomVdzOQJ9FLlgC41e4jEdnFvQU9Xsju7t7xbFP8uj75AmKWiWWU6dGo++PmNm
Khg0tQqhIc8vZuUF66DEzlZRcGnwvLNIG2BMlo2EoCN8OgutsL38eYGZGeL+0LbcoPVTO7/AfZ+/
xB7FJvzKNODIZS0tXXGBbpXryFVDOIJbI1qNc4/8hFmA2RRcTilQBDPuDs3pzwvHlZISHA4XgS7O
f16Aunknx35TKSwlt/Wzfc3G8ZATMXhwEn/DmXtYa/FY4D41beyMcf0AdjDL861tl9Y5NcPwwZ+G
8DQJ+aTXa7aSjForIWhB7ptFi5OXlJTzpKcVjuA4WaXzr2BfaEu/YioTalCwEWisgyyn9lhqMDeB
Xm0nnqmz7KMa5QWIe5VQVMmYZ8nxMjpZKnXPqisHANjmpbRYety8+5p03DCDAV8kDJNLa0oaygMm
zGNgHkyXcF3EHnCWHDrdMeq3uYOCJPGLVraPEzmaHgPCenCPE3/rxd9DiFzmQSaKo+lz7AvEmvpX
L2BwwmQg+eZXG4ry1I4WFZIwfgjRjjFzZUaMhTqyannroNS66zjkMZqsy5C4j63fP9MGtYEr5Ee/
KMkrZrmgbfaxPt65sn9EtXtlW6wXiUdzavcyTevYoP6iFxg9XWREc4T15TPKb2v73Wv9B6+fu9jM
UlDzhpGxyXs0bxA/ddwfBQjlje/Dzoa986WV8xGpAUxLNZ2LK4Y5iQE9EsFpx13lmmXmr0Kugxz6
KZfpQ2Ra46OEbVYVE21iHUCQvtr9+aqMkf8zWKjD4wi7MuY8sOihsSyGBmNVGOL9Su5eE5xMrSLh
SLTEbPtPPzK3f9biQtl7grB77rsrWoESLEPWRZtIsMi63tWFdN9NY43xZ2WUIlhRIGPxXDWUNE3D
R5+XPwAx+w7X0VDjcjIPCQW+paIAOWTXGXX9xfJ5+GMHWnpNg6PjW3h44vKQuPIxM4d1FUXqpitH
rOgJe66jDDLq1F6AVRm2vg0ZYi059eP+xXuX4fGZSprQigoxI6wXhHpzBA7irmlnnTLRY4Bp6+9g
vDq2cel965TUKSY3Y+GQhloMplbQ8veZoBAtS4N5lqtjaKeomMX3MfdJ1uQk1q/oqLPRr940aYVr
XxTBTnYQmKAKsWIE/nTUp8eyH82zpJkT+aOFWE5e2Wm6LU9IeaGqk2uKRDdz1RWiOr5h1w3WRcQ9
Kmsgjc0zo46pPwYY9jVXp78l4uu29katxWXe0hBIbUMGbZoP/9WNEms7otONDcq7EaJbJ7bzNBLp
//OLYqDAZNLj39TxwdTog+tY12R7ap/iVF9Z8HGTd1cjlRjAZukt+Bkpp4gGaFba5+QfAsZ7+FP9
/l3vc/jcVfSgiZKmxo6JYpGi6LLd0bEadht2I7lr/JRT/oCzV2SyOFSVE4KoksGq1xFp9DzaWXm2
BVhVboSLvwbvwbpo4+kYNCZuqoR6Q5vTkcJjj1G2izjkDSaeUBZiLtz8tdFDFkiQ5LG3I7SFlysN
nsbBf6nj+0Q6DF9vmmKP75OdFer+RuvkU8KK63otAY0iVrQs6D4J2zbYmm0Ck4TZDB5Cg4kR5otR
/VKwio6ysi6TRhmgpvR2GyT6a6Y1N2bYNbym5EXLrPdBihtyoLFWxVRxd/Sw6k4Qx1GlAjr4JL4N
9auBvmomT+MYQ1vr/M8oI40mGw4rgxcc3ZIdliwqhKFhtl4WFWu2zZ1XGnj6NO8zCttqXxEjR7MR
Z6L6AQcHgqZd+QboHk6YGNYOYPjO0NfSdW6TEYsrB449U75FU4gzNquHEMvHInHYk9rm3Il6K1MG
GKZzbXWzhlXhUTqWFHsIDsXF0ze+Y6SniFTtP67snOWvqqiL382fANa/Bbv+8/8U+vo/5sD+X0p4
wTn9j5Sd//5f0//2T/9LZefPH/xXZUdQc+9QRoN04s7KSf9TN/TS+3/pto7qIxzd1x32xn/fbWPo
Lg4103Ysd5Z2/jXhZYu/LOFYsDttGJ5/YmH/iLJj+oTFqOSh0TDff/+X/wSWEzuyQF2y/vx1tvN3
CS8099YHS2MsS9NNQf9AknEqZ985NuJogItLA38EqLF4SPujN0K2cuVVj7HTd9NbEb0DStvbHbcU
U6f2IM/p8cNWdJZVD7YfuyN7NAQQ6IcaKUakaxAiXo6qrc8uTWxkXLKIYZJWwG2VIQAMwzkq3nVw
vksUdoLQYflGKnahXJJaRTy+gCFqlkMLv7i3C1B52Oqg2cXDN/+KUyo9Civz936o6VZrn0uskDlI
cSZNdCXk7BMwv3apjVhED/G7VwmardzdmHskYwiLqwBQVOLpt0pcWb80yAD1S+SDLBNPedR/0So3
bdTbFJOvUg3HYGbgFzON3sjyU79lVgYzqLdu4P0McDFPTNY1I/RIn7nhqrzgUzl6g7PDGtCupcEc
rBGANiDSfCOMM7jo3kKHdYRjxCYy5LCZrBETlWBPNE0kco/manQtsrrWQ5/aeGJGuQYmaC3COtwU
DnqOpdybNte1DfS2JamxEdL86p3pPMXeU+vmgAbl+zQXvpFHPtdzBZxhUSHiCEmGl5YNrr/piofy
ZtAcB2fjS2+okvMbQetcXnu4Z+1t+j/YO4/kypU0S2+oPQ0OjenVgpdaT2AkHwmthQMY1yZ6P937
6s/5siqFlVV1Ttt6kMwIRsSL4OWFi/+c852i5SKXslgjudxhdKa1JWZGJ+x7p/Oy3WhQIkQi4SPH
fEyN3eyi+Eua7TiJZls1xA3U7OGlmMujjaqS04bX6Vq8in48vLIhs19dmUd3HoY20CO4IBU2Rlwl
koslTXuFSQ2Fr8v3nGXAc+Gp8eR3Hv3FcvrGsvAyJwR5R13fF+siP9talbrYz9MVf8Mcn6k5Iv6i
J5Gu4tZlMVNbU5p2F1vcDYYKV0Vl5Ce+O7Rv0CTY0ChouFzIE0nYp4rnm9StPDJBat0MHqCTTOPo
F11Dbj5kdvolvR8zx1sNbKlbKV1nuOhiw5iGQ96NOUs1znVvZeRAR1vlYVf0rM2grJteFA+FrktU
xBUYa7tvla5SNHSpYkK7IscpZydSzMSK0kQCYACuWxdPurIPLe2MA7YlrqyTOJo0NxY0OIoUkTLR
pY5k5c6Rg2veDaebzpH1qbAQ8DyPIXPU3BJJ2Hb2Umz6kBMZrBXcB+KtU5i2a3Pame+p4MkdI8JC
dS1MyjAwEiMnbjzaKC1dSznRC0KPHXn6Nt/MiMYbmcpH/N7TRzkjm8r0OOGNMk5IJPHJ1+WXNS2Y
Nm2YNnswbQ7eT6uLMiddmekFnLUYYjLMWlBjqWvIO+vMyuaQjkAZjoq6wYlK8YEMPFCGAGL8GGMR
TZ21buxMAPNLmxKO0qDOM6MPbtOR95YNVZ+LXTy6/ch+rmtAF10IKtl7KbOBvyZiXWxpNcfOV7dI
w2+VBs0FlIWkCXRwQQw7iAe2Y1+nFwh/j/ZwQF+lJdJjXkZRaa8rS3tdXlrqGlObPlOhi01pn6Di
VJedprSewjT68j2SA1QtPNKhOO+YMQcrW5elMrK+n2hPNSdqVOFBcurUlwzZWOcGYyKdB3gXy2gX
ZOPIGyezr5KMnKfrP9BLgr+bzlapmxhHWlwLXecagU1d68d4Xbv3CFochWvKXwtaYMWE+yvUxbCW
Mg+lW7zQ8VHD1YodjmjzDGqAQllLV8ty9tsndM3SP1VuUib7rq6hVV2DAz/GQtWFEUwTU2HK6c5D
T4kDGh/DfZt4wKPQ9bZI1Q5nvLs0kAzQlmUhXJOTWiE1yrvMw9+DM1UX5oKH8dY+HbqpLtPNZxfw
o0vv13ST24yHKXyF2Bc3TzlNvG6ZEAssSM9OnHyHHhl54rIO7QnA39RVN6lySOZMAtvcYP+4HsHG
Qlf/Sl0CbFcZpPyWZToxvF1PUzACZbFpbJh2cVOeSS+67I8UC3OpuxYmSHoCh6T5uqwDzoTlzYDB
wL2R69tCkoytwEMT21CQQK6l5nVPdKVxr8uNZ91ybLaYIXcuRqfTYuY7mL9qE3scnsc456js9I+z
Lk0uaU8GYoHkW7QXH3WwyEuu4XVBQ2+KzsjJv2gzIEhWu3ZEaO0lmaVQHTCMPEnGWmCSCKh01nXk
Mm80hq7Yuh45tpaFA4caxS5eZ52WsTtGA+dzN8HG15Xxsu4zKq+Wms0AlDGGiRCqo/8w9GYGpoVY
cEN+myckJ2LptYdw1h5uXADIwjn1BgSHjIivUAFT475Tex5D9ZozsU8Vj0mCbBt6OR234tTjgD84
LfEdeiVZC8Lb7CpR69Ek+TZiD8fQ1L4RyNZuu+Sj62Cg2emccqlmjDl7itS0fFWUWG/s8tYIAEvk
Qk772ZwPodnuel+sBhTBVdUbJu4uf9OZM3DaORbrVlfa14wUOn9icWgZVpZG91CMvOlCg9gVdBYK
CES14sQA+sb3jtUYf7gckTc4wXdlI9OzSdQGKZ5UQgt+LGJt29kLmkAFsrLDFISXG9HIQK1eZyTa
TNFDwUFg31EwUXVg23jog3M3SCaHhK9twZPbLWwzueox0YvxHtoa254gL7B0qJEeHSoJVsmpAZxq
Lw4qXGrY107NPW8ujKs6X27V6J8yHSGbuvPEKeKiMOit6vzVje300bOCh8Ae1HGsHPYGnATFvDFJ
kdfY0Zhw8mD5wU8ns2MXuCyqxKnxPReUpzJBNGUELitld/DORs8qRo2mQS9UeVN4NMR72bIJaJ2j
t70aeKc2yytfFsHrLlDbpBM/qLDgIGPcPkmGKGQ/dOC+k9mDVDyCQ/aN5oskkNzUpclgtb+vS8b8
Kd3Nm9F/0N17/DWEaJp4MwAu2ArVYzZI6cyzPZRocnAl+9dG1sQqpjaeUdTFR7Qk2lvBdzVKEAfr
Yd/0tICFk0Ey0cvegH6S0vaR/1kOH5TPt84Hu9Uu7Gcyq4y10VQvdimXDVjknQLQnURHxsJNFh/a
jN64ha719bgwLRBLtc5d2pNiNR5N6nFQ3e6rDMDM4I7Xy9T8QerAPqVCnopmMu+SCCNmbyycSDOq
/IKByx+IVIghjgVCveSrkMsCAyd8mER3S0P4EfiCd6UMKs3GAFZmxbiqi0wcp9lyyPN+y9pBLV5q
Uc7I6cMaqT+sY0IHoCs1oOslZA8HnJkxEp7c1eD5n1PfMcVcvojzBTcAm/CkU5TYCmFsOfkdAGl+
zf58aUdgN/lMupWWc4y5ZnQNc+o80ZeYLwdG8NRvtGV7NxQTNPSQro/OhTDmObe+URen2C9MagxD
BR7FuaZs7BSP4zdzOyotC+677SJxeoApWEGtNdmnkuaI421eBwSc17LzH1wFLSF33KfCxZKOv30j
3bIlyARhZm6b1diyUfFdgN3rX7wY86MfdjdNPEYX+49sKTwqjJJ+dYs5UzEfSdQ+0t1vY0sLXKVb
mGmF6/CBGsEN8jbEx4C7/OA3z62w8y2BvWbjIeUKt5sxW0bGKpyyG4y6xb5NRvOm618Nh14g5Je7
nGO0tstteg2B1T123QJmczRpR0zL0yLouguzQGw889SCTeHpgWDXNAmycVI9RhXIpildXgwFNCJc
svMYgRCcW+ONoFN9itsZvbvi+MgxmGNYZ1Og7C2f0i4fCCv5V7+D3ZHLjPxhMIwoUT2WAKBJGBvw
CnTPX0HhX+uygTUN9L6vWfcBSt0MiKtiWrm/bYGl7g3UDYK9Mn0mFKD13NHBvzcRT2nIxJSMwOdW
1ywGLx24vyPtQiS2rPcQ1sOGI+BtreEci+LrZs5yERZvZt564146/tqGey7JG03+8hEPCDsMvDnz
U5EYolkrKhMX3Z2YTSxtXmQ9OV7Axg8ptqRoMfptXKR6cVJ0MAa6jVHpXkZ4kqATeHCR3Br4drHO
5xe66UV3Oo6UOw665RHgJGPu7m4Ijnn7gWvrOTOHA6aGVyvFRuArDoAq9+/rtGNyPsCUzUC1sy5Q
qmgYZ6ErJ38/KARuTzdRzrqTkvIhWt0tb9v7swUqrrk2sFSyd8DQt1ULQ12e69+WSyd6trC+X6UU
YCL2UY5GJWatuzGJ/JqrYoIk7biPve7PtEfiY6TYzon5UuiGTZuqzYaGwt2Sc8mpdQ+nnRobpZs5
cyo6BVWdk+7sNNG3rgZqPCf2g7Vj+kBTJ+iJppFQuUCtbFFfPEpAU90GKse0XlXm04CpEd9QS2Mo
1aHaGjW13nrWogt1ErSwRRNuTwpHswxYpw1NNOXkuPZ1K6lHkob7+IqUFeN1BYaBEoFIpK9zaX27
FJtSSEJ4DFLfENN5CiaRjviEENNk8E2Oq88Uuh24lpThZbyTujs1krCLWGsLOBDLNtQNqzNVq3mH
DUFRvprrEtYMK1YwzG95xew1d7yZ9RVgV407bm/73t6e2s+I4+GRGWOOG5FhatEfCkikugHWohdk
rF3OULodtvQ4KrsvAaWxULtsrTljrOg2Db2Aq87TyVPdNTuSHyUmvs6ySnB1UMMpN9QtQ0Fvz6h+
V+nO2sygvdYC46DbbOEhZtxDb92IeTQ40ZaMVV9vm1ocUt2GuwTlWyzcH1P35JZN/A4WAc5xw/MF
s3INuyegIIrn3VCKZp7lm1JJFjKAFpwVoMnqVt7OIeddW4+W7uud2UX3LMW3YjksXnxxCoLaid8C
bWi5GdXLujJKyQ3mWiTgVq0qOEaqvHGjtj6DCeOVsMY7Mapt0wtrJaLv2ceqQDZhFUTJZ5v7z4uZ
MPsfBS4N7w0S6L4M5+ZYpMPIm9bm386lugX1smYgkq2S8Tl4G5X97brmgH3dF+t0Apg/uSjXVgFO
sgCCiMERZAonBJ9n32BnrctKO45ZMejx3dkdg5+6HQ8kIdgrYnZrWrmeigLTAMwGSqDCsZo33Cwv
UU3NmBLOfqwrG4j+zPcCjMlPmPfVuhum7HoqrIeUvSooaITxfJvrleNvIce8TznsZuVwFJHaRqL3
TMn9LgT8ugts5+A4P2UwW9yU+c5A1c1TBeloDh8H35fnfjhMxAZOWHswI5bxEdLdV0QJ8gYNyQNZ
jefGi8cHUBmQS8DG5UQMZ85e+0bJm2wIyF4QNNy2BO5RXtVJzLdW3z8MLSPsqYg2to2r2vC0F3OV
GoTRZ3FbZsATfD/deg19DoPR+eShyecmuXoKWnbXXqjnfODSZZbBDWmBu8xGN29D/3NpaihkFvti
M2sYihg4WUST4Ca36TsEgyUsOZTVNZllctrZjezT+cNimrXBEs0T39FWUkL2XWfm0h/qdmAPMe14
YwXlZ1nzH4jz56YP01MSqgsDKFhwgiSGCvHccRGhkALz38jCkXGvsBLCV+HYfPcN0RMlv5Vgay5p
EeNL6G5kxxS+01NDs913OWeyich4hdBMYiJxt03r7ix9HlAcKwo2UAy53W6iF7ea6OXJgTh3PI4G
GbytqJKr2uc6N7gXwde4AsIOwjSa9jws1VYVk7MxmWckXIN2JXlt/qvGuxZ6Gc+EB9udj6VFgjnH
yshQy9+kk79vlwj/S1f02zIVz2pOdB2OtZYwdVjY8Sn7U3uFn2LiIS4wJhHTrr575eGj4m/LHa0J
6b3K2FcTAD0O71igBW3ETh8eSxGcZQLRKYe4EOBCPhrRfFdOBWNC4uIrws76sX6BCmxsqZWkoGWb
FvAzek6osF193EnOaZq6J05YD21RB2QMXQ1CHtGDrYcyI1duQUBaGnxk3VCeAwMCe2/p07Z8N2qE
oHQK6EJrpyuCn49UjrPUo1quU+ZCHccEShToiwmzbP3/RYj/i3gJysF/LUKo5H/9T5bjFm/Jf14V
xp//K21O/oUjiuUZyA3SMS0byeGvYkRAysQNpM/iZUmTP/HvIRP5F8uxLTSHIHC5Qf89bM74C7/f
tTGuONJ1DfmvdYUZUneB/aMUAesOjQTeHBKHZf9TyISoMnaTyHGZjV3cbMmOSnUnEnYwQiwy8qkK
Hr1hjDZJ5j2nXfM2k0PZ98l05uDzx2z13DrjQkNfGfsZDclwPMBeRL3UsGQYToZyW8ts4gBQ8RT0
Ber6GmT72clwE4+t3++6A8pisTOjlABlhckpFwi7EvG/nt27he7OuK6hIKmh30pnpltALuhv0jRg
7bsXyykuiTWf59l8iicaAlomLpuBnmy/jR/nPv0MGaiuQiPsDonsmF9rclIjL1OZk05UNDNMZfgD
5CrZTGn3B5n1UbjFKSGEuvZ9Vt5mLM6Oi7F+ptqPBiFzg/POPAAf2I/xfcm6w5DqhSXpQ+igRg+y
v/Tn8ViOzc5KQNVZEwP0AYDrZKQD4FCOt1XOmMAml99l3vUcha+LiucTaaCJ1z44l9j51rR8POBx
vIrK9I2hCjoObvINSYamKkhWdxzwXQLkEVPAJCzMEyBWaOyaH+c38WlhzbAozrLBbeRpZO3CnLmD
cI17q1uKQ1Ekj8NofAq86MC5cD6FejajnJYRdvBRZx0L/2weJwFpUEQcfjDW40+U+MmD5Zt+1RKb
LEzdWE2Qt/IFSVidRwf1BtP7jYqbD6/C2uXW0dbxGMvZRRDu/FPfA2Arln7vKO8PYnvB2vOdEdYv
b6gwYvWsplPbcFkdu3LFATw6+MBjp8Tq+MtJ5BPKRB3HDpEO1iHRCPXE5Rwq2jYE4k6OP+39+zkZ
AMCYrMOczDchj9KZCqdHu9Y08o8KeXcdqYRZ+NRsOwNZvue+iBjfsT07rMJ5TL6v4CuEENHgiIQG
32ouPB3tIwAgY2MkwcBhqCJcg619Vq5z3QMNxvRRb6eoSncRAZd90cz3cuqxXC9GcNXG1H5nltVs
lBNSuCGLm4m5siGzO9aNXS3AfVkLTTlEBPK1V1dXOMip/iKmwdihuYsHkCZNfJuDys81Mx8THMw8
bGRoK8VDrMn6BkWTG9Ppnx2+LeR8efN1Jfypua6ZVzs5yYIO1mK6w7n1xmEBep1X2dgr5HvrQzce
Sv+tUBQHwht9Y+afkbOoMGVx4GqXhQUiGE8qei1s8miZmV+AjJNkqLY0qX9EIdn7aCKXORoL0NgS
zZ8BUdla8cENCzbf4JbvFZyTJkLfKcRFSbi5bpHc5FGN41/kV2FL1VdEkprmnIWBYw0FLKVhYinA
Eyhcq/XAE87wZCNnPc0LQdNx2sTljEuytUNPjydeQ06dnGE0Zs/HI2DN37ROv4etNrUvpKXMbGi4
W77EqSlIk3m340QZweJBDYoH+20Zf1K3Mw4Jg7CNNfAuYviM0efk4ORHEjNCQHXth4q8XQEMAzEE
AE6JKRUnYbl2x8cgxS0Q0iWsbIG/jnKQOmZNa8xfYPGIjSNWm4Ug/brB6p2UgcOkiBcPWsSPpOaY
AwuGYFlQRLrgFSb5zSipXJBNRtfatiDHRRySjCLlNCNauPpsVsGwjquMAo0c/D6LAM8W3M6Zploy
zBnshfZ79NPnFNj3fjKynyqGYOl5Db2kCwlsA2tWN/4MDf8P1fAsrfTJkQYX8SD9SjNlrrOhfUHM
JbBvF0AiC1JPAqiIaYTZVoLrdiV9xAnLVDGb5hpgMzVM7l1edQH/+FBs/Hw89fP0HlFIVnQ+Wq2e
uRq4f9d5dZJ1dIPkdj9Kwkm93Tf71OR1a2qk6iA5uRFUZwbH7qlz5lVp2wN9uD369e/nWv0LTu9N
exaLN8+tr/0s+VwGAx869QZZE9NInKR/LLGliFqp9zm5tdnXGQDIU+9RzLYAI1812g2TZgPA6hTy
lsdoa8wvFtn1rYlaswaEZGjjHDsK9UHjkBHUm60fctpfRpniFJTJfN3T2Ytzzlw5MRP0VEJsHDux
MfrxTsX+XhnOM0EvoOOlcLYxQnBQ5mrbN0UBptneqrmaV+3kM4uBEVfykmB3ikaMyZDAowk/qT0N
0AZ9Yjxy3rueDLYxhcdYFz7KEVv14KT3cC8otZ7gAuoISFYnf/Sla10cPePuO/ipScCwWjLHtikr
ifE5o/VG5hChMTgspl5y9Dr2q7pwtmP/kbpRxQG7t9gjuG7os/uWwVS7ziQ57xzqHk/p9Iz8Ria7
is5Tr4mANS7mpopu3a5ChadBhKmCf1SY0le1HFirCm0jaL1pizvKYMcmnw/S+tDjb9OlMcdxkHdR
a4zMfQEsMiUAuIqYkuYtsAIjfWPB87X8Q5o/ANtAbcCqnqiMSJZk46LwrE1JLDRdYuZ2DnTOvJtA
igGPq5gU5ibvz2ie5DpCVT2mzl5y2dlYksN/rMQHfZoXJ+r8nQqLS2ky8xQ+LqWsfsu76FiMRb1l
vbvLcvE8D2gOY8SwhNTLhWltcQ3zjDd8kTpbgFzPADKNlWd8MBZLdhlG55BkSMcqzrR4S24m4roD
gQcGQWUz842tdRhShgooJ9uDMDrPcSzPip6EzDXVlaUUbUTSOOWfXtytgnbeNy7RS3tI9m5cvLVj
RLnXZDH0EkjVeXgVNDYRgNB2trr5NOKy3w+s+o2BEpmLn9I3s9tusq+WkEt/gIKyjgOgiwPK4uIQ
ZEIV25DKuwq8XC90M4NlD6dACjMV8AvWkkja5yb6MgxhoNFSHz5lw35q6Re3mFFvGPV8cGSKkGNs
pv6DEa9VRtjQcJJrP2qOpYO1s8qhEta6/BqdBDTo+NRQzSp6+kJkgMsuBlCcDwu8UoZMTMYWd+UR
COR5KU/8u2hWmyHXDrjoKPlY9yWtpx3VyRwUOYZKJBnIv4se3kbIPp3HMKHyTl4NzdZeEk2OXVsj
i5IMMO6X/ZnGLnwWZe1t8B/u29QT255qQlD+De0pC9ErZbiUcQaM+SEECPCqdHhNOb65pUx3PnwU
kPI28EhihB3jv0DYt2ZmfVuVRe5o6b6qGb9qM3NWMDSAa85vEfmyYz0y6p4nPGdOM62qQ1pJ/xRm
IUcnQm00qa9zkjG7fk5fBhtChoAPS1SQPpUKsqZjWHubZWhtJ9QzWV19m5rxKyNtxHMnpvGkdfeI
oTdLHWYbwg6EpY3oK02H+8AkDiaUczvwuq/zkD2WWE/9UPCt2LaV8Ug8AZhJr+K1Zck9ZwOWz7C7
FwW0WU7o4bqyHujVoMPULL9ljYdDDZHNIRHHf2Jk0F+BPmBBPfQFhafssF9OUWytfh5uLeOmVhEd
96K6632UW9vJHhxLPDbY7LaLlX6ScvqcJrUNzOZQ5UjZX7VLC9qsqyu9isQ7EwkzqK8FynNOTTDB
wbOn5ntVtdSkFdk7hS43lrz0HMn8ntbAONQ1txlnvNJIRpYKJs2x5AnJXsIxwLBE2wa7lLFLrOjT
VHxlI3kBs77vK3VNJpXyoFAeHRoRVmqGUWLmqG0Oqh4DwUGLfL6W+1x0P0cLgFX+SqeEJJmopcHu
jIjPnh24JyrfbhM1X9laTKSYEVlRC4yzlhrd0eSC4Gp9YLl0IW/mZpDJhhjUfVw1uO71BqoiZ9gK
5vEGI0xS321wpqig3giitlr0tLT8SWnrBj8IyH0tjbZaJI21XGqhmwoGLru848TMiBcGSQ8UU8us
+Onh5SC8RnH2MXTBcZriYOPXfMUFgJ1Ay7W5Fm4LFNxUS7nIEf06Z3rY6KtE/yv4auk3RQMutRjc
a1m4Qx8OJ9KGzXSYrGGiMmJ2kJpvGNXMVNpBekFjrrTYbGnZudUCNMbnD7Kf+aZFmx60SD1ouTpG
vrzI+i4NnYg6SiTt4dBZh9I8cWym4mUoqFTF1wPmWXdyzOJU5v0XjQWZiwcI/9EjsBeoh52G0HLb
p2GyORBshGpgcHwKJ3KWMEnYeUz3wY2oI4hQjfM2Jdkgih3QH1wWM0MliLm4DND0bS3uO1rmb1hy
HC38L9oCIBzMAFhkDW0OMLRNAFf1U6AOBu4BJGgq1LShIMdZ4P9aDNJHR1sOcm0+8HAhWLgR2opL
sxKeR12Y80z46oNY1qs3U/wcjh5n2bzCnitpmfMQHqUyEA6qLEQvcG+wtsz4espkN5nfhkSiDIwY
G3jcX2K0/G0WkfegPpZXmGa+Gi8KB0N2zWJpaYgkOk6nDucDZyoQWhn4+Ym7NhWPTtzY20D/mvQU
Qg1XM4fPwMkgdwi4Ju27T7Mmz1FyFKFyjOF0ZNy5XoUXr/S+vQhBrMSGTvSBJH7a5MwkT3LWd7eA
ASn3ZyxUcbEdwui5qOE+GxB4c8Qyihuo8PXx0zstLatm5B8ImXKGcPs3D3VZ2EDCeD0/TKxhTAWg
6ZBzOYhcfAcCd2UUtY+4nj5zvGrryZXvfuqdFnUKfUw2LqNSapOdFVokO4dfvyJtOwfb95N9FrvM
lXE6u3ZK9AJeZUNXOhI0alpqpoc5Y0VV8wHuYFowRAWyfRtTWrS1wb1LlxN9kTHVcLNmBTnGO6Xh
Ly2fyukCbacBoOXXLOypxAjegveHWTiTi46zNWIKlF+usidvJOYM9DT2Ru68E8bAtArMTZ2HT3FN
LK7tRLf91yeB/63R+P/Fwon/chL48tEWyf/+tw7BCW2U7M5/Ng10jb9NA82/+CZLU+B7NglXx/ub
NTn4i7QchnvMCS0mfP7fWZPpnmC0gm+YUQmzRCf4D2sy0BndEOH4RGI99IPA/pegM+YvVOYf5oHa
FW0wXvQt27Idw2Be+PVxz8G4wz79P/J0Mc0uytlmOI6shK+9CVMKBo/5x2Sm3kVmO61gpe6yQzO+
cQZCptD2zmHjXSM9ZOs0KRX3h2KHueuLG9d3LcY3qqH205i8MIq/JAzStnNVHY3c/jCaJcDuTGi2
RN5P8vw9F95rN9QfPVGK27SGYqHp4ChMlzGa7c1I+v3DYf5B9Si+qxTAHq03SEZY+fRISl7MINmN
OSdoTDkmrITwHGftcywpCIw0SxaJ7abqKcadEdWDGEnKGm7Dpn2n+TNK++silO+qGzFE4BdnuYoU
1kkU+laY/qqmIQj9cUTHjc8YaGhyjEW17xmMQTkGxVr1WJ1TOniYumnL5k91dpb4w2maa6IVnAGT
9Vzl5y50r3iJy5U7NTXNSvHLH50DS7Ce5/cGCnrQkIWKhtzdNEwbmLM1epXNbkjaoYZPxSktJfor
6dWNPZY0WVGHxPXFOQRdOu0wUzx3UVYwvxsIuBS00EjMkYYdcSnzGlzmbv6Tstpy8X91ZvsqrXOW
cWaju6rLHgfBPwz44HsCoMuPiT8GTxGdeqvIgH5ds54quNob6UHvTcEpXrWqhCFjh/aG8NyTideW
WyAINMPybsbxQsHP3pgZqLIXY2TLaKtzImPeOuNBwapfJAfwGd5sS3FaP0flsx3IEKHosRCiA3jb
zqdUzu8hS9te5CEzxsL4EKV3Z5o4pIlFh+e6QSYPmYkiCTFxVZDcazXtwg6Pz1xQSYw99z6bSeD7
ozURJOoxLlDL5LufmRKvZkagsFTPqg0fg3o4SkWlfSzeeeTwAxXPIvN1dze10hnNRUUVnCvIbph1
ILwQhn+3RX7pSTTFmSm2WFNgFUQXiyQOGcBAbqOZALCxCzp5qr1xgFHDa0jj3VXKBGHvLuMBei8N
Y2QpwxYGnwsRfC31OSdX4x0daFh+JOQcLnxwAyRDI+JMyWDk116huk1HdcM6GxNOKDEZuRWDMzyS
U/jlaXhoqTGitLO/IGuLA5lbA85ogxRFh/R2qOgUqSIC97ON1AYXGDwpnNJOA0sdjS5NNMR0hmba
aqwpEtTWsDToVM+6NfqUNDl2fIiDPVRUT4b+iqbdYsNMbx1jFN+V6KN7uNCMcyE6+z3xwCy57izG
4LUDKggjer7XJoDYx3aeJ8xXwsG8GS1oxr/oVg1xnTTO1VN3FXTXQWNe3QgAnz3KjZVy0mtz6vNS
cMokPQ2OMeVH5Y2HFhLbruCxWsfJOdVI2bRlJJpQFbuyAoCzXXJ0YiZEVc2FLkv6N7cqilu5oFfI
qLkhfroN8kg9J1VwZ/OY3+YUwKt4bB+I7a+Lce5f07KJTuaE87KNgR+7Zn8ShW68FdeKIX+YZ841
3CyqUQr/XAq+OQllhatL1TFAyy2Qo45n45LiTrQQTqXLg9tCBKg39ZmulRreO2qMLyZq7WZ/rS2b
6S6QkSa2mE3HzpchuYyPY/LkUP4lDJdVgY4eZAtOtkWc9NsB3y207g/CLxd3Yj7VhTLb1oUtnxeo
PAnA5lMEcIBGtWTXwScWCanpCJjSgHMpeVrI1997PSFVs8/vYQR/OBgzvTZ9iiAfc7y5w/VzzpgP
RVwwVxH/loOPowBKjW4DHdcje8VsWxF2F2fmKZqc3diTx8K5mLsO3zQXBnOikcyKl2deOMELEmsm
loG54BCYSxfuSN7fFzxTNfp4OXMQJupKD3DBmGKmWWzV4cTMDBrJpIZEm1b3ZdK+vCss4yHVIGkO
cEfA7QO3EyDTRmp9ui3Y6VIDqO0aFDWF0C2eQPDUZFRfTA2srjW6uoZhnZhnC5X3jCuXRmPTNCgm
G196Db7uNQLb1TDsTGOxeRJ9PHWgsvEuGCjWRb8LfJjoGBxIN+fbfI6vmrm4cjVyu9Xw7UBjuOEC
j3uC4e15SZ2XsJP+1RDGPyH07mUE482DTISPN6cGfAuN+o4nr123Gv9taRB4hNdzXeM9iC3M9fSs
/JhQw1uND28A5FBu6J/a0LzT8KWpxpDiZdgOKiQ/lktA2LLCGME92iB6jWHf1WkZc55AIQqPmsU2
Oppm/2nZ7jkkYbonhBztmMHyz5+KJxxyXC5rg2N63u5zsezjKnkqy/Qd0jGQc6b5wQJS3dBwdQll
3RvQ22CAfIoJcVEQDqJHGspw4zi89RIC8V5EP5UHdqSdmJ3LkUj2tyes4YY0/CvbWk7PaoixN7yK
TPlkQoPvNBUesWdFSc+rEm29Xxz8c15hPDUjgO+qBSsfasA80+QGD+V4CxTOon9cJ2bqrYjS4AAG
9dnBh9Mn8ElKzOZklmTLYX+UydlKJkCwNdC28+/PbWZoO1sSV5yy5QQyczkxEaSs8veHv5/8/fDr
jkpN1SN8aKPU7yf7RgSkFMeboAmCExVXymHX54dzUjgl6z0Cgcvet84zhurMHXBgUAx8GvQHfLfL
nx9+P/e3n/7+6j997vdX+179/R+rywUBrD1VWIhoe2G2fZrHENENc366EQL2hmf1twFUpv2YKG79
9cRTLgjl/PWH5EZG5lpG2x/9Bu1oiepzMQ7V+c9fkJR4GMPJ9PP5JGqFVcgxhvn054cxJcesMDFF
pA9O7ex6p98fIfn+9Ud//pRM+9FKKNVJEWHj7N8/MIHK1qYf8YbXSC9HI70k7RJdl5KFAbZazv3Z
5Ozw5wdyFf3Z0h/+6XNhI/KjKMYtpjUPR0kP81z/yBlNj2Z5YBUU9G5s2rNWc19a2NkxNTMNHN7A
C5PnL+O+B0Cnbcyg4XeVWacHi1ctHhz7DCyP4ErBCPQcZso+i9T6h5/H2AXP8cvffsPvn/r9rUNp
kulFy9ouxiSuksH764cFmXoLznDcUchyjGdJumWgx5sRwGfaQHgQmf1ZmIECjooYgAGm4e0+eWxv
gmPKepAbDIb+Ji8ehBfbm1Lwk5BKRTAS0ABpG27tBtvkjGWvAsetHGcLZM8CSXXbqqU7983So7bi
Tkn8wdrGjIBjGcND5BtxI5RFEuPBYI3oa0vswqVnWoAbseRmQ1ksd2pzLFFuynrrIHmsGtT2hKkz
eh88yMhprosE9LNYjiJjzurnGvFeG9YR0i2rlGUcWFSjjeGkBzHjWvITCwSIA2hymZJD03A0h7EO
htcmgOj6QBOTn4D/5flI1iM0soPZRi+w4+7HUvR3fjJ+c+c211gVva0z3QyRIvPs2NWOmwZTgOqJ
IUqxwVacXPmGOGRjGBzGRtGxVTMI8pr5iOv2e2IQHSbWt6MJTZFmNS2a2mRrfpOvSU6GZjpRPXIO
LPuuL7+UZj61TfbtawoUlB2yd/4L82XtYYq3amyDnQ/UgtMcNU1TShyB8/2+awp/7zL/xU+cXdua
PhWAoRLSucQkOUrwVEwzihXWkau+agRTYjs6Vw0+5/9D3pkkR45lV3QrspojhB4fg6qB0/uWPRmc
wNgF+r7HTFqGtAwtQVb70vnMjMqIyMxQZbEGYdKkrJJkuDvgAP5/7917ruXGqP4AXKmFcnAl8UqX
7Cu692MygWJxntMpDkjgNJ80GTocinsNeBblR4L+2hdo0lAroUqGstVI3lYCeCu3IXAZoLgikFyd
ZHOFktJluhnD7wn+hV04xiapxbY2smvXdaEGAvkC9lW180Gyv0oTK7cPDqzQMBS67ACIrXvSB5N4
2GTVt1VIfCAsMRzsAOsoIDzJGWskcayU7DGG8cG8C7KnXrRPluST+YDKnK44FZJchkpkIGB+JEYW
XGbpYSllWVjmo3UcBQ2+cVKxoAFDi4CihSnMikEO1bvRubcBp9W0rPgaDnSStxkatQLAGjOOx1hC
RbohWkcjHqLWmKQX3o0IVkWcnXj9Lmfjusw0fR2FpLs5lI3uAG0gsfeaDudNqN26VCKUA4Vy45ue
NkO5CmrI6bA/EfXl0R9dkdu9jFPKVMVhcM0HRFg3VrdZDsAnnTBiqlJaYqP9JriL5qCehEDT21Ff
KhYcjo6fjOlLCoo1iEhHFrCplKa6MAh5qxO6qW2x4wFTzAJQeJrR3ECrweobPrJAuuekbjhn0AXv
ymbY9ZECOJOGE4jVYhYTw1I/mGD3PKA5k8GwQW27Ix0FHAqS0UfT8y6gM812HqqS5PhRKraS66f7
DQMLyfqjPTXLJf3P0Mdd0pKoB6v6CLKEpl4vaYEd2ECfuHSrZ9cCQyQQ5jmxMPD6ihu2badGb6/b
qbsoJYcQs9Bd1SFchMxts70YP2a56gAPv7WjGH4979P0ChQMYRNZ2OjW+WgnL63YZNV4iR8NwQ81
N3JCFUTiBCpRivKVXqdpmb8oATf5CJfOga2oA1nMG+O8s6NXFfUGu5XzERhjAZSxAM7ote4r+Dfu
6+q6068N+piHCdYMs3lrl4bTtFfz8JOfKguOctWNj2mZMegSxGJIMmQrmoIOesu+ThVngrVzrVjZ
TRc31dovMfXkIrpO9BIqmRm8MKqatk5A6k/MNkkoRcJqrIfbyFpqbbxow/EqFM2WR8tLDUFxEbk5
uoRsuhns7NVq3f3YhPcawKB5wqtFZbUJ0nQ7leONX5IuoJoGxIeCYWrgY9gxd/FzoKjEZeCmHIn8
YM2YrjptY9jpXvWzC0sZ75B8XGp+dy38Z+Hrmyz0byOd0cCk1s7KrpxDlE5Em4fLpBidraE5O1iH
Ryz3r6FindvGujWjK+qmg7AgstfuMfaDY6dazZmqhvjSR6BKSGRk0a2q11paLyKRHQgwpjWhGEuw
77ReLVo1bvBJER0sR2WZAM8cCB2dHrJAId8U7U3lom4pN3RDjqlOv9Vub9XE/WhZDAcFcfFM08tF
jpgU0bO/zoQyz3txG4EEcsOU/GaHTArmkZO4H5WaKlJfY8ZWhXEd1ZRfRZ7d2YyAIl392FC6YKra
4Rk/mSw5ems/pqp7h5eHddzcuwOTiyptF76u7j38N/mVGXlXhUxdFZ5nz+wgWttuSXoGPMEhq1RC
oVNaHkgCysLfYWBsSYCR5tjWQTNc1dlK5JDbStjKRbVpLIM8EtvOlj0USGwf5ElNvMCERo+aksLR
mKAEps2hLNSDa7jaipVVOSvJZVtXzGsXro1FHS85IHiUG2YnPuWpcm60+6aorsyEzEypRXAEo+wB
Ly8WvQD3hiu24aTcQybcx5VeS8TMvLLXTpcgpEbUXTDUnuWcaoyI5VnrptEcSBGjrrLfTpJ0PBnl
ymDGh81VE8dap+CBgKOgBY6DXaKFwYF5rMZ8hPTxt/9U1KVT5g+FZuwCbENj0aIAULOXtvKbhW7e
uSMjj9a7sAk/Lafk3K3cm65voerZysFqGfQmZbdRskZq1cWlzfC8nPIb36b4KkrYUKPSjMhdZkE2
pwWf0OpRjmRfoZ+GCzul7nnUhMANkGabCkMDJucGTpGwd6oTT68Hb7KMNb4tYL8RIjpVuYw9gxUA
THxcq/dTTetUMvqrShdzRllXwk3YQjspfnTjtlTESkdJsvL9jhcmwxyTKvUbmsv0bHBNtOOJe1Kc
AYLzxODeIfUsKsMnQQcXOyawM9UEgdgPmJOiO5/ME9CU5BOWByLemehV+UsLK+xsIH7U93eK18W7
3CLhlYcM3nmzfY5R7m1zMPnVpEDTAi+B56I/RSoQsj8+afh/CD6xVed7muOHx+cgf8nCvIDy+3tz
Bl7hZwKK/cF1dAe1mO6QwqcZ6H5/Vh2bHzTaooiILXaImlQQ/013bH5AE+giSXYc/adhwr/8EnLN
VEA4rv1ZsPyH5gyWzif7SnesIYl2hfyEBj1Wy2ba8eWcoegyxwyDhB2dnq3ZQ9QlrWkR6chsPYGM
qXMfcxN5X9bY3AGujmoKcQZgjsrXMwJ/nWLN3o2K6skdeVYmiUKce21uYAIjOkyKYlVYJjoHjRxl
lrowTJWtc6332bQOEBfRR/SXpUaPMk2aPaXTkb7KpbDpZ5Q+e029HPgkZQxLQbmjAfkUsYxKWKS5
7axsg7QTRCPSk65APDJWCdqoThMLv+3PHSWsl/zhXW5em7ZnoTAwAoj0xVlI3hTNSZXGEjcs2Ysw
srr8ZA5KCjX+buQ5vo8dd1Pw3cwND4GI0Yb37HPpXk2vVsyg2S6Mm8xk50eDEqs0Wu1I86Z1p4hT
4AIojqx5VADgThkmnnk14Ew9Xo+K8WI4rZRVwepv3D2c9Yd+VNe5ruJQF6T9DcMur6aBRsBtO52M
It7FNl07q8EyZQUjnndGsAQMzYDSvWDCYS9qHJRJf27XRdTcteStnY0TWr+ehJSeGUUfXjfMuQDl
EU/C2gXyxe3CvYLcT0hlWo2gqEzJL/aqu0psrNI/Jm6ErR65DWGTwBBtvlZAEgxHkLiGROdhT/KP
WuEe3EqoGzPUrvrCYTGgmjkpIEYya5jYC0TaSSiJvo1C58KoBPx53TyfCJ5pQ9AVWt4qFEGlcrLb
MtuTVrVRVdmBbdNFqjIdIv2Z+QItk6UFQDtsSAX2QseYJdAlKDh1XEzajc3mAk25T6aCFrEYYtGl
N4rvtFcXbqss2Ei+WFlDNpexY8V6YPFB9agD9PeoBbEAu8M2dKZ9YLb7rMHvbg5i12aTMROZYbHI
mZetQzuM4Ml5V6k9RXYoNm4CJayz3HTlalRX/hBGB4PlVk1sJFOEtSw8ASJ3zCik3/6nwmLo14QR
RfZFrw2f2o6mhWmCDrSZKYvgo4MtCDAlzcuIw4I2lm3LfqzXeu0Qyg6diFyYHJ21csuCne3dVlMI
L2fwzOhhVyjlDSK+HGeuyYput5/YhK/cCkdMEPcuftcKzXQc3xZhzZol5SOh9hF5f4jSx3+a/GHr
Zd4xtgJyvRlat456cvXHMrmdHPMYVuqVIVa50T6moTSa5dkniuALisFeM2iKGRdRmd46hObMfLjX
AoKrcUF9CjKVntooblMmnDN8uNnKGcXRVOILWPtz7PxA4orbzEnXJtvVfoRo7t4RiwwqSLHuSFtA
M45CeOry29oq7kWZXSXoudJO2Yqo3k0ShBH5hAyAjYEe7fvnwjRWBHHfUmqTAN6V+Ubosl6M8oqi
0FxGuUJDr0bLRpRkAdjJe0qm0do0OKvyND4CctRnjaZjJVKICPfSTe8p3cweB4aYOoiSWooaAaPe
dsLcRYx9/HZi+W6dG7NRTk3X7QAbnWE/ac4sPjdhHcipaqC1Fc+c2b7xwlvLI1M79+m8TIq5xkZO
nIcG0pHD4wrwV5ET1ZJeSKCN3hCn4aKGMpmtHCq9j1alR+SgDVJvzfx4X6TVtrXq8EpILXBgIb8s
zeRh6s1q3+fPhYULzKRptSgiytEy1zZVmYFV4PbSaRWTDqZ8snqQxPQz0oAAEEWJlmOoP9Caf9DL
G68AFoCFnfvNPO6qopNbX2ltG8KLyDcvY8J2kiFeOa2ORAZ0e9Dj+muNrZFP5/x/sikIQgJuFYEh
rd2POSAItFfNR+EXr+GAs9BnjnPRZ2j//QKncsuAuXWfKttvNwk0ufwpo+Cfabo4uIl3OxAR3U39
Bt7gmQv9ecZgf28h39JViwFWNY/iMJzHtnpuU7fQrJA3T3v/yUJK0kJg6jN1laol0p4z8ha2Q0JC
4khGcZZEN1OOyIiqfqMG3qOP8Hx2iDT3ppaZkW3mXHvAu2NnvNOHAquKGI6WO5233GMoAy91HH2Y
wwmDCJWTVzcd2Z/SzVfZVxkiHH+AbTyAgeyVaUCEq5C8OdpzgZAY53e4Jlg+wU5Snal4eGeqkBfo
oLw0hb72orWqJA+9a/qMM7KtBbwdtyiE46xFKaZ0uAbycTkxNcTcw3RcUYO1YhwZGI8efGBXi46d
qS/UqXgJMIcWpbuMHdKUYT3h44E+a1G4FeVVgfvobEA3Ndc6sUb8284GhpMMphtCZ8z85E/6jYWu
xkiyuxJ10iyjXzn1aMZUE5U2XvlxFMHCIXR20dOJY7xg4gs2D2q2QyYT7/MwKDaY3TeFLyC3JnnL
uKw62UMGx0ENTnVcIMUkrWLteRCWhIn2aWAIM5a5R/2VLhLoZxAftGLhkBXvp6q2083qo2ZaKSaP
mAFUYMOHVsarWOhLwGLlNnURbeM82lVCyNwt835S1ZcY+i802nXulFCtvRfg7HKGH6w8U1k3JiHK
Aw3bGUm+T90kSBU84UdZRQJktpHL8MiAGY1BPIjoKC2itN16Jnc7bUFGN9XgzUMwR7NUq+dOOey8
KfrYOiVAa1QQepQQLh3hqsq9m5CEQs+6cQmpm4dhWKMeStese8+ABG64B30k+Mg2pa7XiiWyoi4Y
tJIIvs5d+ozYFmZGk2Pwt5tpQ5lwYiKb7FGCo7f2SI2cWidd0kl2zpwmui+YHCZJHc0soT05Q4UH
tr6lggX81K0qkWL3CPsU46azLYfqHuWlIyraDkWuLrHu3g4B7b4hpOAe+5QPU7ZP8ZjegzI194gc
UPfaISfjY5dHDKd6o16WqsL+yguXRqboJ0sHPcbVdEgj/45IcsKKp4OV1asA2m8SB/FyGiBmJpKd
2VUrRbI0BWM+ydZUgGziCp52zDAXnuRvkmYASoZJOGKCNf1iXBZD7s2z2kXuYZf5Vo1suTlkTt6N
0XpHquvSGoJ06YuIXYQirSY5g1Wlii40SQjtRf9RxsUJC2090Bc8Kmw0gIoOyJ4VIKOOpI02YEd1
2HzzWJJIJ8kkVYCTCkkpVcGVFpJbSgQJpT0o08S0rn76j4a+o0284FhXxkortbuhdqp524/PpH2v
aWy1dJagpaKr46aVBNXJgPkyUr7qRM8CMqEN3Ujiqi7Zq46ksNL0I1oGqz3V59EG1GpIYmsLjCWS
DNdK0ly16dJXoLu6IzKiEronLWjYr62kwILUX9raZIP7hhCbS1asBzS2AR5bZiHdNlT8okeSrYwP
2miDc5LE2QD0bASC1kx0MtmnY0q6EIDaTJJqg9TaO43PVqgeZXXg1zQ/Fqrk2+rQ94lvfIsGvgsk
A1c3cfm2wD37o8qxIyRyb2LXc+dZhGCa8G70heFlLcm6rmTsqjUbQis+ODYy6lDRbzvI/HIgdCUE
YBCFzIChvsIkD7qCGMHylYftA3t0KDaS8Iv9nI4S0F++zkYygMFk16QIqysdPLCvwgkOWUJSwMEF
AGEoDoAPA31lgBYesZWkwFrnWeIf6tu+R3/TGHwjuUUnyLBZo5BMNUsaEjCLbe81posBgL1eB2gd
jdQRaxsVkAbY5DJh/ud1bIH9HBaU+dwK9+RIRnJpUiQ1SCsN6Mmh5Cj7FeMLAHePtYY/n6kgVmaw
yxl0vqCe8MUxicOk0MOqqgDmCXDNXW1+7AWaJQOQs5BE5wG0czba1QIbs+huI8DPyJl4cVDQud09
4EW81kW78ZntDBEYi+dC3GK1WjbApJNcXDatdczo8YB1B21kkWgJfbqWHOrQgUidSDY1uMKlJmnV
RdAsDcGmiKLX2WrO85jVxozk8UcB6nqUzGsB8FEysBVJwwa4cVlLPnYZ0nbOQWaHSK1Xdkq9UQ/G
wYAdirJf3waStN0x7p77dnJ01TKaq5LH7QDmriShuwbVXZRI0EioH+fUWvFZRYbVJvaHNfakfJeR
wAq+SqfPhZwDDUqXz3sbf3nPehjWlk1mKO6uqCzSY241C/JCwllu1MrOApgjaKtdO9Z9VE6Hijrq
1GCXPcKBArqXn5DPlTwJVUbO1TVmoH5f6yXzsKAGyA9mu+v1Rc46to3N9DYBGkYHctWpGNnUSBUb
fDs7Lg5tr4xeMrcMeNepW2WnvlJ3iDVgIdEM29W+n62Joe9mKtq8hALhLonUmM4vtsJx2TFHo/P7
iarFXgwjwJMcqvgFU8O0K7xTp9rJyqjY9PtEJkbNYEP5ZJszjo26rO1GO+Skt+ZevC/hnaBhBTUI
LSzdsQNbR0b54DuWBujRFlDytC0MiW43Ot1zl9Xtcswi9FODey3SROesENxjF+PBYVNvDwxnjKAg
Dc7SzX0c6suh9Zk9Uf8jOSFJAqBCC8NDLc7UsbttLZvM8djFXaRoV4XaqaDkgcEljhTxIuzZ4RA6
YGgtV/bYXSI9fIiTuJ+DR9q7TZ9tda97BmPe7btM9gInHt6s0lNEqIhwxxjCOMFMHdVhBZpwpkl6
XtCKq6ol56AqGnsWWL6/GEXv743QX3Lqy21vxDANGdUuqiq5ntiRsf5gKxH5a9SYI/GUfniq7wlC
Hcg7zqKFXmO4GGox7iyFpBpbC09pS/5pbbYXYZv6x5YtpCFxTIZF4v2UINCgPY+yQ6+S7dSQfKPS
g1iLK81I82NhNIy5Wu3TJItK0qXZJkIimZeGf3KbbDqg6QxRiRx8dAMw2LBYmlSlrcOyk3meim+8
40nQAUVvrVOt1tSAsKTmloByO8BalD+vzuA1ckuqCKVppIdtrfF1zcDE9EezsI557JqbmoZ/T6dl
Uy0sMBsejvujwTa0MfgUitCvo2qIdlW1tB2unVx/EeVa53ZeqFWarHz2O3O3pKzTXJl1XSHcBHFG
Ppnumavc7VAhiuGy0VHF+VJQb6QpLf0kWCq+H657315PiQKiYkou8NZOC42pGBqsoVsyx6KqZ4sS
oRcfGkbyDToRNrFsSnPyyWY+4YILN8DnpdX4sD0YIrYRpvMQ1TyP/dhcqDLEcCj1ddqU50aqwM8Y
VRsnNRpy0/dgtqQMoDMCVYt4TOZ6QcRC0nL/4SwoFN/cRK9O1qdz1SmOjsmclr7TgRVdn9PljnG1
drMIS+MM8TngQyRHtKFvHFO79nJ0bKJLmOeB75z6M5vYOIhz5G13xLDE+lYQATBXk56UrQjz8KCF
hDoJ7VJkarxsVPNTzwJ0lnfplWplT1GWYpvTCfCVb9slwF+14AI8KsawdEJ6WyU3tQi5+W9717pX
Cq86syUIRY/qaRkHAZP+GsajMzjsEvLNpLXMSbAfzCDGPTSBUOcgW02SJgCvEdijF1iNE28zUagf
MyBqC1x38AfBhswHrHfJRAtAmShPktE6mBMmHT2yCTaJhrvGMOdO86YSSIoFgQqk12axf+Zx62Nt
sPQz/RNyhX4eRRZR4JnLQuhcO4VTz8a4Y0pMUubMrpjMKZJ8wtTf1xEKqWoT4pjnNTzT3mJFSRzK
IUX+U5SQ4MCmDfI+bnMplDSzcAULcWkr+lWSqPDN3IKyDPmeEH2+8LM0IWs8wInG7gzoHjETY+TM
hp6YHR0LFP5zrMQO2zRcTZjb8vpYMCXXUs5Yp+nLCVHd0la3WjmMq6GOP70dXMPiMrOjnio/D55s
0zoGkz7XmN/VLjbG1sZJ9HbSAxP1SJjxs2BMLkk8uiSlix7kcMYsRKzKUmWzwQDS7Zb1aPgP7Isu
Bo+JRiO6cldHI54F/LzYczGc6tYnk8YdyduAYXUvYoyCKohQtHJdJuAVtXwK15Vmrn3GYXaLTyIG
l49w0lrSybBOg6OdFxapCH5UbQbmPIDnTNIEjF1vdCNwa+8pndLnweZlynZcOJkr60QuWlCxZDOH
LuptlS5Fi04mL2i2rPIEf/QQ91zSaIAFQmj6GA1xeWV2T3z2PNc12iGKfMjnL3ENqoeQboLZigXy
snPNVY7+jX0a4yJYDEilz6llL8t2Iu6ePEVN15a6ykVfNO7lFPrXCRuRYdWPcQOS54HiEXOYZnPt
S/Vqjr47JHi4NUCiMmL1trbXctqJKc7MkNz7RopzqmVHWt0WeXxMn8m6SPNiPYksPlVxdwBGnMnE
8iwY82XquODGcOHVg3KXDs0hm5L2wAMNHBJVsCrbMISkn0gsWjqGCmOg27PR1OdhBBw7EuJkFh1n
QoTNtu9Gd1uS5cmVaJTqJkVTv8gqNMRAcgmvCXCrod5AR1Y4yantMuw88bODgQXxJJ7SuM32fZje
lhVuyCZZYPa7tHmAYEyCOhZX/iPVqcHokKvWzkBDdToaR0HToJ2eOj+iQ8uUS1Wmct8a/R05DfTW
tOmglf2DcGj2NWiJa243nDrQrwy1kLJ0s9xwfdq0Vkv6uZGLsMe6zEIbTCCgXgB1zkG13G5BUpu+
HXPGYxNBjH4e78kgu8JQNHfpuushDTmrheUbBxikYZOGS4Veve3hW5cMVlWtzZ0/QnKIlUVN+tAF
FJNjbdb1Hnv10c/c6rZPSL6zUg59LC5cgQ81UR3r5AMrBjWUEzuXDrDMlARLMmZ83WSr5YVDu7HZ
tKD6wRakBZvArNrlFBZQ2zz6Da3lfgxws/M0qva4O1meqT8ioLeLTGsLImIU7rzqoooS5aNahytd
NFdJoJ+KqipRgNVbJRzcMzDTE/xFi49LOpmK83ed1JWCxbrfZsgp5w0J1ltg5tcDG4wrh87hHkbu
Lci6i9TOoLarYgIw2cDDFPqTMIpNH+MQQ2WdrWgwDbTCjFVrYwdXHUQ9Mh5rFzCZnVmh5Orl2pwZ
pb3J0vwwaOYWOVtzRmzMQrd5dAT2QOJCAg+9vLWD8pk8FzbOaA4XQ3fhRXV3LlxjEeoFga1orvh+
UNVMCAvZdZKKNo6PtNWCpaMOT31LLFYGE4OmPXRxECXoHhFYndFeXP5fmWD+K8ER/ms+f2weF1kT
NuNF+4rI5RU2RVN/DjWQvz3Pw6y5zv+xP/r+C/3L69s7X79xmJ6B0jbyE/hhnjG9fPuVTEkg7umb
cejbR3r7vN97heSRw2pfXv/8J0tn0onFxHVsk16g7jKDTHKAPD/9WpOpDuwSaTbCPTJxV335JX/v
HHz/8H46md//m68O4PElDbN5WDdV+Nx8dQpUnQ/n4vb6Kun8d87DNy/zxXnQPqgwpkxDV20HAoY8
0C/Pg/2BMbDDkMuBNEXe+E/n/Ysr5feuhe8f4z/9PDCoftd5IMZDWC5CNJxyhm1BhfjqPOjqB90W
rs65Yl4jmVu82493Fr4VCfwDV4Mt3X2a7VqWZb+lpnx5NbhcDQ7EIWlEVLl9fsyrwf75bv3lcfaH
z4PxQUUhoXKUnA5hqCgkvjwP4gM/hQIiw2IohX/E86DqQOV/emq94zxoH3TGVLqB4VMnqkYe6Bfn
Qdc/cMtw/OLtt283zQ94XyBOeefTQa4Wrq2yFDio1XhWfnM9WB84P9jWhcHTwf1x7ws+9ruekpwH
fL82KyKPCXyW36yaOosJIiCdJ6QJiu7z6vRDPSff7otvbdt/+PmgfrBNahSLh6EDw/Wru0Jz5F0B
38FmvdAwTP+Yewe+wfdeDQaLomkzScCaoIpv7wr5dEDJoLJisqr+LGD7oa6Ftx3Ue88COwfgmKYr
hMkDQle/eTZwFjR2DpLXib2MzdSPejW8dwdloR20TBQecpvo6MY3a4W8KwS7SIuVU7jaj3pXvG15
3veMVD8YXPQmu2mL6uJXeyjxwXVNFeeoq5nGD3tX/BOekI6N1Y6KQnBZfFtfsZ/GY8VCKXTTxWnz
Q+6n39Ac77sWDKoKsBzcDMhjv1knOAccPc8LXe4teEb+VMv9aE9I++fd7Tt2kewaDJUoBpPbwZYs
4y/2kDwX2C+wXFJuC/YOP+iV8O7KyvhAWh3KafaJOtXVN6uEZn0A6qw5qquzb7LUP3It/B0XzN+6
N7hfkpe3vk34Wv9We+f3/uBzOf/r33/TlvnqD2Ub56f3/qWt85evehFvRfQXv/xcVL+9z8///OcD
/PVbf/Ven4/q8w/X4Wv1WD0H49svxp8/5vExpfuzb59eSZYNX7/uqHyumX75PH/+01ef9osN0/de
/oSa/XdenYv/va9+zjjhsSoen3/1+T/vZ977Dn/9j78LYf5Fp+4fOUuHx7/+O4aF3zhTb8fBfuTd
x/Fv//1fL9NvnyZu6He//P8SN/vO84MrJ8v/+p+/H2nLevHeQ+BGgED67X3A+X+rmd/76nfhaxL/
7lf8trC89y12bfTYS8LW95wvLCrvfZ/D45T34etv3nM0Bt7/BtzVyePvfBWUKO/9/H+ARfbOy/b8
Oxakf8I9/Xdbnb57GL+1pPytofvrheZzu/q3/tnXq6j8i+fk9bH6y/8AAAD//w==</cx:binary>
              </cx:geoCache>
            </cx:geography>
          </cx:layoutPr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47F2F4-3D84-4E06-8F89-93E1422F77EA}" type="datetimeFigureOut">
              <a:rPr lang="pl-PL" smtClean="0"/>
              <a:t>25.07.2019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99B515-34A6-4727-B339-6850C2A04B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63209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B515-34A6-4727-B339-6850C2A04BA5}" type="slidenum">
              <a:rPr lang="pl-PL" smtClean="0"/>
              <a:t>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553675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B515-34A6-4727-B339-6850C2A04BA5}" type="slidenum">
              <a:rPr lang="pl-PL" smtClean="0"/>
              <a:t>14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686600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B515-34A6-4727-B339-6850C2A04BA5}" type="slidenum">
              <a:rPr lang="pl-PL" smtClean="0"/>
              <a:t>15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06610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B515-34A6-4727-B339-6850C2A04BA5}" type="slidenum">
              <a:rPr lang="pl-PL" smtClean="0"/>
              <a:t>16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213856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B515-34A6-4727-B339-6850C2A04BA5}" type="slidenum">
              <a:rPr lang="pl-PL" smtClean="0"/>
              <a:t>18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871848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B515-34A6-4727-B339-6850C2A04BA5}" type="slidenum">
              <a:rPr lang="pl-PL" smtClean="0"/>
              <a:t>19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081933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B515-34A6-4727-B339-6850C2A04BA5}" type="slidenum">
              <a:rPr lang="pl-PL" smtClean="0"/>
              <a:t>20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825707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B515-34A6-4727-B339-6850C2A04BA5}" type="slidenum">
              <a:rPr lang="pl-PL" smtClean="0"/>
              <a:t>22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993406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B515-34A6-4727-B339-6850C2A04BA5}" type="slidenum">
              <a:rPr lang="pl-PL" smtClean="0"/>
              <a:t>23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019458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B515-34A6-4727-B339-6850C2A04BA5}" type="slidenum">
              <a:rPr lang="pl-PL" smtClean="0"/>
              <a:t>24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128212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B515-34A6-4727-B339-6850C2A04BA5}" type="slidenum">
              <a:rPr lang="pl-PL" smtClean="0"/>
              <a:t>26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07278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B515-34A6-4727-B339-6850C2A04BA5}" type="slidenum">
              <a:rPr lang="pl-PL" smtClean="0"/>
              <a:t>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558136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B515-34A6-4727-B339-6850C2A04BA5}" type="slidenum">
              <a:rPr lang="pl-PL" smtClean="0"/>
              <a:t>27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211571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B515-34A6-4727-B339-6850C2A04BA5}" type="slidenum">
              <a:rPr lang="pl-PL" smtClean="0"/>
              <a:t>28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026720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B515-34A6-4727-B339-6850C2A04BA5}" type="slidenum">
              <a:rPr lang="pl-PL" smtClean="0"/>
              <a:t>30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68377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B515-34A6-4727-B339-6850C2A04BA5}" type="slidenum">
              <a:rPr lang="pl-PL" smtClean="0"/>
              <a:t>31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118428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B515-34A6-4727-B339-6850C2A04BA5}" type="slidenum">
              <a:rPr lang="pl-PL" smtClean="0"/>
              <a:t>32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223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B515-34A6-4727-B339-6850C2A04BA5}" type="slidenum">
              <a:rPr lang="pl-PL" smtClean="0"/>
              <a:t>34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621124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B515-34A6-4727-B339-6850C2A04BA5}" type="slidenum">
              <a:rPr lang="pl-PL" smtClean="0"/>
              <a:t>35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477667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B515-34A6-4727-B339-6850C2A04BA5}" type="slidenum">
              <a:rPr lang="pl-PL" smtClean="0"/>
              <a:t>36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387300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B515-34A6-4727-B339-6850C2A04BA5}" type="slidenum">
              <a:rPr lang="pl-PL" smtClean="0"/>
              <a:t>38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847364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B515-34A6-4727-B339-6850C2A04BA5}" type="slidenum">
              <a:rPr lang="pl-PL" smtClean="0"/>
              <a:t>39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16681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B515-34A6-4727-B339-6850C2A04BA5}" type="slidenum">
              <a:rPr lang="pl-PL" smtClean="0"/>
              <a:t>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391323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B515-34A6-4727-B339-6850C2A04BA5}" type="slidenum">
              <a:rPr lang="pl-PL" smtClean="0"/>
              <a:t>40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190108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B515-34A6-4727-B339-6850C2A04BA5}" type="slidenum">
              <a:rPr lang="pl-PL" smtClean="0"/>
              <a:t>42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977478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B515-34A6-4727-B339-6850C2A04BA5}" type="slidenum">
              <a:rPr lang="pl-PL" smtClean="0"/>
              <a:t>43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313739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B515-34A6-4727-B339-6850C2A04BA5}" type="slidenum">
              <a:rPr lang="pl-PL" smtClean="0"/>
              <a:t>44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811803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B515-34A6-4727-B339-6850C2A04BA5}" type="slidenum">
              <a:rPr lang="pl-PL" smtClean="0"/>
              <a:t>46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944483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B515-34A6-4727-B339-6850C2A04BA5}" type="slidenum">
              <a:rPr lang="pl-PL" smtClean="0"/>
              <a:t>47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049985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B515-34A6-4727-B339-6850C2A04BA5}" type="slidenum">
              <a:rPr lang="pl-PL" smtClean="0"/>
              <a:t>48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426070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B515-34A6-4727-B339-6850C2A04BA5}" type="slidenum">
              <a:rPr lang="pl-PL" smtClean="0"/>
              <a:t>50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939844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B515-34A6-4727-B339-6850C2A04BA5}" type="slidenum">
              <a:rPr lang="pl-PL" smtClean="0"/>
              <a:t>51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827825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B515-34A6-4727-B339-6850C2A04BA5}" type="slidenum">
              <a:rPr lang="pl-PL" smtClean="0"/>
              <a:t>52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8918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B515-34A6-4727-B339-6850C2A04BA5}" type="slidenum">
              <a:rPr lang="pl-PL" smtClean="0"/>
              <a:t>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826521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B515-34A6-4727-B339-6850C2A04BA5}" type="slidenum">
              <a:rPr lang="pl-PL" smtClean="0"/>
              <a:t>54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977993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B515-34A6-4727-B339-6850C2A04BA5}" type="slidenum">
              <a:rPr lang="pl-PL" smtClean="0"/>
              <a:t>55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8311909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B515-34A6-4727-B339-6850C2A04BA5}" type="slidenum">
              <a:rPr lang="pl-PL" smtClean="0"/>
              <a:t>56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711124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B515-34A6-4727-B339-6850C2A04BA5}" type="slidenum">
              <a:rPr lang="pl-PL" smtClean="0"/>
              <a:t>58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156173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B515-34A6-4727-B339-6850C2A04BA5}" type="slidenum">
              <a:rPr lang="pl-PL" smtClean="0"/>
              <a:t>59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781356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B515-34A6-4727-B339-6850C2A04BA5}" type="slidenum">
              <a:rPr lang="pl-PL" smtClean="0"/>
              <a:t>60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484844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B515-34A6-4727-B339-6850C2A04BA5}" type="slidenum">
              <a:rPr lang="pl-PL" smtClean="0"/>
              <a:t>62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5479170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B515-34A6-4727-B339-6850C2A04BA5}" type="slidenum">
              <a:rPr lang="pl-PL" smtClean="0"/>
              <a:t>63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7693737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B515-34A6-4727-B339-6850C2A04BA5}" type="slidenum">
              <a:rPr lang="pl-PL" smtClean="0"/>
              <a:t>64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7181411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B515-34A6-4727-B339-6850C2A04BA5}" type="slidenum">
              <a:rPr lang="pl-PL" smtClean="0"/>
              <a:t>66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509065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B515-34A6-4727-B339-6850C2A04BA5}" type="slidenum">
              <a:rPr lang="pl-PL" smtClean="0"/>
              <a:t>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6671530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B515-34A6-4727-B339-6850C2A04BA5}" type="slidenum">
              <a:rPr lang="pl-PL" smtClean="0"/>
              <a:t>67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872983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B515-34A6-4727-B339-6850C2A04BA5}" type="slidenum">
              <a:rPr lang="pl-PL" smtClean="0"/>
              <a:t>68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9085709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B515-34A6-4727-B339-6850C2A04BA5}" type="slidenum">
              <a:rPr lang="pl-PL" smtClean="0"/>
              <a:t>70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4149392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B515-34A6-4727-B339-6850C2A04BA5}" type="slidenum">
              <a:rPr lang="pl-PL" smtClean="0"/>
              <a:t>71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6263448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B515-34A6-4727-B339-6850C2A04BA5}" type="slidenum">
              <a:rPr lang="pl-PL" smtClean="0"/>
              <a:t>72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5116129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B515-34A6-4727-B339-6850C2A04BA5}" type="slidenum">
              <a:rPr lang="pl-PL" smtClean="0"/>
              <a:t>74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6717740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B515-34A6-4727-B339-6850C2A04BA5}" type="slidenum">
              <a:rPr lang="pl-PL" smtClean="0"/>
              <a:t>75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682002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B515-34A6-4727-B339-6850C2A04BA5}" type="slidenum">
              <a:rPr lang="pl-PL" smtClean="0"/>
              <a:t>76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6054214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B515-34A6-4727-B339-6850C2A04BA5}" type="slidenum">
              <a:rPr lang="pl-PL" smtClean="0"/>
              <a:t>78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0263121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B515-34A6-4727-B339-6850C2A04BA5}" type="slidenum">
              <a:rPr lang="pl-PL" smtClean="0"/>
              <a:t>79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55707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B515-34A6-4727-B339-6850C2A04BA5}" type="slidenum">
              <a:rPr lang="pl-PL" smtClean="0"/>
              <a:t>10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8583841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B515-34A6-4727-B339-6850C2A04BA5}" type="slidenum">
              <a:rPr lang="pl-PL" smtClean="0"/>
              <a:t>80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11998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3DEDF1-FA66-440B-A442-A7F3464BCC60}" type="slidenum">
              <a:rPr lang="pl-PL" smtClean="0"/>
              <a:pPr>
                <a:defRPr/>
              </a:pPr>
              <a:t>82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44323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B515-34A6-4727-B339-6850C2A04BA5}" type="slidenum">
              <a:rPr lang="pl-PL" smtClean="0"/>
              <a:t>11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28211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B515-34A6-4727-B339-6850C2A04BA5}" type="slidenum">
              <a:rPr lang="pl-PL" smtClean="0"/>
              <a:t>12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056232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B515-34A6-4727-B339-6850C2A04BA5}" type="slidenum">
              <a:rPr lang="pl-PL" smtClean="0"/>
              <a:t>13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75515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889" y="2514601"/>
            <a:ext cx="880060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889" y="4777381"/>
            <a:ext cx="880060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7D20D-1CD1-40A7-8070-F98F7A623E0B}" type="datetimeFigureOut">
              <a:rPr lang="pl-PL" smtClean="0"/>
              <a:t>25.07.2019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44926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/>
          <p:cNvSpPr/>
          <p:nvPr userDrawn="1"/>
        </p:nvSpPr>
        <p:spPr>
          <a:xfrm>
            <a:off x="0" y="6093296"/>
            <a:ext cx="12192000" cy="755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sp>
        <p:nvSpPr>
          <p:cNvPr id="18" name="Tytuł 1"/>
          <p:cNvSpPr>
            <a:spLocks noGrp="1"/>
          </p:cNvSpPr>
          <p:nvPr userDrawn="1">
            <p:ph type="title"/>
          </p:nvPr>
        </p:nvSpPr>
        <p:spPr>
          <a:xfrm>
            <a:off x="0" y="261613"/>
            <a:ext cx="12192000" cy="503095"/>
          </a:xfrm>
        </p:spPr>
        <p:txBody>
          <a:bodyPr>
            <a:normAutofit/>
          </a:bodyPr>
          <a:lstStyle>
            <a:lvl1pPr algn="l">
              <a:defRPr lang="pl-PL" sz="2400" kern="1200" dirty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16" name="pole tekstowe 15"/>
          <p:cNvSpPr txBox="1"/>
          <p:nvPr userDrawn="1"/>
        </p:nvSpPr>
        <p:spPr>
          <a:xfrm>
            <a:off x="0" y="1"/>
            <a:ext cx="12192000" cy="261610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Zdrowa ONA na wakacjach</a:t>
            </a:r>
          </a:p>
        </p:txBody>
      </p:sp>
      <p:cxnSp>
        <p:nvCxnSpPr>
          <p:cNvPr id="9" name="Łącznik prosty 8"/>
          <p:cNvCxnSpPr/>
          <p:nvPr userDrawn="1"/>
        </p:nvCxnSpPr>
        <p:spPr>
          <a:xfrm flipH="1">
            <a:off x="-55886" y="6093296"/>
            <a:ext cx="12240000" cy="0"/>
          </a:xfrm>
          <a:prstGeom prst="line">
            <a:avLst/>
          </a:prstGeom>
          <a:ln w="25400">
            <a:gradFill flip="none" rotWithShape="1">
              <a:gsLst>
                <a:gs pos="30000">
                  <a:schemeClr val="bg1">
                    <a:lumMod val="93000"/>
                  </a:schemeClr>
                </a:gs>
                <a:gs pos="100000">
                  <a:srgbClr val="FF0000"/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33"/>
          <p:cNvCxnSpPr/>
          <p:nvPr userDrawn="1"/>
        </p:nvCxnSpPr>
        <p:spPr>
          <a:xfrm flipH="1" flipV="1">
            <a:off x="-36396" y="764707"/>
            <a:ext cx="12240000" cy="287"/>
          </a:xfrm>
          <a:prstGeom prst="line">
            <a:avLst/>
          </a:prstGeom>
          <a:ln w="25400">
            <a:gradFill flip="none" rotWithShape="1">
              <a:gsLst>
                <a:gs pos="0">
                  <a:srgbClr val="C00000">
                    <a:alpha val="0"/>
                  </a:srgbClr>
                </a:gs>
                <a:gs pos="50000">
                  <a:srgbClr val="C00000"/>
                </a:gs>
                <a:gs pos="100000">
                  <a:srgbClr val="FF000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az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367" y="6129123"/>
            <a:ext cx="1067747" cy="7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686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26416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7228" y="285"/>
            <a:ext cx="2603029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24384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2133600"/>
            <a:ext cx="8789313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7D20D-1CD1-40A7-8070-F98F7A623E0B}" type="datetimeFigureOut">
              <a:rPr lang="pl-PL" smtClean="0"/>
              <a:t>25.07.2019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887" y="6135810"/>
            <a:ext cx="7621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681637" y="787784"/>
            <a:ext cx="7799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B172B89-2DC7-422C-9AC9-CEB946B13DAD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84253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21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2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2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2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2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2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3.xml"/><Relationship Id="rId3" Type="http://schemas.openxmlformats.org/officeDocument/2006/relationships/slide" Target="slide3.xml"/><Relationship Id="rId7" Type="http://schemas.openxmlformats.org/officeDocument/2006/relationships/slide" Target="slide8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9.xml"/><Relationship Id="rId4" Type="http://schemas.openxmlformats.org/officeDocument/2006/relationships/chart" Target="../charts/char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3.xml"/><Relationship Id="rId4" Type="http://schemas.openxmlformats.org/officeDocument/2006/relationships/chart" Target="../charts/chart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7.xml"/><Relationship Id="rId4" Type="http://schemas.openxmlformats.org/officeDocument/2006/relationships/chart" Target="../charts/chart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1.xml"/><Relationship Id="rId4" Type="http://schemas.openxmlformats.org/officeDocument/2006/relationships/chart" Target="../charts/chart3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13" Type="http://schemas.openxmlformats.org/officeDocument/2006/relationships/slide" Target="slide29.xml"/><Relationship Id="rId18" Type="http://schemas.openxmlformats.org/officeDocument/2006/relationships/slide" Target="slide73.xml"/><Relationship Id="rId3" Type="http://schemas.openxmlformats.org/officeDocument/2006/relationships/image" Target="../media/image5.png"/><Relationship Id="rId7" Type="http://schemas.openxmlformats.org/officeDocument/2006/relationships/slide" Target="slide49.xml"/><Relationship Id="rId12" Type="http://schemas.openxmlformats.org/officeDocument/2006/relationships/slide" Target="slide20.xml"/><Relationship Id="rId17" Type="http://schemas.openxmlformats.org/officeDocument/2006/relationships/slide" Target="slide69.xml"/><Relationship Id="rId2" Type="http://schemas.microsoft.com/office/2014/relationships/chartEx" Target="../charts/chartEx1.xml"/><Relationship Id="rId16" Type="http://schemas.openxmlformats.org/officeDocument/2006/relationships/slide" Target="slide57.xml"/><Relationship Id="rId20" Type="http://schemas.openxmlformats.org/officeDocument/2006/relationships/slide" Target="slide6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5.xml"/><Relationship Id="rId11" Type="http://schemas.openxmlformats.org/officeDocument/2006/relationships/slide" Target="slide17.xml"/><Relationship Id="rId5" Type="http://schemas.openxmlformats.org/officeDocument/2006/relationships/slide" Target="slide53.xml"/><Relationship Id="rId15" Type="http://schemas.openxmlformats.org/officeDocument/2006/relationships/slide" Target="slide21.xml"/><Relationship Id="rId10" Type="http://schemas.openxmlformats.org/officeDocument/2006/relationships/slide" Target="slide45.xml"/><Relationship Id="rId19" Type="http://schemas.openxmlformats.org/officeDocument/2006/relationships/slide" Target="slide33.xml"/><Relationship Id="rId4" Type="http://schemas.openxmlformats.org/officeDocument/2006/relationships/slide" Target="slide41.xml"/><Relationship Id="rId9" Type="http://schemas.openxmlformats.org/officeDocument/2006/relationships/slide" Target="slide61.xml"/><Relationship Id="rId14" Type="http://schemas.openxmlformats.org/officeDocument/2006/relationships/slide" Target="slide7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5.xml"/><Relationship Id="rId4" Type="http://schemas.openxmlformats.org/officeDocument/2006/relationships/chart" Target="../charts/chart3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9.xml"/><Relationship Id="rId4" Type="http://schemas.openxmlformats.org/officeDocument/2006/relationships/chart" Target="../charts/chart3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1.xml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3.xml"/><Relationship Id="rId4" Type="http://schemas.openxmlformats.org/officeDocument/2006/relationships/chart" Target="../charts/chart4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5.xml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7.xml"/><Relationship Id="rId4" Type="http://schemas.openxmlformats.org/officeDocument/2006/relationships/chart" Target="../charts/chart4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9.xml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1.xml"/><Relationship Id="rId4" Type="http://schemas.openxmlformats.org/officeDocument/2006/relationships/chart" Target="../charts/chart5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3.xml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5.xml"/><Relationship Id="rId4" Type="http://schemas.openxmlformats.org/officeDocument/2006/relationships/chart" Target="../charts/chart5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7.xml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9.xml"/><Relationship Id="rId4" Type="http://schemas.openxmlformats.org/officeDocument/2006/relationships/chart" Target="../charts/chart5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1.xml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3.xml"/><Relationship Id="rId4" Type="http://schemas.openxmlformats.org/officeDocument/2006/relationships/chart" Target="../charts/chart6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5.xml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7.xml"/><Relationship Id="rId4" Type="http://schemas.openxmlformats.org/officeDocument/2006/relationships/chart" Target="../charts/chart6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9.xml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1.xml"/><Relationship Id="rId4" Type="http://schemas.openxmlformats.org/officeDocument/2006/relationships/chart" Target="../charts/chart7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3.xml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chart" Target="../charts/chart74.xml"/><Relationship Id="rId7" Type="http://schemas.openxmlformats.org/officeDocument/2006/relationships/image" Target="../media/image28.png"/><Relationship Id="rId12" Type="http://schemas.openxmlformats.org/officeDocument/2006/relationships/chart" Target="../charts/chart77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chart" Target="../charts/chart75.xml"/><Relationship Id="rId9" Type="http://schemas.openxmlformats.org/officeDocument/2006/relationships/chart" Target="../charts/chart7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p.zimolzak@swresearch.pl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423682" y="671508"/>
            <a:ext cx="8209195" cy="21002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pl-PL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ZDROWA ONA</a:t>
            </a:r>
            <a:br>
              <a:rPr lang="pl-PL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pl-PL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Infekcje intymne</a:t>
            </a:r>
            <a:br>
              <a:rPr lang="pl-PL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endParaRPr lang="pl-PL" sz="3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228055" y="2667049"/>
            <a:ext cx="6600451" cy="1126283"/>
          </a:xfr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/>
            <a:r>
              <a:rPr lang="pl-PL" sz="4400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Raport badawczy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822" y="3766782"/>
            <a:ext cx="2344921" cy="1686280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5816009" y="6488668"/>
            <a:ext cx="14245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Lipiec, 2019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Znalezione obrazy dla zapytania msl group">
            <a:extLst>
              <a:ext uri="{FF2B5EF4-FFF2-40B4-BE49-F238E27FC236}">
                <a16:creationId xmlns:a16="http://schemas.microsoft.com/office/drawing/2014/main" id="{0837BD8B-9AB4-481B-A3A5-0CF493989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772" y="5414640"/>
            <a:ext cx="2005012" cy="74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2611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761713" y="1034480"/>
            <a:ext cx="30488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/>
              <a:t>Czy Twoim zdaniem infekcje intymne są dolegliwością, którą łatwo wyleczyć bez konsultacji z lekarzem? 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LECZENIE INFEKCJI INTYMNYCH</a:t>
            </a:r>
          </a:p>
        </p:txBody>
      </p:sp>
      <p:sp>
        <p:nvSpPr>
          <p:cNvPr id="14" name="pole tekstowe 5">
            <a:extLst>
              <a:ext uri="{FF2B5EF4-FFF2-40B4-BE49-F238E27FC236}">
                <a16:creationId xmlns:a16="http://schemas.microsoft.com/office/drawing/2014/main" id="{DAE48A88-A5DF-4055-8A7F-0617A8E05582}"/>
              </a:ext>
            </a:extLst>
          </p:cNvPr>
          <p:cNvSpPr txBox="1"/>
          <p:nvPr/>
        </p:nvSpPr>
        <p:spPr>
          <a:xfrm>
            <a:off x="126509" y="6125042"/>
            <a:ext cx="8831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Dane w %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N=3204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5" y="945032"/>
            <a:ext cx="827009" cy="827009"/>
          </a:xfrm>
          <a:prstGeom prst="rect">
            <a:avLst/>
          </a:prstGeom>
        </p:spPr>
      </p:pic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387A6241-854F-49C1-9A6F-F6E048080A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5296462"/>
              </p:ext>
            </p:extLst>
          </p:nvPr>
        </p:nvGraphicFramePr>
        <p:xfrm>
          <a:off x="882718" y="1187286"/>
          <a:ext cx="5112273" cy="4725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Wykres 8">
            <a:extLst>
              <a:ext uri="{FF2B5EF4-FFF2-40B4-BE49-F238E27FC236}">
                <a16:creationId xmlns:a16="http://schemas.microsoft.com/office/drawing/2014/main" id="{C32CEFF5-85E1-4A1E-86AF-B1688209FD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2024795"/>
              </p:ext>
            </p:extLst>
          </p:nvPr>
        </p:nvGraphicFramePr>
        <p:xfrm>
          <a:off x="6402126" y="1424661"/>
          <a:ext cx="5112273" cy="4008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pole tekstowe 9">
            <a:extLst>
              <a:ext uri="{FF2B5EF4-FFF2-40B4-BE49-F238E27FC236}">
                <a16:creationId xmlns:a16="http://schemas.microsoft.com/office/drawing/2014/main" id="{B12FEEFD-85C9-4402-8D3C-A2FC1621D374}"/>
              </a:ext>
            </a:extLst>
          </p:cNvPr>
          <p:cNvSpPr txBox="1"/>
          <p:nvPr/>
        </p:nvSpPr>
        <p:spPr>
          <a:xfrm>
            <a:off x="7420597" y="1034480"/>
            <a:ext cx="30753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/>
              <a:t>Gdy Ciebie dotyka infekcja intymna, najpierw próbujesz wyleczyć ją sama? 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D96B5F4B-EB55-42FC-9641-F51EC348FE50}"/>
              </a:ext>
            </a:extLst>
          </p:cNvPr>
          <p:cNvCxnSpPr/>
          <p:nvPr/>
        </p:nvCxnSpPr>
        <p:spPr>
          <a:xfrm>
            <a:off x="5881685" y="1187286"/>
            <a:ext cx="0" cy="468254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7469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761713" y="1034480"/>
            <a:ext cx="30488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/>
              <a:t>Czy Twoim zdaniem infekcje intymne są dolegliwością, którą łatwo wyleczyć bez konsultacji z lekarzem? 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LECZENIE INFEKCJI INTYMNYCH </a:t>
            </a: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[podział: posiadanie dzieci]</a:t>
            </a:r>
            <a:endParaRPr lang="pl-PL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ole tekstowe 5">
            <a:extLst>
              <a:ext uri="{FF2B5EF4-FFF2-40B4-BE49-F238E27FC236}">
                <a16:creationId xmlns:a16="http://schemas.microsoft.com/office/drawing/2014/main" id="{DAE48A88-A5DF-4055-8A7F-0617A8E05582}"/>
              </a:ext>
            </a:extLst>
          </p:cNvPr>
          <p:cNvSpPr txBox="1"/>
          <p:nvPr/>
        </p:nvSpPr>
        <p:spPr>
          <a:xfrm>
            <a:off x="126509" y="6125042"/>
            <a:ext cx="88317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Dane w %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5" y="945032"/>
            <a:ext cx="827009" cy="82700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B12FEEFD-85C9-4402-8D3C-A2FC1621D374}"/>
              </a:ext>
            </a:extLst>
          </p:cNvPr>
          <p:cNvSpPr txBox="1"/>
          <p:nvPr/>
        </p:nvSpPr>
        <p:spPr>
          <a:xfrm>
            <a:off x="7420597" y="1034480"/>
            <a:ext cx="30753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/>
              <a:t>Gdy Ciebie dotyka infekcja intymna, najpierw próbujesz wyleczyć ją sama? 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D96B5F4B-EB55-42FC-9641-F51EC348FE50}"/>
              </a:ext>
            </a:extLst>
          </p:cNvPr>
          <p:cNvCxnSpPr/>
          <p:nvPr/>
        </p:nvCxnSpPr>
        <p:spPr>
          <a:xfrm>
            <a:off x="5881685" y="1187286"/>
            <a:ext cx="0" cy="468254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Wykres 12">
            <a:extLst>
              <a:ext uri="{FF2B5EF4-FFF2-40B4-BE49-F238E27FC236}">
                <a16:creationId xmlns:a16="http://schemas.microsoft.com/office/drawing/2014/main" id="{76DCECD5-22BF-44C8-80E1-3CC36F6FE4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2237275"/>
              </p:ext>
            </p:extLst>
          </p:nvPr>
        </p:nvGraphicFramePr>
        <p:xfrm>
          <a:off x="242285" y="1950582"/>
          <a:ext cx="5390386" cy="3962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Wykres 14">
            <a:extLst>
              <a:ext uri="{FF2B5EF4-FFF2-40B4-BE49-F238E27FC236}">
                <a16:creationId xmlns:a16="http://schemas.microsoft.com/office/drawing/2014/main" id="{40179FDB-6870-41E9-9890-A72165D06A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7254583"/>
              </p:ext>
            </p:extLst>
          </p:nvPr>
        </p:nvGraphicFramePr>
        <p:xfrm>
          <a:off x="6096000" y="1950582"/>
          <a:ext cx="5390386" cy="3962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926815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752538" y="975325"/>
            <a:ext cx="86685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Skąd najczęściej czerpiesz informacje na temat zwalczania chorób intymnych? </a:t>
            </a:r>
          </a:p>
        </p:txBody>
      </p:sp>
      <p:graphicFrame>
        <p:nvGraphicFramePr>
          <p:cNvPr id="11" name="Wykres 10"/>
          <p:cNvGraphicFramePr/>
          <p:nvPr>
            <p:extLst>
              <p:ext uri="{D42A27DB-BD31-4B8C-83A1-F6EECF244321}">
                <p14:modId xmlns:p14="http://schemas.microsoft.com/office/powerpoint/2010/main" val="3911977057"/>
              </p:ext>
            </p:extLst>
          </p:nvPr>
        </p:nvGraphicFramePr>
        <p:xfrm>
          <a:off x="3505200" y="1714011"/>
          <a:ext cx="5181600" cy="3949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ŹRÓDŁO WIEDZY O SPOSOBACH LECZENIA INFEKCJI INTYMNYCH</a:t>
            </a: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30" y="882389"/>
            <a:ext cx="975055" cy="975055"/>
          </a:xfrm>
          <a:prstGeom prst="rect">
            <a:avLst/>
          </a:prstGeom>
        </p:spPr>
      </p:pic>
      <p:sp>
        <p:nvSpPr>
          <p:cNvPr id="14" name="pole tekstowe 5">
            <a:extLst>
              <a:ext uri="{FF2B5EF4-FFF2-40B4-BE49-F238E27FC236}">
                <a16:creationId xmlns:a16="http://schemas.microsoft.com/office/drawing/2014/main" id="{DE114A41-B199-45B1-8F1A-C38C3F04714F}"/>
              </a:ext>
            </a:extLst>
          </p:cNvPr>
          <p:cNvSpPr txBox="1"/>
          <p:nvPr/>
        </p:nvSpPr>
        <p:spPr>
          <a:xfrm>
            <a:off x="126509" y="6125042"/>
            <a:ext cx="883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Możliwość udzielania kilku odpowiedzi.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Dane w %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N=3204</a:t>
            </a:r>
          </a:p>
        </p:txBody>
      </p:sp>
      <p:sp>
        <p:nvSpPr>
          <p:cNvPr id="17" name="Dymek mowy: owalny 16">
            <a:extLst>
              <a:ext uri="{FF2B5EF4-FFF2-40B4-BE49-F238E27FC236}">
                <a16:creationId xmlns:a16="http://schemas.microsoft.com/office/drawing/2014/main" id="{90DEEABF-1D09-47FC-A06F-94F2BF49ECBE}"/>
              </a:ext>
            </a:extLst>
          </p:cNvPr>
          <p:cNvSpPr/>
          <p:nvPr/>
        </p:nvSpPr>
        <p:spPr>
          <a:xfrm>
            <a:off x="8066409" y="4187687"/>
            <a:ext cx="3012408" cy="1166190"/>
          </a:xfrm>
          <a:prstGeom prst="wedgeEllipseCallout">
            <a:avLst>
              <a:gd name="adj1" fmla="val -106406"/>
              <a:gd name="adj2" fmla="val 216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Wcześniejsze doświadczenia</a:t>
            </a:r>
          </a:p>
          <a:p>
            <a:pPr algn="ctr"/>
            <a:r>
              <a:rPr lang="pl-PL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Praca w służbie zdrowia</a:t>
            </a:r>
          </a:p>
          <a:p>
            <a:pPr algn="ctr"/>
            <a:r>
              <a:rPr lang="pl-PL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Studia medyczne</a:t>
            </a:r>
          </a:p>
          <a:p>
            <a:pPr algn="ctr"/>
            <a:r>
              <a:rPr lang="pl-PL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Reklamy</a:t>
            </a:r>
          </a:p>
          <a:p>
            <a:pPr algn="ctr"/>
            <a:r>
              <a:rPr lang="pl-PL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Fachowa literatura</a:t>
            </a:r>
          </a:p>
        </p:txBody>
      </p:sp>
    </p:spTree>
    <p:extLst>
      <p:ext uri="{BB962C8B-B14F-4D97-AF65-F5344CB8AC3E}">
        <p14:creationId xmlns:p14="http://schemas.microsoft.com/office/powerpoint/2010/main" val="98179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752538" y="975325"/>
            <a:ext cx="86685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Skąd najczęściej czerpiesz informacje na temat zwalczania chorób intymnych? </a:t>
            </a:r>
          </a:p>
        </p:txBody>
      </p:sp>
      <p:graphicFrame>
        <p:nvGraphicFramePr>
          <p:cNvPr id="11" name="Wykres 10"/>
          <p:cNvGraphicFramePr/>
          <p:nvPr>
            <p:extLst>
              <p:ext uri="{D42A27DB-BD31-4B8C-83A1-F6EECF244321}">
                <p14:modId xmlns:p14="http://schemas.microsoft.com/office/powerpoint/2010/main" val="682081306"/>
              </p:ext>
            </p:extLst>
          </p:nvPr>
        </p:nvGraphicFramePr>
        <p:xfrm>
          <a:off x="3505200" y="1714011"/>
          <a:ext cx="5181600" cy="3949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ŹRÓDŁO WIEDZY O SPOSOBACH LECZENIA INFEKCJI INTYMNYCH </a:t>
            </a: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[podział: posiadanie dzieci]</a:t>
            </a: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30" y="882389"/>
            <a:ext cx="975055" cy="975055"/>
          </a:xfrm>
          <a:prstGeom prst="rect">
            <a:avLst/>
          </a:prstGeom>
        </p:spPr>
      </p:pic>
      <p:sp>
        <p:nvSpPr>
          <p:cNvPr id="14" name="pole tekstowe 5">
            <a:extLst>
              <a:ext uri="{FF2B5EF4-FFF2-40B4-BE49-F238E27FC236}">
                <a16:creationId xmlns:a16="http://schemas.microsoft.com/office/drawing/2014/main" id="{DE114A41-B199-45B1-8F1A-C38C3F04714F}"/>
              </a:ext>
            </a:extLst>
          </p:cNvPr>
          <p:cNvSpPr txBox="1"/>
          <p:nvPr/>
        </p:nvSpPr>
        <p:spPr>
          <a:xfrm>
            <a:off x="126509" y="6125042"/>
            <a:ext cx="8831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Możliwość udzielania kilku odpowiedzi.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Dane w %</a:t>
            </a:r>
          </a:p>
        </p:txBody>
      </p:sp>
      <p:sp>
        <p:nvSpPr>
          <p:cNvPr id="17" name="Dymek mowy: owalny 16">
            <a:extLst>
              <a:ext uri="{FF2B5EF4-FFF2-40B4-BE49-F238E27FC236}">
                <a16:creationId xmlns:a16="http://schemas.microsoft.com/office/drawing/2014/main" id="{90DEEABF-1D09-47FC-A06F-94F2BF49ECBE}"/>
              </a:ext>
            </a:extLst>
          </p:cNvPr>
          <p:cNvSpPr/>
          <p:nvPr/>
        </p:nvSpPr>
        <p:spPr>
          <a:xfrm>
            <a:off x="8066409" y="4187687"/>
            <a:ext cx="3012408" cy="1166190"/>
          </a:xfrm>
          <a:prstGeom prst="wedgeEllipseCallout">
            <a:avLst>
              <a:gd name="adj1" fmla="val -106406"/>
              <a:gd name="adj2" fmla="val 216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Wcześniejsze doświadczenia</a:t>
            </a:r>
          </a:p>
          <a:p>
            <a:pPr algn="ctr"/>
            <a:r>
              <a:rPr lang="pl-PL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Praca w służbie zdrowia</a:t>
            </a:r>
          </a:p>
          <a:p>
            <a:pPr algn="ctr"/>
            <a:r>
              <a:rPr lang="pl-PL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Studia medyczne</a:t>
            </a:r>
          </a:p>
          <a:p>
            <a:pPr algn="ctr"/>
            <a:r>
              <a:rPr lang="pl-PL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Reklamy</a:t>
            </a:r>
          </a:p>
          <a:p>
            <a:pPr algn="ctr"/>
            <a:r>
              <a:rPr lang="pl-PL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Fachowa literatura</a:t>
            </a:r>
          </a:p>
        </p:txBody>
      </p:sp>
    </p:spTree>
    <p:extLst>
      <p:ext uri="{BB962C8B-B14F-4D97-AF65-F5344CB8AC3E}">
        <p14:creationId xmlns:p14="http://schemas.microsoft.com/office/powerpoint/2010/main" val="1151050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9132990"/>
              </p:ext>
            </p:extLst>
          </p:nvPr>
        </p:nvGraphicFramePr>
        <p:xfrm>
          <a:off x="1004900" y="1728217"/>
          <a:ext cx="9425388" cy="38500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35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414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8155">
                  <a:extLst>
                    <a:ext uri="{9D8B030D-6E8A-4147-A177-3AD203B41FA5}">
                      <a16:colId xmlns:a16="http://schemas.microsoft.com/office/drawing/2014/main" val="408819346"/>
                    </a:ext>
                  </a:extLst>
                </a:gridCol>
              </a:tblGrid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Ufam, że wiedza farmaceuty(ki) jest wystarczająca, by doradzić mi w kwestii infekcji intymnych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Stosowanie suplementów dostępnych bez recepty jest zawsze pierwszym krokiem w zwalczaniu infekcji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Informacje zamieszczone na kobiecych forach internetowych są rzetelne i prawdziwe, ponieważ są tam opisane prawdziwe doświadczenia kobiet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3491">
                <a:tc vMerge="1"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Jeśli komuś udało się wyleczyć infekcje intymne domową metodą, to znaczy, że na pewno jest ona skuteczna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Wszystkie stosowane metody, jeśli działają na jedną kobietę to znaczy, że zadziałają również na mnie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Każda domowa metoda tak samo zadziała na każdy rodzaj infekcji intymnej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10" name="Wykres 9"/>
          <p:cNvGraphicFramePr/>
          <p:nvPr>
            <p:extLst>
              <p:ext uri="{D42A27DB-BD31-4B8C-83A1-F6EECF244321}">
                <p14:modId xmlns:p14="http://schemas.microsoft.com/office/powerpoint/2010/main" val="2764449600"/>
              </p:ext>
            </p:extLst>
          </p:nvPr>
        </p:nvGraphicFramePr>
        <p:xfrm>
          <a:off x="1614734" y="1200711"/>
          <a:ext cx="8177322" cy="4924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SPOSOBY LECZENIA INFEKCJI INTYMNYCH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40" y="998257"/>
            <a:ext cx="729960" cy="729960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1761713" y="1034480"/>
            <a:ext cx="86685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/>
              <a:t>Oceń w jakim stopniu zgadzasz się z poniższymi stwierdzeniami: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le tekstowe 5">
            <a:extLst>
              <a:ext uri="{FF2B5EF4-FFF2-40B4-BE49-F238E27FC236}">
                <a16:creationId xmlns:a16="http://schemas.microsoft.com/office/drawing/2014/main" id="{DAE48A88-A5DF-4055-8A7F-0617A8E05582}"/>
              </a:ext>
            </a:extLst>
          </p:cNvPr>
          <p:cNvSpPr txBox="1"/>
          <p:nvPr/>
        </p:nvSpPr>
        <p:spPr>
          <a:xfrm>
            <a:off x="126509" y="6125042"/>
            <a:ext cx="883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*Suma odpowiedzi „Zdecydowanie się zgadzam” i „ Raczej się zgadzam”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Dane w %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N=3204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7E3759F6-AA31-4778-9739-49FB9F7FEA56}"/>
              </a:ext>
            </a:extLst>
          </p:cNvPr>
          <p:cNvSpPr txBox="1"/>
          <p:nvPr/>
        </p:nvSpPr>
        <p:spPr>
          <a:xfrm>
            <a:off x="10525889" y="789905"/>
            <a:ext cx="15752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>
                <a:latin typeface="Arial" panose="020B0604020202020204" pitchFamily="34" charset="0"/>
                <a:cs typeface="Arial" panose="020B0604020202020204" pitchFamily="34" charset="0"/>
              </a:rPr>
              <a:t>Wróć do początku raportu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Powiększenie slajdu 13">
                <a:extLst>
                  <a:ext uri="{FF2B5EF4-FFF2-40B4-BE49-F238E27FC236}">
                    <a16:creationId xmlns:a16="http://schemas.microsoft.com/office/drawing/2014/main" id="{B3246948-C196-41B5-84DD-F1394F8C867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525889" y="1390823"/>
              <a:ext cx="1575270" cy="886089"/>
            </p:xfrm>
            <a:graphic>
              <a:graphicData uri="http://schemas.microsoft.com/office/powerpoint/2016/slidezoom">
                <pslz:sldZm>
                  <pslz:sldZmObj sldId="570" cId="1288000832">
                    <pslz:zmPr id="{862CB01F-7ABF-4E56-BB22-DBB78BA20C0A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575270" cy="88608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Powiększenie slajdu 13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xmlns="" xmlns:pslz="http://schemas.microsoft.com/office/powerpoint/2016/slidezoom" id="{B3246948-C196-41B5-84DD-F1394F8C867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525889" y="1390823"/>
                <a:ext cx="1575270" cy="88608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15" name="Strzałka: w dół 14">
            <a:extLst>
              <a:ext uri="{FF2B5EF4-FFF2-40B4-BE49-F238E27FC236}">
                <a16:creationId xmlns:a16="http://schemas.microsoft.com/office/drawing/2014/main" id="{966D221D-10C0-488B-92A9-FF2E8CABA02C}"/>
              </a:ext>
            </a:extLst>
          </p:cNvPr>
          <p:cNvSpPr/>
          <p:nvPr/>
        </p:nvSpPr>
        <p:spPr>
          <a:xfrm>
            <a:off x="11147232" y="1099443"/>
            <a:ext cx="314369" cy="2423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E74F5E0-E1DC-49DE-B42C-27FC84FCE84A}"/>
              </a:ext>
            </a:extLst>
          </p:cNvPr>
          <p:cNvSpPr txBox="1"/>
          <p:nvPr/>
        </p:nvSpPr>
        <p:spPr>
          <a:xfrm>
            <a:off x="9549654" y="1493808"/>
            <a:ext cx="822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TOP 2 * </a:t>
            </a:r>
          </a:p>
        </p:txBody>
      </p:sp>
    </p:spTree>
    <p:extLst>
      <p:ext uri="{BB962C8B-B14F-4D97-AF65-F5344CB8AC3E}">
        <p14:creationId xmlns:p14="http://schemas.microsoft.com/office/powerpoint/2010/main" val="4294621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0416269"/>
              </p:ext>
            </p:extLst>
          </p:nvPr>
        </p:nvGraphicFramePr>
        <p:xfrm>
          <a:off x="1004900" y="1728217"/>
          <a:ext cx="9425388" cy="38500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093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78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8155">
                  <a:extLst>
                    <a:ext uri="{9D8B030D-6E8A-4147-A177-3AD203B41FA5}">
                      <a16:colId xmlns:a16="http://schemas.microsoft.com/office/drawing/2014/main" val="408819346"/>
                    </a:ext>
                  </a:extLst>
                </a:gridCol>
              </a:tblGrid>
              <a:tr h="598573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Ufam, że wiedza farmaceuty(ki) jest wystarczająca, by doradzić mi w kwestii infekcji intymnych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8573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8573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Stosowanie suplementów dostępnych bez recepty jest zawsze pierwszym krokiem w zwalczaniu infekcji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8573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8573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Informacje zamieszczone na kobiecych forach internetowych są rzetelne i prawdziwe, ponieważ są tam opisane prawdziwe doświadczenia kobiet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7191">
                <a:tc vMerge="1"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0" name="Wykres 9"/>
          <p:cNvGraphicFramePr/>
          <p:nvPr>
            <p:extLst>
              <p:ext uri="{D42A27DB-BD31-4B8C-83A1-F6EECF244321}">
                <p14:modId xmlns:p14="http://schemas.microsoft.com/office/powerpoint/2010/main" val="197985177"/>
              </p:ext>
            </p:extLst>
          </p:nvPr>
        </p:nvGraphicFramePr>
        <p:xfrm>
          <a:off x="3167269" y="1200711"/>
          <a:ext cx="7116037" cy="4924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SPOSOBY LECZENIA INFEKCJI INTYMNYCH </a:t>
            </a: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[podział: posiadanie dzieci]</a:t>
            </a:r>
            <a:endParaRPr lang="pl-PL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40" y="998257"/>
            <a:ext cx="729960" cy="729960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1761713" y="1034480"/>
            <a:ext cx="86685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/>
              <a:t>Oceń w jakim stopniu zgadzasz się z poniższymi stwierdzeniami: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le tekstowe 5">
            <a:extLst>
              <a:ext uri="{FF2B5EF4-FFF2-40B4-BE49-F238E27FC236}">
                <a16:creationId xmlns:a16="http://schemas.microsoft.com/office/drawing/2014/main" id="{DAE48A88-A5DF-4055-8A7F-0617A8E05582}"/>
              </a:ext>
            </a:extLst>
          </p:cNvPr>
          <p:cNvSpPr txBox="1"/>
          <p:nvPr/>
        </p:nvSpPr>
        <p:spPr>
          <a:xfrm>
            <a:off x="126509" y="6125042"/>
            <a:ext cx="8831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Dane w %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N=3204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7E3759F6-AA31-4778-9739-49FB9F7FEA56}"/>
              </a:ext>
            </a:extLst>
          </p:cNvPr>
          <p:cNvSpPr txBox="1"/>
          <p:nvPr/>
        </p:nvSpPr>
        <p:spPr>
          <a:xfrm>
            <a:off x="10525889" y="789905"/>
            <a:ext cx="15752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>
                <a:latin typeface="Arial" panose="020B0604020202020204" pitchFamily="34" charset="0"/>
                <a:cs typeface="Arial" panose="020B0604020202020204" pitchFamily="34" charset="0"/>
              </a:rPr>
              <a:t>Wróć do początku raportu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Powiększenie slajdu 13">
                <a:extLst>
                  <a:ext uri="{FF2B5EF4-FFF2-40B4-BE49-F238E27FC236}">
                    <a16:creationId xmlns:a16="http://schemas.microsoft.com/office/drawing/2014/main" id="{B3246948-C196-41B5-84DD-F1394F8C867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525889" y="1390823"/>
              <a:ext cx="1575270" cy="886089"/>
            </p:xfrm>
            <a:graphic>
              <a:graphicData uri="http://schemas.microsoft.com/office/powerpoint/2016/slidezoom">
                <pslz:sldZm>
                  <pslz:sldZmObj sldId="570" cId="1288000832">
                    <pslz:zmPr id="{862CB01F-7ABF-4E56-BB22-DBB78BA20C0A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575270" cy="88608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Powiększenie slajdu 13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xmlns="" xmlns:pslz="http://schemas.microsoft.com/office/powerpoint/2016/slidezoom" id="{B3246948-C196-41B5-84DD-F1394F8C867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525889" y="1390823"/>
                <a:ext cx="1575270" cy="88608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15" name="Strzałka: w dół 14">
            <a:extLst>
              <a:ext uri="{FF2B5EF4-FFF2-40B4-BE49-F238E27FC236}">
                <a16:creationId xmlns:a16="http://schemas.microsoft.com/office/drawing/2014/main" id="{966D221D-10C0-488B-92A9-FF2E8CABA02C}"/>
              </a:ext>
            </a:extLst>
          </p:cNvPr>
          <p:cNvSpPr/>
          <p:nvPr/>
        </p:nvSpPr>
        <p:spPr>
          <a:xfrm>
            <a:off x="11147232" y="1099443"/>
            <a:ext cx="314369" cy="2423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8243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00723"/>
              </p:ext>
            </p:extLst>
          </p:nvPr>
        </p:nvGraphicFramePr>
        <p:xfrm>
          <a:off x="1004900" y="1728217"/>
          <a:ext cx="9425388" cy="38500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093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78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8155">
                  <a:extLst>
                    <a:ext uri="{9D8B030D-6E8A-4147-A177-3AD203B41FA5}">
                      <a16:colId xmlns:a16="http://schemas.microsoft.com/office/drawing/2014/main" val="408819346"/>
                    </a:ext>
                  </a:extLst>
                </a:gridCol>
              </a:tblGrid>
              <a:tr h="598573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Jeśli komuś udało się wyleczyć infekcje intymne domową metodą, to znaczy, że na pewno jest ona skuteczna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8573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8573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Wszystkie stosowane metody, jeśli działają na jedną kobietę to znaczy, że zadziałają również na mnie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8573">
                <a:tc vMerge="1"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8573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Każda domowa metoda tak samo zadziała na każdy rodzaj infekcji intymnej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7191">
                <a:tc vMerge="1"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0" name="Wykres 9"/>
          <p:cNvGraphicFramePr/>
          <p:nvPr>
            <p:extLst>
              <p:ext uri="{D42A27DB-BD31-4B8C-83A1-F6EECF244321}">
                <p14:modId xmlns:p14="http://schemas.microsoft.com/office/powerpoint/2010/main" val="2181507469"/>
              </p:ext>
            </p:extLst>
          </p:nvPr>
        </p:nvGraphicFramePr>
        <p:xfrm>
          <a:off x="3167269" y="1200711"/>
          <a:ext cx="7116037" cy="4924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SPOSOBY LECZENIA INFEKCJI INTYMNYCH </a:t>
            </a: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[podział: posiadanie dzieci]</a:t>
            </a:r>
            <a:endParaRPr lang="pl-PL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40" y="998257"/>
            <a:ext cx="729960" cy="729960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1761713" y="1034480"/>
            <a:ext cx="86685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/>
              <a:t>Oceń w jakim stopniu zgadzasz się z poniższymi stwierdzeniami: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le tekstowe 5">
            <a:extLst>
              <a:ext uri="{FF2B5EF4-FFF2-40B4-BE49-F238E27FC236}">
                <a16:creationId xmlns:a16="http://schemas.microsoft.com/office/drawing/2014/main" id="{DAE48A88-A5DF-4055-8A7F-0617A8E05582}"/>
              </a:ext>
            </a:extLst>
          </p:cNvPr>
          <p:cNvSpPr txBox="1"/>
          <p:nvPr/>
        </p:nvSpPr>
        <p:spPr>
          <a:xfrm>
            <a:off x="126509" y="6125042"/>
            <a:ext cx="8831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Dane w %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N=3204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7E3759F6-AA31-4778-9739-49FB9F7FEA56}"/>
              </a:ext>
            </a:extLst>
          </p:cNvPr>
          <p:cNvSpPr txBox="1"/>
          <p:nvPr/>
        </p:nvSpPr>
        <p:spPr>
          <a:xfrm>
            <a:off x="10525889" y="789905"/>
            <a:ext cx="15752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>
                <a:latin typeface="Arial" panose="020B0604020202020204" pitchFamily="34" charset="0"/>
                <a:cs typeface="Arial" panose="020B0604020202020204" pitchFamily="34" charset="0"/>
              </a:rPr>
              <a:t>Wróć do początku raportu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Powiększenie slajdu 13">
                <a:extLst>
                  <a:ext uri="{FF2B5EF4-FFF2-40B4-BE49-F238E27FC236}">
                    <a16:creationId xmlns:a16="http://schemas.microsoft.com/office/drawing/2014/main" id="{B3246948-C196-41B5-84DD-F1394F8C867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525889" y="1390823"/>
              <a:ext cx="1575270" cy="886089"/>
            </p:xfrm>
            <a:graphic>
              <a:graphicData uri="http://schemas.microsoft.com/office/powerpoint/2016/slidezoom">
                <pslz:sldZm>
                  <pslz:sldZmObj sldId="570" cId="1288000832">
                    <pslz:zmPr id="{862CB01F-7ABF-4E56-BB22-DBB78BA20C0A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575270" cy="88608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Powiększenie slajdu 13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xmlns="" xmlns:pslz="http://schemas.microsoft.com/office/powerpoint/2016/slidezoom" id="{B3246948-C196-41B5-84DD-F1394F8C867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525889" y="1390823"/>
                <a:ext cx="1575270" cy="88608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15" name="Strzałka: w dół 14">
            <a:extLst>
              <a:ext uri="{FF2B5EF4-FFF2-40B4-BE49-F238E27FC236}">
                <a16:creationId xmlns:a16="http://schemas.microsoft.com/office/drawing/2014/main" id="{966D221D-10C0-488B-92A9-FF2E8CABA02C}"/>
              </a:ext>
            </a:extLst>
          </p:cNvPr>
          <p:cNvSpPr/>
          <p:nvPr/>
        </p:nvSpPr>
        <p:spPr>
          <a:xfrm>
            <a:off x="11147232" y="1099443"/>
            <a:ext cx="314369" cy="2423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3307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tytuł 2">
            <a:extLst>
              <a:ext uri="{FF2B5EF4-FFF2-40B4-BE49-F238E27FC236}">
                <a16:creationId xmlns:a16="http://schemas.microsoft.com/office/drawing/2014/main" id="{DE4807D4-7B21-401C-8B26-5515C1371F76}"/>
              </a:ext>
            </a:extLst>
          </p:cNvPr>
          <p:cNvSpPr txBox="1">
            <a:spLocks/>
          </p:cNvSpPr>
          <p:nvPr/>
        </p:nvSpPr>
        <p:spPr>
          <a:xfrm>
            <a:off x="0" y="365834"/>
            <a:ext cx="12191999" cy="1555731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Szczegółowe wyniki badania –</a:t>
            </a:r>
          </a:p>
          <a:p>
            <a:pPr algn="ctr"/>
            <a:r>
              <a:rPr lang="pl-PL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województwo dolnośląskie</a:t>
            </a:r>
            <a:endParaRPr lang="pl-P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174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761713" y="1034480"/>
            <a:ext cx="30488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/>
              <a:t>Czy Twoim zdaniem infekcje intymne są dolegliwością, którą łatwo wyleczyć bez konsultacji z lekarzem? 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LECZENIE INFEKCJI INTYMNYCH</a:t>
            </a:r>
          </a:p>
        </p:txBody>
      </p:sp>
      <p:sp>
        <p:nvSpPr>
          <p:cNvPr id="14" name="pole tekstowe 5">
            <a:extLst>
              <a:ext uri="{FF2B5EF4-FFF2-40B4-BE49-F238E27FC236}">
                <a16:creationId xmlns:a16="http://schemas.microsoft.com/office/drawing/2014/main" id="{DAE48A88-A5DF-4055-8A7F-0617A8E05582}"/>
              </a:ext>
            </a:extLst>
          </p:cNvPr>
          <p:cNvSpPr txBox="1"/>
          <p:nvPr/>
        </p:nvSpPr>
        <p:spPr>
          <a:xfrm>
            <a:off x="126509" y="6125042"/>
            <a:ext cx="8831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Dane w %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N=228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5" y="945032"/>
            <a:ext cx="827009" cy="827009"/>
          </a:xfrm>
          <a:prstGeom prst="rect">
            <a:avLst/>
          </a:prstGeom>
        </p:spPr>
      </p:pic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387A6241-854F-49C1-9A6F-F6E048080A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5818847"/>
              </p:ext>
            </p:extLst>
          </p:nvPr>
        </p:nvGraphicFramePr>
        <p:xfrm>
          <a:off x="882718" y="1187286"/>
          <a:ext cx="5112273" cy="4636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Wykres 8">
            <a:extLst>
              <a:ext uri="{FF2B5EF4-FFF2-40B4-BE49-F238E27FC236}">
                <a16:creationId xmlns:a16="http://schemas.microsoft.com/office/drawing/2014/main" id="{C32CEFF5-85E1-4A1E-86AF-B1688209FD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789673"/>
              </p:ext>
            </p:extLst>
          </p:nvPr>
        </p:nvGraphicFramePr>
        <p:xfrm>
          <a:off x="6402126" y="1424661"/>
          <a:ext cx="5112273" cy="4008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pole tekstowe 9">
            <a:extLst>
              <a:ext uri="{FF2B5EF4-FFF2-40B4-BE49-F238E27FC236}">
                <a16:creationId xmlns:a16="http://schemas.microsoft.com/office/drawing/2014/main" id="{B12FEEFD-85C9-4402-8D3C-A2FC1621D374}"/>
              </a:ext>
            </a:extLst>
          </p:cNvPr>
          <p:cNvSpPr txBox="1"/>
          <p:nvPr/>
        </p:nvSpPr>
        <p:spPr>
          <a:xfrm>
            <a:off x="7420597" y="1034480"/>
            <a:ext cx="30753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/>
              <a:t>Gdy Ciebie dotyka infekcja intymna, najpierw próbujesz wyleczyć ją sama? 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D96B5F4B-EB55-42FC-9641-F51EC348FE50}"/>
              </a:ext>
            </a:extLst>
          </p:cNvPr>
          <p:cNvCxnSpPr/>
          <p:nvPr/>
        </p:nvCxnSpPr>
        <p:spPr>
          <a:xfrm>
            <a:off x="5881685" y="1187286"/>
            <a:ext cx="0" cy="468254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55181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752538" y="975325"/>
            <a:ext cx="86685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Skąd najczęściej czerpiesz informacje na temat zwalczania chorób intymnych? </a:t>
            </a:r>
          </a:p>
        </p:txBody>
      </p:sp>
      <p:graphicFrame>
        <p:nvGraphicFramePr>
          <p:cNvPr id="11" name="Wykres 10"/>
          <p:cNvGraphicFramePr/>
          <p:nvPr>
            <p:extLst>
              <p:ext uri="{D42A27DB-BD31-4B8C-83A1-F6EECF244321}">
                <p14:modId xmlns:p14="http://schemas.microsoft.com/office/powerpoint/2010/main" val="694146813"/>
              </p:ext>
            </p:extLst>
          </p:nvPr>
        </p:nvGraphicFramePr>
        <p:xfrm>
          <a:off x="3505200" y="1714011"/>
          <a:ext cx="5181600" cy="3949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ŹRÓDŁO WIEDZY O SPOSOBACH LECZENIA INFEKCJI INTYMNYCH</a:t>
            </a: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30" y="882389"/>
            <a:ext cx="975055" cy="975055"/>
          </a:xfrm>
          <a:prstGeom prst="rect">
            <a:avLst/>
          </a:prstGeom>
        </p:spPr>
      </p:pic>
      <p:sp>
        <p:nvSpPr>
          <p:cNvPr id="14" name="pole tekstowe 5">
            <a:extLst>
              <a:ext uri="{FF2B5EF4-FFF2-40B4-BE49-F238E27FC236}">
                <a16:creationId xmlns:a16="http://schemas.microsoft.com/office/drawing/2014/main" id="{DE114A41-B199-45B1-8F1A-C38C3F04714F}"/>
              </a:ext>
            </a:extLst>
          </p:cNvPr>
          <p:cNvSpPr txBox="1"/>
          <p:nvPr/>
        </p:nvSpPr>
        <p:spPr>
          <a:xfrm>
            <a:off x="126509" y="6125042"/>
            <a:ext cx="883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Możliwość udzielania kilku odpowiedzi.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Dane w %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N=228</a:t>
            </a:r>
          </a:p>
        </p:txBody>
      </p:sp>
    </p:spTree>
    <p:extLst>
      <p:ext uri="{BB962C8B-B14F-4D97-AF65-F5344CB8AC3E}">
        <p14:creationId xmlns:p14="http://schemas.microsoft.com/office/powerpoint/2010/main" val="2427996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SPIS TREŚCI</a:t>
            </a:r>
            <a:endParaRPr lang="pl-PL" sz="1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704215"/>
              </p:ext>
            </p:extLst>
          </p:nvPr>
        </p:nvGraphicFramePr>
        <p:xfrm>
          <a:off x="2479344" y="1255596"/>
          <a:ext cx="7192369" cy="29952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699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23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7895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Slajdy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7895">
                <a:tc>
                  <a:txBody>
                    <a:bodyPr/>
                    <a:lstStyle/>
                    <a:p>
                      <a:r>
                        <a:rPr lang="pl-PL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Metodologia</a:t>
                      </a:r>
                      <a:r>
                        <a:rPr lang="pl-PL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badania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3" action="ppaction://hlinksldjump"/>
                        </a:rPr>
                        <a:t>3</a:t>
                      </a:r>
                      <a:endParaRPr lang="en-US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7895">
                <a:tc>
                  <a:txBody>
                    <a:bodyPr/>
                    <a:lstStyle/>
                    <a:p>
                      <a:r>
                        <a:rPr lang="pl-PL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Mapa raportu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4" action="ppaction://hlinksldjump"/>
                        </a:rPr>
                        <a:t>4</a:t>
                      </a:r>
                      <a:endParaRPr lang="en-US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4370512"/>
                  </a:ext>
                </a:extLst>
              </a:tr>
              <a:tr h="427895">
                <a:tc>
                  <a:txBody>
                    <a:bodyPr/>
                    <a:lstStyle/>
                    <a:p>
                      <a:r>
                        <a:rPr lang="pl-PL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Podsumowanie badania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5" action="ppaction://hlinksldjump"/>
                        </a:rPr>
                        <a:t>5</a:t>
                      </a:r>
                      <a:endParaRPr lang="en-US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7895">
                <a:tc>
                  <a:txBody>
                    <a:bodyPr/>
                    <a:lstStyle/>
                    <a:p>
                      <a:r>
                        <a:rPr lang="pl-PL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Szczegółowe wynik</a:t>
                      </a:r>
                      <a:r>
                        <a:rPr lang="pl-PL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badania – TOTAL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6" action="ppaction://hlinksldjump"/>
                        </a:rPr>
                        <a:t>9</a:t>
                      </a:r>
                      <a:endParaRPr lang="en-US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7895">
                <a:tc>
                  <a:txBody>
                    <a:bodyPr/>
                    <a:lstStyle/>
                    <a:p>
                      <a:r>
                        <a:rPr lang="pl-PL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Struktura demograficzna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7" action="ppaction://hlinksldjump"/>
                        </a:rPr>
                        <a:t>81</a:t>
                      </a:r>
                      <a:endParaRPr lang="en-US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789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Kontakt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8" action="ppaction://hlinksldjump"/>
                        </a:rPr>
                        <a:t>83</a:t>
                      </a:r>
                      <a:endParaRPr lang="en-US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08292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079933"/>
              </p:ext>
            </p:extLst>
          </p:nvPr>
        </p:nvGraphicFramePr>
        <p:xfrm>
          <a:off x="1004900" y="1728217"/>
          <a:ext cx="9425388" cy="38500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35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414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8155">
                  <a:extLst>
                    <a:ext uri="{9D8B030D-6E8A-4147-A177-3AD203B41FA5}">
                      <a16:colId xmlns:a16="http://schemas.microsoft.com/office/drawing/2014/main" val="408819346"/>
                    </a:ext>
                  </a:extLst>
                </a:gridCol>
              </a:tblGrid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Ufam, że wiedza farmaceuty(ki) jest wystarczająca, by doradzić mi w kwestii infekcji intymnych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Stosowanie suplementów dostępnych bez recepty jest zawsze pierwszym krokiem w zwalczaniu infekcji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Informacje zamieszczone na kobiecych forach internetowych są rzetelne i prawdziwe, ponieważ są tam opisane prawdziwe doświadczenia kobiet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3491">
                <a:tc vMerge="1"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Jeśli komuś udało się wyleczyć infekcje intymne domową metodą, to znaczy, że na pewno jest ona skuteczna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Wszystkie stosowane metody, jeśli działają na jedną kobietę to znaczy, że zadziałają również na mnie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Każda domowa metoda tak samo zadziała na każdy rodzaj infekcji intymnej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10" name="Wykres 9"/>
          <p:cNvGraphicFramePr/>
          <p:nvPr>
            <p:extLst>
              <p:ext uri="{D42A27DB-BD31-4B8C-83A1-F6EECF244321}">
                <p14:modId xmlns:p14="http://schemas.microsoft.com/office/powerpoint/2010/main" val="1985139448"/>
              </p:ext>
            </p:extLst>
          </p:nvPr>
        </p:nvGraphicFramePr>
        <p:xfrm>
          <a:off x="1614734" y="1200711"/>
          <a:ext cx="8177322" cy="4924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SPOSOBY LECZENIA INFEKCJI INTYMNYCH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40" y="998257"/>
            <a:ext cx="729960" cy="729960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1761713" y="1034480"/>
            <a:ext cx="86685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/>
              <a:t>Oceń w jakim stopniu zgadzasz się z poniższymi stwierdzeniami: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le tekstowe 5">
            <a:extLst>
              <a:ext uri="{FF2B5EF4-FFF2-40B4-BE49-F238E27FC236}">
                <a16:creationId xmlns:a16="http://schemas.microsoft.com/office/drawing/2014/main" id="{DAE48A88-A5DF-4055-8A7F-0617A8E05582}"/>
              </a:ext>
            </a:extLst>
          </p:cNvPr>
          <p:cNvSpPr txBox="1"/>
          <p:nvPr/>
        </p:nvSpPr>
        <p:spPr>
          <a:xfrm>
            <a:off x="126509" y="6125042"/>
            <a:ext cx="883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*Suma odpowiedzi „Zdecydowanie się zgadzam” i „ Raczej się zgadzam”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Dane w %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N=228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7E3759F6-AA31-4778-9739-49FB9F7FEA56}"/>
              </a:ext>
            </a:extLst>
          </p:cNvPr>
          <p:cNvSpPr txBox="1"/>
          <p:nvPr/>
        </p:nvSpPr>
        <p:spPr>
          <a:xfrm>
            <a:off x="10525889" y="789905"/>
            <a:ext cx="15752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>
                <a:latin typeface="Arial" panose="020B0604020202020204" pitchFamily="34" charset="0"/>
                <a:cs typeface="Arial" panose="020B0604020202020204" pitchFamily="34" charset="0"/>
              </a:rPr>
              <a:t>Wróć do początku raportu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Powiększenie slajdu 13">
                <a:extLst>
                  <a:ext uri="{FF2B5EF4-FFF2-40B4-BE49-F238E27FC236}">
                    <a16:creationId xmlns:a16="http://schemas.microsoft.com/office/drawing/2014/main" id="{B3246948-C196-41B5-84DD-F1394F8C867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525889" y="1390823"/>
              <a:ext cx="1575270" cy="886089"/>
            </p:xfrm>
            <a:graphic>
              <a:graphicData uri="http://schemas.microsoft.com/office/powerpoint/2016/slidezoom">
                <pslz:sldZm>
                  <pslz:sldZmObj sldId="570" cId="1288000832">
                    <pslz:zmPr id="{862CB01F-7ABF-4E56-BB22-DBB78BA20C0A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575270" cy="88608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Powiększenie slajdu 13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xmlns="" xmlns:pslz="http://schemas.microsoft.com/office/powerpoint/2016/slidezoom" id="{B3246948-C196-41B5-84DD-F1394F8C867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525889" y="1390823"/>
                <a:ext cx="1575270" cy="88608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15" name="Strzałka: w dół 14">
            <a:extLst>
              <a:ext uri="{FF2B5EF4-FFF2-40B4-BE49-F238E27FC236}">
                <a16:creationId xmlns:a16="http://schemas.microsoft.com/office/drawing/2014/main" id="{966D221D-10C0-488B-92A9-FF2E8CABA02C}"/>
              </a:ext>
            </a:extLst>
          </p:cNvPr>
          <p:cNvSpPr/>
          <p:nvPr/>
        </p:nvSpPr>
        <p:spPr>
          <a:xfrm>
            <a:off x="11147232" y="1099443"/>
            <a:ext cx="314369" cy="2423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E74F5E0-E1DC-49DE-B42C-27FC84FCE84A}"/>
              </a:ext>
            </a:extLst>
          </p:cNvPr>
          <p:cNvSpPr txBox="1"/>
          <p:nvPr/>
        </p:nvSpPr>
        <p:spPr>
          <a:xfrm>
            <a:off x="9549654" y="1493808"/>
            <a:ext cx="822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TOP 2 * </a:t>
            </a:r>
          </a:p>
        </p:txBody>
      </p:sp>
    </p:spTree>
    <p:extLst>
      <p:ext uri="{BB962C8B-B14F-4D97-AF65-F5344CB8AC3E}">
        <p14:creationId xmlns:p14="http://schemas.microsoft.com/office/powerpoint/2010/main" val="27497430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tytuł 2">
            <a:extLst>
              <a:ext uri="{FF2B5EF4-FFF2-40B4-BE49-F238E27FC236}">
                <a16:creationId xmlns:a16="http://schemas.microsoft.com/office/drawing/2014/main" id="{805A1634-1FA5-45F3-B564-0C8EFC287507}"/>
              </a:ext>
            </a:extLst>
          </p:cNvPr>
          <p:cNvSpPr txBox="1">
            <a:spLocks/>
          </p:cNvSpPr>
          <p:nvPr/>
        </p:nvSpPr>
        <p:spPr>
          <a:xfrm>
            <a:off x="0" y="365834"/>
            <a:ext cx="12191999" cy="1555731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Szczegółowe wyniki badania –</a:t>
            </a:r>
          </a:p>
          <a:p>
            <a:pPr algn="ctr"/>
            <a:r>
              <a:rPr lang="pl-PL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województwo kujawsko-pomorskie</a:t>
            </a:r>
            <a:endParaRPr lang="pl-P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3775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761713" y="1034480"/>
            <a:ext cx="30488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/>
              <a:t>Czy Twoim zdaniem infekcje intymne są dolegliwością, którą łatwo wyleczyć bez konsultacji z lekarzem? 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LECZENIE INFEKCJI INTYMNYCH</a:t>
            </a:r>
          </a:p>
        </p:txBody>
      </p:sp>
      <p:sp>
        <p:nvSpPr>
          <p:cNvPr id="14" name="pole tekstowe 5">
            <a:extLst>
              <a:ext uri="{FF2B5EF4-FFF2-40B4-BE49-F238E27FC236}">
                <a16:creationId xmlns:a16="http://schemas.microsoft.com/office/drawing/2014/main" id="{DAE48A88-A5DF-4055-8A7F-0617A8E05582}"/>
              </a:ext>
            </a:extLst>
          </p:cNvPr>
          <p:cNvSpPr txBox="1"/>
          <p:nvPr/>
        </p:nvSpPr>
        <p:spPr>
          <a:xfrm>
            <a:off x="126509" y="6125042"/>
            <a:ext cx="8831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Dane w %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N=175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5" y="945032"/>
            <a:ext cx="827009" cy="827009"/>
          </a:xfrm>
          <a:prstGeom prst="rect">
            <a:avLst/>
          </a:prstGeom>
        </p:spPr>
      </p:pic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387A6241-854F-49C1-9A6F-F6E048080A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0661429"/>
              </p:ext>
            </p:extLst>
          </p:nvPr>
        </p:nvGraphicFramePr>
        <p:xfrm>
          <a:off x="882718" y="1187286"/>
          <a:ext cx="5112273" cy="4636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Wykres 8">
            <a:extLst>
              <a:ext uri="{FF2B5EF4-FFF2-40B4-BE49-F238E27FC236}">
                <a16:creationId xmlns:a16="http://schemas.microsoft.com/office/drawing/2014/main" id="{C32CEFF5-85E1-4A1E-86AF-B1688209FD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2577961"/>
              </p:ext>
            </p:extLst>
          </p:nvPr>
        </p:nvGraphicFramePr>
        <p:xfrm>
          <a:off x="6402126" y="1424661"/>
          <a:ext cx="5112273" cy="4008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pole tekstowe 9">
            <a:extLst>
              <a:ext uri="{FF2B5EF4-FFF2-40B4-BE49-F238E27FC236}">
                <a16:creationId xmlns:a16="http://schemas.microsoft.com/office/drawing/2014/main" id="{B12FEEFD-85C9-4402-8D3C-A2FC1621D374}"/>
              </a:ext>
            </a:extLst>
          </p:cNvPr>
          <p:cNvSpPr txBox="1"/>
          <p:nvPr/>
        </p:nvSpPr>
        <p:spPr>
          <a:xfrm>
            <a:off x="7420597" y="1034480"/>
            <a:ext cx="30753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/>
              <a:t>Gdy Ciebie dotyka infekcja intymna, najpierw próbujesz wyleczyć ją sama? 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D96B5F4B-EB55-42FC-9641-F51EC348FE50}"/>
              </a:ext>
            </a:extLst>
          </p:cNvPr>
          <p:cNvCxnSpPr/>
          <p:nvPr/>
        </p:nvCxnSpPr>
        <p:spPr>
          <a:xfrm>
            <a:off x="5881685" y="1187286"/>
            <a:ext cx="0" cy="468254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78359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752538" y="975325"/>
            <a:ext cx="86685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Skąd najczęściej czerpiesz informacje na temat zwalczania chorób intymnych? </a:t>
            </a:r>
          </a:p>
        </p:txBody>
      </p:sp>
      <p:sp>
        <p:nvSpPr>
          <p:cNvPr id="1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ŹRÓDŁO WIEDZY O SPOSOBACH LECZENIA INFEKCJI INTYMNYCH</a:t>
            </a: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30" y="882389"/>
            <a:ext cx="975055" cy="975055"/>
          </a:xfrm>
          <a:prstGeom prst="rect">
            <a:avLst/>
          </a:prstGeom>
        </p:spPr>
      </p:pic>
      <p:sp>
        <p:nvSpPr>
          <p:cNvPr id="14" name="pole tekstowe 5">
            <a:extLst>
              <a:ext uri="{FF2B5EF4-FFF2-40B4-BE49-F238E27FC236}">
                <a16:creationId xmlns:a16="http://schemas.microsoft.com/office/drawing/2014/main" id="{DE114A41-B199-45B1-8F1A-C38C3F04714F}"/>
              </a:ext>
            </a:extLst>
          </p:cNvPr>
          <p:cNvSpPr txBox="1"/>
          <p:nvPr/>
        </p:nvSpPr>
        <p:spPr>
          <a:xfrm>
            <a:off x="126509" y="6125042"/>
            <a:ext cx="883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Możliwość udzielania kilku odpowiedzi.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Dane w %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N=175</a:t>
            </a:r>
          </a:p>
        </p:txBody>
      </p:sp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4E970A57-AE0A-4F9E-99F2-F7A4FF18F5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6665151"/>
              </p:ext>
            </p:extLst>
          </p:nvPr>
        </p:nvGraphicFramePr>
        <p:xfrm>
          <a:off x="3505200" y="1714011"/>
          <a:ext cx="5181600" cy="3949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359784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49164"/>
              </p:ext>
            </p:extLst>
          </p:nvPr>
        </p:nvGraphicFramePr>
        <p:xfrm>
          <a:off x="1004900" y="1728217"/>
          <a:ext cx="9425388" cy="38500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35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414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8155">
                  <a:extLst>
                    <a:ext uri="{9D8B030D-6E8A-4147-A177-3AD203B41FA5}">
                      <a16:colId xmlns:a16="http://schemas.microsoft.com/office/drawing/2014/main" val="408819346"/>
                    </a:ext>
                  </a:extLst>
                </a:gridCol>
              </a:tblGrid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Ufam, że wiedza farmaceuty(ki) jest wystarczająca, by doradzić mi w kwestii infekcji intymnych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Stosowanie suplementów dostępnych bez recepty jest zawsze pierwszym krokiem w zwalczaniu infekcji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Informacje zamieszczone na kobiecych forach internetowych są rzetelne i prawdziwe, ponieważ są tam opisane prawdziwe doświadczenia kobiet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3491">
                <a:tc vMerge="1"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Jeśli komuś udało się wyleczyć infekcje intymne domową metodą, to znaczy, że na pewno jest ona skuteczna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Wszystkie stosowane metody, jeśli działają na jedną kobietę to znaczy, że zadziałają również na mnie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Każda domowa metoda tak samo zadziała na każdy rodzaj infekcji intymnej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10" name="Wykres 9"/>
          <p:cNvGraphicFramePr/>
          <p:nvPr>
            <p:extLst>
              <p:ext uri="{D42A27DB-BD31-4B8C-83A1-F6EECF244321}">
                <p14:modId xmlns:p14="http://schemas.microsoft.com/office/powerpoint/2010/main" val="2200264449"/>
              </p:ext>
            </p:extLst>
          </p:nvPr>
        </p:nvGraphicFramePr>
        <p:xfrm>
          <a:off x="1614734" y="1200711"/>
          <a:ext cx="8177322" cy="4924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SPOSOBY LECZENIA INFEKCJI INTYMNYCH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40" y="998257"/>
            <a:ext cx="729960" cy="729960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1761713" y="1034480"/>
            <a:ext cx="86685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/>
              <a:t>Oceń w jakim stopniu zgadzasz się z poniższymi stwierdzeniami: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le tekstowe 5">
            <a:extLst>
              <a:ext uri="{FF2B5EF4-FFF2-40B4-BE49-F238E27FC236}">
                <a16:creationId xmlns:a16="http://schemas.microsoft.com/office/drawing/2014/main" id="{DAE48A88-A5DF-4055-8A7F-0617A8E05582}"/>
              </a:ext>
            </a:extLst>
          </p:cNvPr>
          <p:cNvSpPr txBox="1"/>
          <p:nvPr/>
        </p:nvSpPr>
        <p:spPr>
          <a:xfrm>
            <a:off x="126509" y="6125042"/>
            <a:ext cx="883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*Suma odpowiedzi „Zdecydowanie się zgadzam” i „ Raczej się zgadzam”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Dane w %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N=175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7E3759F6-AA31-4778-9739-49FB9F7FEA56}"/>
              </a:ext>
            </a:extLst>
          </p:cNvPr>
          <p:cNvSpPr txBox="1"/>
          <p:nvPr/>
        </p:nvSpPr>
        <p:spPr>
          <a:xfrm>
            <a:off x="10525889" y="789905"/>
            <a:ext cx="15752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>
                <a:latin typeface="Arial" panose="020B0604020202020204" pitchFamily="34" charset="0"/>
                <a:cs typeface="Arial" panose="020B0604020202020204" pitchFamily="34" charset="0"/>
              </a:rPr>
              <a:t>Wróć do początku raportu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Powiększenie slajdu 13">
                <a:extLst>
                  <a:ext uri="{FF2B5EF4-FFF2-40B4-BE49-F238E27FC236}">
                    <a16:creationId xmlns:a16="http://schemas.microsoft.com/office/drawing/2014/main" id="{B3246948-C196-41B5-84DD-F1394F8C867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525889" y="1390823"/>
              <a:ext cx="1575270" cy="886089"/>
            </p:xfrm>
            <a:graphic>
              <a:graphicData uri="http://schemas.microsoft.com/office/powerpoint/2016/slidezoom">
                <pslz:sldZm>
                  <pslz:sldZmObj sldId="570" cId="1288000832">
                    <pslz:zmPr id="{862CB01F-7ABF-4E56-BB22-DBB78BA20C0A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575270" cy="88608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Powiększenie slajdu 13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xmlns="" xmlns:pslz="http://schemas.microsoft.com/office/powerpoint/2016/slidezoom" id="{B3246948-C196-41B5-84DD-F1394F8C867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525889" y="1390823"/>
                <a:ext cx="1575270" cy="88608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15" name="Strzałka: w dół 14">
            <a:extLst>
              <a:ext uri="{FF2B5EF4-FFF2-40B4-BE49-F238E27FC236}">
                <a16:creationId xmlns:a16="http://schemas.microsoft.com/office/drawing/2014/main" id="{966D221D-10C0-488B-92A9-FF2E8CABA02C}"/>
              </a:ext>
            </a:extLst>
          </p:cNvPr>
          <p:cNvSpPr/>
          <p:nvPr/>
        </p:nvSpPr>
        <p:spPr>
          <a:xfrm>
            <a:off x="11147232" y="1099443"/>
            <a:ext cx="314369" cy="2423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E74F5E0-E1DC-49DE-B42C-27FC84FCE84A}"/>
              </a:ext>
            </a:extLst>
          </p:cNvPr>
          <p:cNvSpPr txBox="1"/>
          <p:nvPr/>
        </p:nvSpPr>
        <p:spPr>
          <a:xfrm>
            <a:off x="9549654" y="1493808"/>
            <a:ext cx="822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TOP 2 * </a:t>
            </a:r>
          </a:p>
        </p:txBody>
      </p:sp>
    </p:spTree>
    <p:extLst>
      <p:ext uri="{BB962C8B-B14F-4D97-AF65-F5344CB8AC3E}">
        <p14:creationId xmlns:p14="http://schemas.microsoft.com/office/powerpoint/2010/main" val="28833163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tytuł 2">
            <a:extLst>
              <a:ext uri="{FF2B5EF4-FFF2-40B4-BE49-F238E27FC236}">
                <a16:creationId xmlns:a16="http://schemas.microsoft.com/office/drawing/2014/main" id="{8B388B41-DDBE-4A1D-BE9C-3CC9AB673F33}"/>
              </a:ext>
            </a:extLst>
          </p:cNvPr>
          <p:cNvSpPr txBox="1">
            <a:spLocks/>
          </p:cNvSpPr>
          <p:nvPr/>
        </p:nvSpPr>
        <p:spPr>
          <a:xfrm>
            <a:off x="0" y="365834"/>
            <a:ext cx="12191999" cy="1555731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Szczegółowe wyniki badania –</a:t>
            </a:r>
          </a:p>
          <a:p>
            <a:pPr algn="ctr"/>
            <a:r>
              <a:rPr lang="pl-PL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województwo lubelskie</a:t>
            </a:r>
            <a:endParaRPr lang="pl-P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1317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761713" y="1034480"/>
            <a:ext cx="30488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/>
              <a:t>Czy Twoim zdaniem infekcje intymne są dolegliwością, którą łatwo wyleczyć bez konsultacji z lekarzem? 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LECZENIE INFEKCJI INTYMNYCH</a:t>
            </a:r>
          </a:p>
        </p:txBody>
      </p:sp>
      <p:sp>
        <p:nvSpPr>
          <p:cNvPr id="14" name="pole tekstowe 5">
            <a:extLst>
              <a:ext uri="{FF2B5EF4-FFF2-40B4-BE49-F238E27FC236}">
                <a16:creationId xmlns:a16="http://schemas.microsoft.com/office/drawing/2014/main" id="{DAE48A88-A5DF-4055-8A7F-0617A8E05582}"/>
              </a:ext>
            </a:extLst>
          </p:cNvPr>
          <p:cNvSpPr txBox="1"/>
          <p:nvPr/>
        </p:nvSpPr>
        <p:spPr>
          <a:xfrm>
            <a:off x="126509" y="6125042"/>
            <a:ext cx="8831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Dane w %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N=188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5" y="945032"/>
            <a:ext cx="827009" cy="827009"/>
          </a:xfrm>
          <a:prstGeom prst="rect">
            <a:avLst/>
          </a:prstGeom>
        </p:spPr>
      </p:pic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387A6241-854F-49C1-9A6F-F6E048080A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0556781"/>
              </p:ext>
            </p:extLst>
          </p:nvPr>
        </p:nvGraphicFramePr>
        <p:xfrm>
          <a:off x="882718" y="1187286"/>
          <a:ext cx="5112273" cy="4636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Wykres 8">
            <a:extLst>
              <a:ext uri="{FF2B5EF4-FFF2-40B4-BE49-F238E27FC236}">
                <a16:creationId xmlns:a16="http://schemas.microsoft.com/office/drawing/2014/main" id="{C32CEFF5-85E1-4A1E-86AF-B1688209FD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727365"/>
              </p:ext>
            </p:extLst>
          </p:nvPr>
        </p:nvGraphicFramePr>
        <p:xfrm>
          <a:off x="6402126" y="1424661"/>
          <a:ext cx="5112273" cy="4008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pole tekstowe 9">
            <a:extLst>
              <a:ext uri="{FF2B5EF4-FFF2-40B4-BE49-F238E27FC236}">
                <a16:creationId xmlns:a16="http://schemas.microsoft.com/office/drawing/2014/main" id="{B12FEEFD-85C9-4402-8D3C-A2FC1621D374}"/>
              </a:ext>
            </a:extLst>
          </p:cNvPr>
          <p:cNvSpPr txBox="1"/>
          <p:nvPr/>
        </p:nvSpPr>
        <p:spPr>
          <a:xfrm>
            <a:off x="7420597" y="1034480"/>
            <a:ext cx="30753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/>
              <a:t>Gdy Ciebie dotyka infekcja intymna, najpierw próbujesz wyleczyć ją sama? 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D96B5F4B-EB55-42FC-9641-F51EC348FE50}"/>
              </a:ext>
            </a:extLst>
          </p:cNvPr>
          <p:cNvCxnSpPr/>
          <p:nvPr/>
        </p:nvCxnSpPr>
        <p:spPr>
          <a:xfrm>
            <a:off x="5881685" y="1187286"/>
            <a:ext cx="0" cy="468254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52886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752538" y="975325"/>
            <a:ext cx="86685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Skąd najczęściej czerpiesz informacje na temat zwalczania chorób intymnych? </a:t>
            </a:r>
          </a:p>
        </p:txBody>
      </p:sp>
      <p:sp>
        <p:nvSpPr>
          <p:cNvPr id="1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ŹRÓDŁO WIEDZY O SPOSOBACH LECZENIA INFEKCJI INTYMNYCH</a:t>
            </a: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30" y="882389"/>
            <a:ext cx="975055" cy="975055"/>
          </a:xfrm>
          <a:prstGeom prst="rect">
            <a:avLst/>
          </a:prstGeom>
        </p:spPr>
      </p:pic>
      <p:sp>
        <p:nvSpPr>
          <p:cNvPr id="14" name="pole tekstowe 5">
            <a:extLst>
              <a:ext uri="{FF2B5EF4-FFF2-40B4-BE49-F238E27FC236}">
                <a16:creationId xmlns:a16="http://schemas.microsoft.com/office/drawing/2014/main" id="{DE114A41-B199-45B1-8F1A-C38C3F04714F}"/>
              </a:ext>
            </a:extLst>
          </p:cNvPr>
          <p:cNvSpPr txBox="1"/>
          <p:nvPr/>
        </p:nvSpPr>
        <p:spPr>
          <a:xfrm>
            <a:off x="126509" y="6125042"/>
            <a:ext cx="883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Możliwość udzielania kilku odpowiedzi.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Dane w %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N=188</a:t>
            </a:r>
          </a:p>
        </p:txBody>
      </p:sp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2529A64D-075D-485A-8D96-CEB416D782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8778497"/>
              </p:ext>
            </p:extLst>
          </p:nvPr>
        </p:nvGraphicFramePr>
        <p:xfrm>
          <a:off x="3505200" y="1714011"/>
          <a:ext cx="5181600" cy="3949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145580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79298"/>
              </p:ext>
            </p:extLst>
          </p:nvPr>
        </p:nvGraphicFramePr>
        <p:xfrm>
          <a:off x="1004900" y="1728217"/>
          <a:ext cx="9425388" cy="38500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35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414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8155">
                  <a:extLst>
                    <a:ext uri="{9D8B030D-6E8A-4147-A177-3AD203B41FA5}">
                      <a16:colId xmlns:a16="http://schemas.microsoft.com/office/drawing/2014/main" val="408819346"/>
                    </a:ext>
                  </a:extLst>
                </a:gridCol>
              </a:tblGrid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Ufam, że wiedza farmaceuty(ki) jest wystarczająca, by doradzić mi w kwestii infekcji intymnych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Stosowanie suplementów dostępnych bez recepty jest zawsze pierwszym krokiem w zwalczaniu infekcji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Informacje zamieszczone na kobiecych forach internetowych są rzetelne i prawdziwe, ponieważ są tam opisane prawdziwe doświadczenia kobiet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3491">
                <a:tc vMerge="1"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Jeśli komuś udało się wyleczyć infekcje intymne domową metodą, to znaczy, że na pewno jest ona skuteczna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Wszystkie stosowane metody, jeśli działają na jedną kobietę to znaczy, że zadziałają również na mnie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Każda domowa metoda tak samo zadziała na każdy rodzaj infekcji intymnej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10" name="Wykres 9"/>
          <p:cNvGraphicFramePr/>
          <p:nvPr>
            <p:extLst>
              <p:ext uri="{D42A27DB-BD31-4B8C-83A1-F6EECF244321}">
                <p14:modId xmlns:p14="http://schemas.microsoft.com/office/powerpoint/2010/main" val="1419455220"/>
              </p:ext>
            </p:extLst>
          </p:nvPr>
        </p:nvGraphicFramePr>
        <p:xfrm>
          <a:off x="1614734" y="1200711"/>
          <a:ext cx="8177322" cy="4924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SPOSOBY LECZENIA INFEKCJI INTYMNYCH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40" y="998257"/>
            <a:ext cx="729960" cy="729960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1761713" y="1034480"/>
            <a:ext cx="86685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/>
              <a:t>Oceń w jakim stopniu zgadzasz się z poniższymi stwierdzeniami: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le tekstowe 5">
            <a:extLst>
              <a:ext uri="{FF2B5EF4-FFF2-40B4-BE49-F238E27FC236}">
                <a16:creationId xmlns:a16="http://schemas.microsoft.com/office/drawing/2014/main" id="{DAE48A88-A5DF-4055-8A7F-0617A8E05582}"/>
              </a:ext>
            </a:extLst>
          </p:cNvPr>
          <p:cNvSpPr txBox="1"/>
          <p:nvPr/>
        </p:nvSpPr>
        <p:spPr>
          <a:xfrm>
            <a:off x="126509" y="6125042"/>
            <a:ext cx="883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*Suma odpowiedzi „Zdecydowanie się zgadzam” i „ Raczej się zgadzam”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Dane w %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N=188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7E3759F6-AA31-4778-9739-49FB9F7FEA56}"/>
              </a:ext>
            </a:extLst>
          </p:cNvPr>
          <p:cNvSpPr txBox="1"/>
          <p:nvPr/>
        </p:nvSpPr>
        <p:spPr>
          <a:xfrm>
            <a:off x="10525889" y="789905"/>
            <a:ext cx="15752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>
                <a:latin typeface="Arial" panose="020B0604020202020204" pitchFamily="34" charset="0"/>
                <a:cs typeface="Arial" panose="020B0604020202020204" pitchFamily="34" charset="0"/>
              </a:rPr>
              <a:t>Wróć do początku raportu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Powiększenie slajdu 13">
                <a:extLst>
                  <a:ext uri="{FF2B5EF4-FFF2-40B4-BE49-F238E27FC236}">
                    <a16:creationId xmlns:a16="http://schemas.microsoft.com/office/drawing/2014/main" id="{B3246948-C196-41B5-84DD-F1394F8C867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525889" y="1390823"/>
              <a:ext cx="1575270" cy="886089"/>
            </p:xfrm>
            <a:graphic>
              <a:graphicData uri="http://schemas.microsoft.com/office/powerpoint/2016/slidezoom">
                <pslz:sldZm>
                  <pslz:sldZmObj sldId="570" cId="1288000832">
                    <pslz:zmPr id="{862CB01F-7ABF-4E56-BB22-DBB78BA20C0A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575270" cy="88608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Powiększenie slajdu 13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xmlns="" xmlns:pslz="http://schemas.microsoft.com/office/powerpoint/2016/slidezoom" id="{B3246948-C196-41B5-84DD-F1394F8C867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525889" y="1390823"/>
                <a:ext cx="1575270" cy="88608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15" name="Strzałka: w dół 14">
            <a:extLst>
              <a:ext uri="{FF2B5EF4-FFF2-40B4-BE49-F238E27FC236}">
                <a16:creationId xmlns:a16="http://schemas.microsoft.com/office/drawing/2014/main" id="{966D221D-10C0-488B-92A9-FF2E8CABA02C}"/>
              </a:ext>
            </a:extLst>
          </p:cNvPr>
          <p:cNvSpPr/>
          <p:nvPr/>
        </p:nvSpPr>
        <p:spPr>
          <a:xfrm>
            <a:off x="11147232" y="1099443"/>
            <a:ext cx="314369" cy="2423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E74F5E0-E1DC-49DE-B42C-27FC84FCE84A}"/>
              </a:ext>
            </a:extLst>
          </p:cNvPr>
          <p:cNvSpPr txBox="1"/>
          <p:nvPr/>
        </p:nvSpPr>
        <p:spPr>
          <a:xfrm>
            <a:off x="9549654" y="1493808"/>
            <a:ext cx="822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TOP 2 * </a:t>
            </a:r>
          </a:p>
        </p:txBody>
      </p:sp>
    </p:spTree>
    <p:extLst>
      <p:ext uri="{BB962C8B-B14F-4D97-AF65-F5344CB8AC3E}">
        <p14:creationId xmlns:p14="http://schemas.microsoft.com/office/powerpoint/2010/main" val="1549317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tytuł 2">
            <a:extLst>
              <a:ext uri="{FF2B5EF4-FFF2-40B4-BE49-F238E27FC236}">
                <a16:creationId xmlns:a16="http://schemas.microsoft.com/office/drawing/2014/main" id="{50055D05-01AA-46B1-B277-53F6CF6E98DF}"/>
              </a:ext>
            </a:extLst>
          </p:cNvPr>
          <p:cNvSpPr txBox="1">
            <a:spLocks/>
          </p:cNvSpPr>
          <p:nvPr/>
        </p:nvSpPr>
        <p:spPr>
          <a:xfrm>
            <a:off x="0" y="365834"/>
            <a:ext cx="12191999" cy="1555731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Szczegółowe wyniki badania –</a:t>
            </a:r>
          </a:p>
          <a:p>
            <a:pPr algn="ctr"/>
            <a:r>
              <a:rPr lang="pl-PL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województwo lubuskie</a:t>
            </a:r>
            <a:endParaRPr lang="pl-P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742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1797132" y="930793"/>
            <a:ext cx="8490858" cy="4893972"/>
          </a:xfrm>
          <a:prstGeom prst="rect">
            <a:avLst/>
          </a:prstGeom>
        </p:spPr>
        <p:txBody>
          <a:bodyPr/>
          <a:lstStyle/>
          <a:p>
            <a:pPr marL="214313" indent="-214313" algn="just" hangingPunct="0">
              <a:lnSpc>
                <a:spcPts val="1875"/>
              </a:lnSpc>
              <a:spcAft>
                <a:spcPts val="900"/>
              </a:spcAft>
              <a:buClr>
                <a:srgbClr val="C00000"/>
              </a:buClr>
              <a:buBlip>
                <a:blip r:embed="rId2"/>
              </a:buBlip>
              <a:defRPr/>
            </a:pPr>
            <a:endParaRPr lang="pl-PL" sz="13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METODOLOGIA BADANIA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154003" y="942975"/>
            <a:ext cx="118294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200000"/>
              </a:lnSpc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pl-PL" sz="12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Celem badania było zebranie danych na temat wiedzy Polek o infekcjach intymnych i sposobach ich leczenia.</a:t>
            </a:r>
          </a:p>
          <a:p>
            <a:pPr marL="285750" indent="-285750" algn="just">
              <a:lnSpc>
                <a:spcPct val="200000"/>
              </a:lnSpc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pl-PL" sz="12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Badanie zostało zrealizowane w dniach 09.07 – 17.07.2019 przez agencję SW RESEARCH metodą wywiadów on-line (CAWI) na panelu internetowym </a:t>
            </a:r>
            <a:r>
              <a:rPr lang="pl-PL" sz="12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SW Panel</a:t>
            </a:r>
            <a:r>
              <a:rPr lang="pl-PL" sz="12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lnSpc>
                <a:spcPct val="200000"/>
              </a:lnSpc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pl-PL" sz="12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 ramach badania przeprowadzono </a:t>
            </a:r>
            <a:r>
              <a:rPr lang="pl-PL" sz="12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3204 ankiet </a:t>
            </a:r>
            <a:r>
              <a:rPr lang="pl-PL" sz="12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 kobietami powyżej 16 roku życia.</a:t>
            </a:r>
          </a:p>
          <a:p>
            <a:pPr marL="285750" indent="-285750" algn="just">
              <a:lnSpc>
                <a:spcPct val="200000"/>
              </a:lnSpc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pl-PL" sz="12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Kwestionariusz badawczy został przygotowany przez agencję </a:t>
            </a:r>
            <a:r>
              <a:rPr lang="pl-PL" sz="12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SW RESEARCH </a:t>
            </a:r>
            <a:r>
              <a:rPr lang="pl-PL" sz="12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na podstawie zagadnień dostarczonych przez agencję MSL </a:t>
            </a:r>
            <a:r>
              <a:rPr lang="pl-PL" sz="12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Group</a:t>
            </a:r>
            <a:r>
              <a:rPr lang="pl-PL" sz="12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97115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761713" y="1034480"/>
            <a:ext cx="30488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/>
              <a:t>Czy Twoim zdaniem infekcje intymne są dolegliwością, którą łatwo wyleczyć bez konsultacji z lekarzem? 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LECZENIE INFEKCJI INTYMNYCH</a:t>
            </a:r>
          </a:p>
        </p:txBody>
      </p:sp>
      <p:sp>
        <p:nvSpPr>
          <p:cNvPr id="14" name="pole tekstowe 5">
            <a:extLst>
              <a:ext uri="{FF2B5EF4-FFF2-40B4-BE49-F238E27FC236}">
                <a16:creationId xmlns:a16="http://schemas.microsoft.com/office/drawing/2014/main" id="{DAE48A88-A5DF-4055-8A7F-0617A8E05582}"/>
              </a:ext>
            </a:extLst>
          </p:cNvPr>
          <p:cNvSpPr txBox="1"/>
          <p:nvPr/>
        </p:nvSpPr>
        <p:spPr>
          <a:xfrm>
            <a:off x="126509" y="6125042"/>
            <a:ext cx="8831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Dane w %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N=89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5" y="945032"/>
            <a:ext cx="827009" cy="827009"/>
          </a:xfrm>
          <a:prstGeom prst="rect">
            <a:avLst/>
          </a:prstGeom>
        </p:spPr>
      </p:pic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387A6241-854F-49C1-9A6F-F6E048080A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482701"/>
              </p:ext>
            </p:extLst>
          </p:nvPr>
        </p:nvGraphicFramePr>
        <p:xfrm>
          <a:off x="882718" y="1187286"/>
          <a:ext cx="5112273" cy="4636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Wykres 8">
            <a:extLst>
              <a:ext uri="{FF2B5EF4-FFF2-40B4-BE49-F238E27FC236}">
                <a16:creationId xmlns:a16="http://schemas.microsoft.com/office/drawing/2014/main" id="{C32CEFF5-85E1-4A1E-86AF-B1688209FD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6721064"/>
              </p:ext>
            </p:extLst>
          </p:nvPr>
        </p:nvGraphicFramePr>
        <p:xfrm>
          <a:off x="6402126" y="1424661"/>
          <a:ext cx="5112273" cy="4008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pole tekstowe 9">
            <a:extLst>
              <a:ext uri="{FF2B5EF4-FFF2-40B4-BE49-F238E27FC236}">
                <a16:creationId xmlns:a16="http://schemas.microsoft.com/office/drawing/2014/main" id="{B12FEEFD-85C9-4402-8D3C-A2FC1621D374}"/>
              </a:ext>
            </a:extLst>
          </p:cNvPr>
          <p:cNvSpPr txBox="1"/>
          <p:nvPr/>
        </p:nvSpPr>
        <p:spPr>
          <a:xfrm>
            <a:off x="7420597" y="1034480"/>
            <a:ext cx="30753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/>
              <a:t>Gdy Ciebie dotyka infekcja intymna, najpierw próbujesz wyleczyć ją sama? 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D96B5F4B-EB55-42FC-9641-F51EC348FE50}"/>
              </a:ext>
            </a:extLst>
          </p:cNvPr>
          <p:cNvCxnSpPr/>
          <p:nvPr/>
        </p:nvCxnSpPr>
        <p:spPr>
          <a:xfrm>
            <a:off x="5881685" y="1187286"/>
            <a:ext cx="0" cy="468254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5854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752538" y="975325"/>
            <a:ext cx="86685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Skąd najczęściej czerpiesz informacje na temat zwalczania chorób intymnych? </a:t>
            </a:r>
          </a:p>
        </p:txBody>
      </p:sp>
      <p:sp>
        <p:nvSpPr>
          <p:cNvPr id="1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ŹRÓDŁO WIEDZY O SPOSOBACH LECZENIA INFEKCJI INTYMNYCH</a:t>
            </a: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30" y="882389"/>
            <a:ext cx="975055" cy="975055"/>
          </a:xfrm>
          <a:prstGeom prst="rect">
            <a:avLst/>
          </a:prstGeom>
        </p:spPr>
      </p:pic>
      <p:sp>
        <p:nvSpPr>
          <p:cNvPr id="14" name="pole tekstowe 5">
            <a:extLst>
              <a:ext uri="{FF2B5EF4-FFF2-40B4-BE49-F238E27FC236}">
                <a16:creationId xmlns:a16="http://schemas.microsoft.com/office/drawing/2014/main" id="{DE114A41-B199-45B1-8F1A-C38C3F04714F}"/>
              </a:ext>
            </a:extLst>
          </p:cNvPr>
          <p:cNvSpPr txBox="1"/>
          <p:nvPr/>
        </p:nvSpPr>
        <p:spPr>
          <a:xfrm>
            <a:off x="126509" y="6125042"/>
            <a:ext cx="883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Możliwość udzielania kilku odpowiedzi.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Dane w %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N=89</a:t>
            </a:r>
          </a:p>
        </p:txBody>
      </p:sp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F1679E60-730B-4456-8531-827AA5D39E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9189527"/>
              </p:ext>
            </p:extLst>
          </p:nvPr>
        </p:nvGraphicFramePr>
        <p:xfrm>
          <a:off x="3505200" y="1714011"/>
          <a:ext cx="5181600" cy="3949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822309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133337"/>
              </p:ext>
            </p:extLst>
          </p:nvPr>
        </p:nvGraphicFramePr>
        <p:xfrm>
          <a:off x="1004900" y="1728217"/>
          <a:ext cx="9425388" cy="38500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35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414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8155">
                  <a:extLst>
                    <a:ext uri="{9D8B030D-6E8A-4147-A177-3AD203B41FA5}">
                      <a16:colId xmlns:a16="http://schemas.microsoft.com/office/drawing/2014/main" val="408819346"/>
                    </a:ext>
                  </a:extLst>
                </a:gridCol>
              </a:tblGrid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Ufam, że wiedza farmaceuty(ki) jest wystarczająca, by doradzić mi w kwestii infekcji intymnych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Stosowanie suplementów dostępnych bez recepty jest zawsze pierwszym krokiem w zwalczaniu infekcji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Informacje zamieszczone na kobiecych forach internetowych są rzetelne i prawdziwe, ponieważ są tam opisane prawdziwe doświadczenia kobiet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3491">
                <a:tc vMerge="1"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Jeśli komuś udało się wyleczyć infekcje intymne domową metodą, to znaczy, że na pewno jest ona skuteczna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Wszystkie stosowane metody, jeśli działają na jedną kobietę to znaczy, że zadziałają również na mnie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Każda domowa metoda tak samo zadziała na każdy rodzaj infekcji intymnej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10" name="Wykres 9"/>
          <p:cNvGraphicFramePr/>
          <p:nvPr>
            <p:extLst>
              <p:ext uri="{D42A27DB-BD31-4B8C-83A1-F6EECF244321}">
                <p14:modId xmlns:p14="http://schemas.microsoft.com/office/powerpoint/2010/main" val="3399489716"/>
              </p:ext>
            </p:extLst>
          </p:nvPr>
        </p:nvGraphicFramePr>
        <p:xfrm>
          <a:off x="1614734" y="1200711"/>
          <a:ext cx="8177322" cy="4924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SPOSOBY LECZENIA INFEKCJI INTYMNYCH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40" y="998257"/>
            <a:ext cx="729960" cy="729960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1761713" y="1034480"/>
            <a:ext cx="86685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/>
              <a:t>Oceń w jakim stopniu zgadzasz się z poniższymi stwierdzeniami: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le tekstowe 5">
            <a:extLst>
              <a:ext uri="{FF2B5EF4-FFF2-40B4-BE49-F238E27FC236}">
                <a16:creationId xmlns:a16="http://schemas.microsoft.com/office/drawing/2014/main" id="{DAE48A88-A5DF-4055-8A7F-0617A8E05582}"/>
              </a:ext>
            </a:extLst>
          </p:cNvPr>
          <p:cNvSpPr txBox="1"/>
          <p:nvPr/>
        </p:nvSpPr>
        <p:spPr>
          <a:xfrm>
            <a:off x="126509" y="6125042"/>
            <a:ext cx="883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*Suma odpowiedzi „Zdecydowanie się zgadzam” i „ Raczej się zgadzam”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Dane w %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N=89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7E3759F6-AA31-4778-9739-49FB9F7FEA56}"/>
              </a:ext>
            </a:extLst>
          </p:cNvPr>
          <p:cNvSpPr txBox="1"/>
          <p:nvPr/>
        </p:nvSpPr>
        <p:spPr>
          <a:xfrm>
            <a:off x="10525889" y="789905"/>
            <a:ext cx="15752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>
                <a:latin typeface="Arial" panose="020B0604020202020204" pitchFamily="34" charset="0"/>
                <a:cs typeface="Arial" panose="020B0604020202020204" pitchFamily="34" charset="0"/>
              </a:rPr>
              <a:t>Wróć do początku raportu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Powiększenie slajdu 13">
                <a:extLst>
                  <a:ext uri="{FF2B5EF4-FFF2-40B4-BE49-F238E27FC236}">
                    <a16:creationId xmlns:a16="http://schemas.microsoft.com/office/drawing/2014/main" id="{B3246948-C196-41B5-84DD-F1394F8C867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525889" y="1390823"/>
              <a:ext cx="1575270" cy="886089"/>
            </p:xfrm>
            <a:graphic>
              <a:graphicData uri="http://schemas.microsoft.com/office/powerpoint/2016/slidezoom">
                <pslz:sldZm>
                  <pslz:sldZmObj sldId="570" cId="1288000832">
                    <pslz:zmPr id="{862CB01F-7ABF-4E56-BB22-DBB78BA20C0A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575270" cy="88608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Powiększenie slajdu 13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xmlns="" xmlns:pslz="http://schemas.microsoft.com/office/powerpoint/2016/slidezoom" id="{B3246948-C196-41B5-84DD-F1394F8C867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525889" y="1390823"/>
                <a:ext cx="1575270" cy="88608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15" name="Strzałka: w dół 14">
            <a:extLst>
              <a:ext uri="{FF2B5EF4-FFF2-40B4-BE49-F238E27FC236}">
                <a16:creationId xmlns:a16="http://schemas.microsoft.com/office/drawing/2014/main" id="{966D221D-10C0-488B-92A9-FF2E8CABA02C}"/>
              </a:ext>
            </a:extLst>
          </p:cNvPr>
          <p:cNvSpPr/>
          <p:nvPr/>
        </p:nvSpPr>
        <p:spPr>
          <a:xfrm>
            <a:off x="11147232" y="1099443"/>
            <a:ext cx="314369" cy="2423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E74F5E0-E1DC-49DE-B42C-27FC84FCE84A}"/>
              </a:ext>
            </a:extLst>
          </p:cNvPr>
          <p:cNvSpPr txBox="1"/>
          <p:nvPr/>
        </p:nvSpPr>
        <p:spPr>
          <a:xfrm>
            <a:off x="9549654" y="1493808"/>
            <a:ext cx="822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TOP 2 * </a:t>
            </a:r>
          </a:p>
        </p:txBody>
      </p:sp>
    </p:spTree>
    <p:extLst>
      <p:ext uri="{BB962C8B-B14F-4D97-AF65-F5344CB8AC3E}">
        <p14:creationId xmlns:p14="http://schemas.microsoft.com/office/powerpoint/2010/main" val="1734363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tytuł 2">
            <a:extLst>
              <a:ext uri="{FF2B5EF4-FFF2-40B4-BE49-F238E27FC236}">
                <a16:creationId xmlns:a16="http://schemas.microsoft.com/office/drawing/2014/main" id="{06611140-610C-49F9-8374-1BD36426F33A}"/>
              </a:ext>
            </a:extLst>
          </p:cNvPr>
          <p:cNvSpPr txBox="1">
            <a:spLocks/>
          </p:cNvSpPr>
          <p:nvPr/>
        </p:nvSpPr>
        <p:spPr>
          <a:xfrm>
            <a:off x="0" y="365834"/>
            <a:ext cx="12191999" cy="1555731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Szczegółowe wyniki badania –</a:t>
            </a:r>
          </a:p>
          <a:p>
            <a:pPr algn="ctr"/>
            <a:r>
              <a:rPr lang="pl-PL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województwo łódzkie</a:t>
            </a:r>
            <a:endParaRPr lang="pl-P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1844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761713" y="1034480"/>
            <a:ext cx="30488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/>
              <a:t>Czy Twoim zdaniem infekcje intymne są dolegliwością, którą łatwo wyleczyć bez konsultacji z lekarzem? 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LECZENIE INFEKCJI INTYMNYCH</a:t>
            </a:r>
          </a:p>
        </p:txBody>
      </p:sp>
      <p:sp>
        <p:nvSpPr>
          <p:cNvPr id="14" name="pole tekstowe 5">
            <a:extLst>
              <a:ext uri="{FF2B5EF4-FFF2-40B4-BE49-F238E27FC236}">
                <a16:creationId xmlns:a16="http://schemas.microsoft.com/office/drawing/2014/main" id="{DAE48A88-A5DF-4055-8A7F-0617A8E05582}"/>
              </a:ext>
            </a:extLst>
          </p:cNvPr>
          <p:cNvSpPr txBox="1"/>
          <p:nvPr/>
        </p:nvSpPr>
        <p:spPr>
          <a:xfrm>
            <a:off x="126509" y="6125042"/>
            <a:ext cx="8831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Dane w %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N=209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5" y="945032"/>
            <a:ext cx="827009" cy="827009"/>
          </a:xfrm>
          <a:prstGeom prst="rect">
            <a:avLst/>
          </a:prstGeom>
        </p:spPr>
      </p:pic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387A6241-854F-49C1-9A6F-F6E048080A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353029"/>
              </p:ext>
            </p:extLst>
          </p:nvPr>
        </p:nvGraphicFramePr>
        <p:xfrm>
          <a:off x="882718" y="1187286"/>
          <a:ext cx="5112273" cy="4636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Wykres 8">
            <a:extLst>
              <a:ext uri="{FF2B5EF4-FFF2-40B4-BE49-F238E27FC236}">
                <a16:creationId xmlns:a16="http://schemas.microsoft.com/office/drawing/2014/main" id="{C32CEFF5-85E1-4A1E-86AF-B1688209FD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9411204"/>
              </p:ext>
            </p:extLst>
          </p:nvPr>
        </p:nvGraphicFramePr>
        <p:xfrm>
          <a:off x="6402126" y="1424661"/>
          <a:ext cx="5112273" cy="4008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pole tekstowe 9">
            <a:extLst>
              <a:ext uri="{FF2B5EF4-FFF2-40B4-BE49-F238E27FC236}">
                <a16:creationId xmlns:a16="http://schemas.microsoft.com/office/drawing/2014/main" id="{B12FEEFD-85C9-4402-8D3C-A2FC1621D374}"/>
              </a:ext>
            </a:extLst>
          </p:cNvPr>
          <p:cNvSpPr txBox="1"/>
          <p:nvPr/>
        </p:nvSpPr>
        <p:spPr>
          <a:xfrm>
            <a:off x="7420597" y="1034480"/>
            <a:ext cx="30753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/>
              <a:t>Gdy Ciebie dotyka infekcja intymna, najpierw próbujesz wyleczyć ją sama? 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D96B5F4B-EB55-42FC-9641-F51EC348FE50}"/>
              </a:ext>
            </a:extLst>
          </p:cNvPr>
          <p:cNvCxnSpPr/>
          <p:nvPr/>
        </p:nvCxnSpPr>
        <p:spPr>
          <a:xfrm>
            <a:off x="5881685" y="1187286"/>
            <a:ext cx="0" cy="468254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76276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752538" y="975325"/>
            <a:ext cx="86685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Skąd najczęściej czerpiesz informacje na temat zwalczania chorób intymnych? </a:t>
            </a:r>
          </a:p>
        </p:txBody>
      </p:sp>
      <p:sp>
        <p:nvSpPr>
          <p:cNvPr id="1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ŹRÓDŁO WIEDZY O SPOSOBACH LECZENIA INFEKCJI INTYMNYCH</a:t>
            </a: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30" y="882389"/>
            <a:ext cx="975055" cy="975055"/>
          </a:xfrm>
          <a:prstGeom prst="rect">
            <a:avLst/>
          </a:prstGeom>
        </p:spPr>
      </p:pic>
      <p:sp>
        <p:nvSpPr>
          <p:cNvPr id="14" name="pole tekstowe 5">
            <a:extLst>
              <a:ext uri="{FF2B5EF4-FFF2-40B4-BE49-F238E27FC236}">
                <a16:creationId xmlns:a16="http://schemas.microsoft.com/office/drawing/2014/main" id="{DE114A41-B199-45B1-8F1A-C38C3F04714F}"/>
              </a:ext>
            </a:extLst>
          </p:cNvPr>
          <p:cNvSpPr txBox="1"/>
          <p:nvPr/>
        </p:nvSpPr>
        <p:spPr>
          <a:xfrm>
            <a:off x="126509" y="6125042"/>
            <a:ext cx="883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Możliwość udzielania kilku odpowiedzi.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Dane w %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N=209</a:t>
            </a:r>
          </a:p>
        </p:txBody>
      </p:sp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8CCB6F6D-6172-4185-A4FC-D09EFBC490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1676148"/>
              </p:ext>
            </p:extLst>
          </p:nvPr>
        </p:nvGraphicFramePr>
        <p:xfrm>
          <a:off x="3505200" y="1714011"/>
          <a:ext cx="5181600" cy="3949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438295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4330181"/>
              </p:ext>
            </p:extLst>
          </p:nvPr>
        </p:nvGraphicFramePr>
        <p:xfrm>
          <a:off x="1004900" y="1855217"/>
          <a:ext cx="9425388" cy="38500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35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414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8155">
                  <a:extLst>
                    <a:ext uri="{9D8B030D-6E8A-4147-A177-3AD203B41FA5}">
                      <a16:colId xmlns:a16="http://schemas.microsoft.com/office/drawing/2014/main" val="408819346"/>
                    </a:ext>
                  </a:extLst>
                </a:gridCol>
              </a:tblGrid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Ufam, że wiedza farmaceuty(ki) jest wystarczająca, by doradzić mi w kwestii infekcji intymnych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Stosowanie suplementów dostępnych bez recepty jest zawsze pierwszym krokiem w zwalczaniu infekcji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Informacje zamieszczone na kobiecych forach internetowych są rzetelne i prawdziwe, ponieważ są tam opisane prawdziwe doświadczenia kobiet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3491">
                <a:tc vMerge="1"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Jeśli komuś udało się wyleczyć infekcje intymne domową metodą, to znaczy, że na pewno jest ona skuteczna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Wszystkie stosowane metody, jeśli działają na jedną kobietę to znaczy, że zadziałają również na mnie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Każda domowa metoda tak samo zadziała na każdy rodzaj infekcji intymnej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10" name="Wykres 9"/>
          <p:cNvGraphicFramePr/>
          <p:nvPr>
            <p:extLst>
              <p:ext uri="{D42A27DB-BD31-4B8C-83A1-F6EECF244321}">
                <p14:modId xmlns:p14="http://schemas.microsoft.com/office/powerpoint/2010/main" val="183796981"/>
              </p:ext>
            </p:extLst>
          </p:nvPr>
        </p:nvGraphicFramePr>
        <p:xfrm>
          <a:off x="1614734" y="1200711"/>
          <a:ext cx="8177322" cy="4924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SPOSOBY LECZENIA INFEKCJI INTYMNYCH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40" y="998257"/>
            <a:ext cx="729960" cy="729960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1761713" y="1034480"/>
            <a:ext cx="86685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/>
              <a:t>Oceń w jakim stopniu zgadzasz się z poniższymi stwierdzeniami: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le tekstowe 5">
            <a:extLst>
              <a:ext uri="{FF2B5EF4-FFF2-40B4-BE49-F238E27FC236}">
                <a16:creationId xmlns:a16="http://schemas.microsoft.com/office/drawing/2014/main" id="{DAE48A88-A5DF-4055-8A7F-0617A8E05582}"/>
              </a:ext>
            </a:extLst>
          </p:cNvPr>
          <p:cNvSpPr txBox="1"/>
          <p:nvPr/>
        </p:nvSpPr>
        <p:spPr>
          <a:xfrm>
            <a:off x="126509" y="6125042"/>
            <a:ext cx="883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*Suma odpowiedzi „Zdecydowanie się zgadzam” i „ Raczej się zgadzam”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Dane w %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N=209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7E3759F6-AA31-4778-9739-49FB9F7FEA56}"/>
              </a:ext>
            </a:extLst>
          </p:cNvPr>
          <p:cNvSpPr txBox="1"/>
          <p:nvPr/>
        </p:nvSpPr>
        <p:spPr>
          <a:xfrm>
            <a:off x="10525889" y="789905"/>
            <a:ext cx="15752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>
                <a:latin typeface="Arial" panose="020B0604020202020204" pitchFamily="34" charset="0"/>
                <a:cs typeface="Arial" panose="020B0604020202020204" pitchFamily="34" charset="0"/>
              </a:rPr>
              <a:t>Wróć do początku raportu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Powiększenie slajdu 13">
                <a:extLst>
                  <a:ext uri="{FF2B5EF4-FFF2-40B4-BE49-F238E27FC236}">
                    <a16:creationId xmlns:a16="http://schemas.microsoft.com/office/drawing/2014/main" id="{B3246948-C196-41B5-84DD-F1394F8C867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525889" y="1390823"/>
              <a:ext cx="1575270" cy="886089"/>
            </p:xfrm>
            <a:graphic>
              <a:graphicData uri="http://schemas.microsoft.com/office/powerpoint/2016/slidezoom">
                <pslz:sldZm>
                  <pslz:sldZmObj sldId="570" cId="1288000832">
                    <pslz:zmPr id="{862CB01F-7ABF-4E56-BB22-DBB78BA20C0A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575270" cy="88608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Powiększenie slajdu 13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xmlns="" xmlns:pslz="http://schemas.microsoft.com/office/powerpoint/2016/slidezoom" id="{B3246948-C196-41B5-84DD-F1394F8C867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525889" y="1390823"/>
                <a:ext cx="1575270" cy="88608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15" name="Strzałka: w dół 14">
            <a:extLst>
              <a:ext uri="{FF2B5EF4-FFF2-40B4-BE49-F238E27FC236}">
                <a16:creationId xmlns:a16="http://schemas.microsoft.com/office/drawing/2014/main" id="{966D221D-10C0-488B-92A9-FF2E8CABA02C}"/>
              </a:ext>
            </a:extLst>
          </p:cNvPr>
          <p:cNvSpPr/>
          <p:nvPr/>
        </p:nvSpPr>
        <p:spPr>
          <a:xfrm>
            <a:off x="11147232" y="1099443"/>
            <a:ext cx="314369" cy="2423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E74F5E0-E1DC-49DE-B42C-27FC84FCE84A}"/>
              </a:ext>
            </a:extLst>
          </p:cNvPr>
          <p:cNvSpPr txBox="1"/>
          <p:nvPr/>
        </p:nvSpPr>
        <p:spPr>
          <a:xfrm>
            <a:off x="9549654" y="1493808"/>
            <a:ext cx="822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TOP 2 * </a:t>
            </a:r>
          </a:p>
        </p:txBody>
      </p:sp>
    </p:spTree>
    <p:extLst>
      <p:ext uri="{BB962C8B-B14F-4D97-AF65-F5344CB8AC3E}">
        <p14:creationId xmlns:p14="http://schemas.microsoft.com/office/powerpoint/2010/main" val="4024971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tytuł 2">
            <a:extLst>
              <a:ext uri="{FF2B5EF4-FFF2-40B4-BE49-F238E27FC236}">
                <a16:creationId xmlns:a16="http://schemas.microsoft.com/office/drawing/2014/main" id="{DFA0B2DD-C37C-4D1F-9334-0015590ADB03}"/>
              </a:ext>
            </a:extLst>
          </p:cNvPr>
          <p:cNvSpPr txBox="1">
            <a:spLocks/>
          </p:cNvSpPr>
          <p:nvPr/>
        </p:nvSpPr>
        <p:spPr>
          <a:xfrm>
            <a:off x="0" y="365834"/>
            <a:ext cx="12191999" cy="1555731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Szczegółowe wyniki badania –</a:t>
            </a:r>
          </a:p>
          <a:p>
            <a:pPr algn="ctr"/>
            <a:r>
              <a:rPr lang="pl-PL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województwo małopolskie</a:t>
            </a:r>
            <a:endParaRPr lang="pl-P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2584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761713" y="1034480"/>
            <a:ext cx="30488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/>
              <a:t>Czy Twoim zdaniem infekcje intymne są dolegliwością, którą łatwo wyleczyć bez konsultacji z lekarzem? 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LECZENIE INFEKCJI INTYMNYCH</a:t>
            </a:r>
          </a:p>
        </p:txBody>
      </p:sp>
      <p:sp>
        <p:nvSpPr>
          <p:cNvPr id="14" name="pole tekstowe 5">
            <a:extLst>
              <a:ext uri="{FF2B5EF4-FFF2-40B4-BE49-F238E27FC236}">
                <a16:creationId xmlns:a16="http://schemas.microsoft.com/office/drawing/2014/main" id="{DAE48A88-A5DF-4055-8A7F-0617A8E05582}"/>
              </a:ext>
            </a:extLst>
          </p:cNvPr>
          <p:cNvSpPr txBox="1"/>
          <p:nvPr/>
        </p:nvSpPr>
        <p:spPr>
          <a:xfrm>
            <a:off x="126509" y="6125042"/>
            <a:ext cx="8831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Dane w %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N=298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5" y="945032"/>
            <a:ext cx="827009" cy="827009"/>
          </a:xfrm>
          <a:prstGeom prst="rect">
            <a:avLst/>
          </a:prstGeom>
        </p:spPr>
      </p:pic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387A6241-854F-49C1-9A6F-F6E048080A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360347"/>
              </p:ext>
            </p:extLst>
          </p:nvPr>
        </p:nvGraphicFramePr>
        <p:xfrm>
          <a:off x="882718" y="1187286"/>
          <a:ext cx="5112273" cy="4636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Wykres 8">
            <a:extLst>
              <a:ext uri="{FF2B5EF4-FFF2-40B4-BE49-F238E27FC236}">
                <a16:creationId xmlns:a16="http://schemas.microsoft.com/office/drawing/2014/main" id="{C32CEFF5-85E1-4A1E-86AF-B1688209FD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7080254"/>
              </p:ext>
            </p:extLst>
          </p:nvPr>
        </p:nvGraphicFramePr>
        <p:xfrm>
          <a:off x="6402126" y="1424661"/>
          <a:ext cx="5112273" cy="4008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pole tekstowe 9">
            <a:extLst>
              <a:ext uri="{FF2B5EF4-FFF2-40B4-BE49-F238E27FC236}">
                <a16:creationId xmlns:a16="http://schemas.microsoft.com/office/drawing/2014/main" id="{B12FEEFD-85C9-4402-8D3C-A2FC1621D374}"/>
              </a:ext>
            </a:extLst>
          </p:cNvPr>
          <p:cNvSpPr txBox="1"/>
          <p:nvPr/>
        </p:nvSpPr>
        <p:spPr>
          <a:xfrm>
            <a:off x="7420597" y="1034480"/>
            <a:ext cx="30753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/>
              <a:t>Gdy Ciebie dotyka infekcja intymna, najpierw próbujesz wyleczyć ją sama? 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D96B5F4B-EB55-42FC-9641-F51EC348FE50}"/>
              </a:ext>
            </a:extLst>
          </p:cNvPr>
          <p:cNvCxnSpPr/>
          <p:nvPr/>
        </p:nvCxnSpPr>
        <p:spPr>
          <a:xfrm>
            <a:off x="5881685" y="1187286"/>
            <a:ext cx="0" cy="468254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02801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752538" y="975325"/>
            <a:ext cx="86685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Skąd najczęściej czerpiesz informacje na temat zwalczania chorób intymnych? </a:t>
            </a:r>
          </a:p>
        </p:txBody>
      </p:sp>
      <p:sp>
        <p:nvSpPr>
          <p:cNvPr id="1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ŹRÓDŁO WIEDZY O SPOSOBACH LECZENIA INFEKCJI INTYMNYCH</a:t>
            </a: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30" y="882389"/>
            <a:ext cx="975055" cy="975055"/>
          </a:xfrm>
          <a:prstGeom prst="rect">
            <a:avLst/>
          </a:prstGeom>
        </p:spPr>
      </p:pic>
      <p:sp>
        <p:nvSpPr>
          <p:cNvPr id="14" name="pole tekstowe 5">
            <a:extLst>
              <a:ext uri="{FF2B5EF4-FFF2-40B4-BE49-F238E27FC236}">
                <a16:creationId xmlns:a16="http://schemas.microsoft.com/office/drawing/2014/main" id="{DE114A41-B199-45B1-8F1A-C38C3F04714F}"/>
              </a:ext>
            </a:extLst>
          </p:cNvPr>
          <p:cNvSpPr txBox="1"/>
          <p:nvPr/>
        </p:nvSpPr>
        <p:spPr>
          <a:xfrm>
            <a:off x="126509" y="6125042"/>
            <a:ext cx="883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Możliwość udzielania kilku odpowiedzi.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Dane w %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N=298</a:t>
            </a:r>
          </a:p>
        </p:txBody>
      </p:sp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467491F3-DC93-48D2-A4AB-A4CF9C99D7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9626127"/>
              </p:ext>
            </p:extLst>
          </p:nvPr>
        </p:nvGraphicFramePr>
        <p:xfrm>
          <a:off x="3505200" y="1714011"/>
          <a:ext cx="5181600" cy="3949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27572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5" name="Wykres 4">
                <a:extLst>
                  <a:ext uri="{FF2B5EF4-FFF2-40B4-BE49-F238E27FC236}">
                    <a16:creationId xmlns:a16="http://schemas.microsoft.com/office/drawing/2014/main" id="{1E519B2F-2795-4993-9C8F-0946D433FEBB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158579563"/>
                  </p:ext>
                </p:extLst>
              </p:nvPr>
            </p:nvGraphicFramePr>
            <p:xfrm>
              <a:off x="1931189" y="481904"/>
              <a:ext cx="9101138" cy="5586412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5" name="Wykres 4">
                <a:extLst>
                  <a:ext uri="{FF2B5EF4-FFF2-40B4-BE49-F238E27FC236}">
                    <a16:creationId xmlns:cx4="http://schemas.microsoft.com/office/drawing/2016/5/10/chartex" xmlns="" xmlns:a16="http://schemas.microsoft.com/office/drawing/2014/main" id="{1E519B2F-2795-4993-9C8F-0946D433FEB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31189" y="481904"/>
                <a:ext cx="9101138" cy="5586412"/>
              </a:xfrm>
              <a:prstGeom prst="rect">
                <a:avLst/>
              </a:prstGeom>
            </p:spPr>
          </p:pic>
        </mc:Fallback>
      </mc:AlternateContent>
      <p:sp>
        <p:nvSpPr>
          <p:cNvPr id="6" name="pole tekstowe 5">
            <a:extLst>
              <a:ext uri="{FF2B5EF4-FFF2-40B4-BE49-F238E27FC236}">
                <a16:creationId xmlns:a16="http://schemas.microsoft.com/office/drawing/2014/main" id="{76346BAF-439E-4ADF-839B-DB76970E6DF4}"/>
              </a:ext>
            </a:extLst>
          </p:cNvPr>
          <p:cNvSpPr txBox="1"/>
          <p:nvPr/>
        </p:nvSpPr>
        <p:spPr>
          <a:xfrm>
            <a:off x="7034211" y="3028950"/>
            <a:ext cx="852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13,8%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8347565-54DE-43CD-B5F7-E437C4B16751}"/>
              </a:ext>
            </a:extLst>
          </p:cNvPr>
          <p:cNvSpPr txBox="1"/>
          <p:nvPr/>
        </p:nvSpPr>
        <p:spPr>
          <a:xfrm>
            <a:off x="8010525" y="2381250"/>
            <a:ext cx="657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u="sng" dirty="0">
                <a:latin typeface="Arial" panose="020B0604020202020204" pitchFamily="34" charset="0"/>
                <a:cs typeface="Arial" panose="020B0604020202020204" pitchFamily="34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3,3%</a:t>
            </a:r>
            <a:endParaRPr lang="pl-PL" sz="1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946C7991-E182-465D-B980-29A44C11664F}"/>
              </a:ext>
            </a:extLst>
          </p:cNvPr>
          <p:cNvSpPr txBox="1"/>
          <p:nvPr/>
        </p:nvSpPr>
        <p:spPr>
          <a:xfrm>
            <a:off x="8010524" y="4037111"/>
            <a:ext cx="657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5,9%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C414823-E07C-4F9F-BF18-F1B88934F7AA}"/>
              </a:ext>
            </a:extLst>
          </p:cNvPr>
          <p:cNvSpPr txBox="1"/>
          <p:nvPr/>
        </p:nvSpPr>
        <p:spPr>
          <a:xfrm>
            <a:off x="7691436" y="5033367"/>
            <a:ext cx="657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5,5%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A1B250D2-488E-4B1A-85A1-EEFDB1D820B9}"/>
              </a:ext>
            </a:extLst>
          </p:cNvPr>
          <p:cNvSpPr txBox="1"/>
          <p:nvPr/>
        </p:nvSpPr>
        <p:spPr>
          <a:xfrm>
            <a:off x="6753223" y="5187255"/>
            <a:ext cx="657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9,3%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9D075395-5A4F-4E78-8096-0A56FE6F936B}"/>
              </a:ext>
            </a:extLst>
          </p:cNvPr>
          <p:cNvSpPr txBox="1"/>
          <p:nvPr/>
        </p:nvSpPr>
        <p:spPr>
          <a:xfrm>
            <a:off x="6096000" y="4631976"/>
            <a:ext cx="8334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12,4%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E0EFAF3E-6004-42E2-831B-2F00DFA15687}"/>
              </a:ext>
            </a:extLst>
          </p:cNvPr>
          <p:cNvSpPr txBox="1"/>
          <p:nvPr/>
        </p:nvSpPr>
        <p:spPr>
          <a:xfrm>
            <a:off x="5462585" y="4456804"/>
            <a:ext cx="657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2,5%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C0043C28-2F3F-4B2B-B794-15C85FDAB3AA}"/>
              </a:ext>
            </a:extLst>
          </p:cNvPr>
          <p:cNvSpPr txBox="1"/>
          <p:nvPr/>
        </p:nvSpPr>
        <p:spPr>
          <a:xfrm>
            <a:off x="4805360" y="4127743"/>
            <a:ext cx="657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7,1%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pole tekstowe 17">
            <a:hlinkClick r:id="rId12" action="ppaction://hlinksldjump"/>
            <a:extLst>
              <a:ext uri="{FF2B5EF4-FFF2-40B4-BE49-F238E27FC236}">
                <a16:creationId xmlns:a16="http://schemas.microsoft.com/office/drawing/2014/main" id="{7D5087D9-2432-4050-AD1B-E350AB1F8789}"/>
              </a:ext>
            </a:extLst>
          </p:cNvPr>
          <p:cNvSpPr txBox="1"/>
          <p:nvPr/>
        </p:nvSpPr>
        <p:spPr>
          <a:xfrm>
            <a:off x="4264817" y="3182838"/>
            <a:ext cx="657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2,8%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ole tekstowe 18">
            <a:hlinkClick r:id="rId14" action="ppaction://hlinksldjump"/>
            <a:extLst>
              <a:ext uri="{FF2B5EF4-FFF2-40B4-BE49-F238E27FC236}">
                <a16:creationId xmlns:a16="http://schemas.microsoft.com/office/drawing/2014/main" id="{17122E97-4214-49D4-AFDC-14FB85F9A584}"/>
              </a:ext>
            </a:extLst>
          </p:cNvPr>
          <p:cNvSpPr txBox="1"/>
          <p:nvPr/>
        </p:nvSpPr>
        <p:spPr>
          <a:xfrm>
            <a:off x="4469601" y="2028521"/>
            <a:ext cx="657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3,9%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ole tekstowe 19">
            <a:hlinkClick r:id="rId15" action="ppaction://hlinksldjump"/>
            <a:extLst>
              <a:ext uri="{FF2B5EF4-FFF2-40B4-BE49-F238E27FC236}">
                <a16:creationId xmlns:a16="http://schemas.microsoft.com/office/drawing/2014/main" id="{48C695FE-C154-4F36-8699-AEC87D9A8DE5}"/>
              </a:ext>
            </a:extLst>
          </p:cNvPr>
          <p:cNvSpPr txBox="1"/>
          <p:nvPr/>
        </p:nvSpPr>
        <p:spPr>
          <a:xfrm>
            <a:off x="5538779" y="1715308"/>
            <a:ext cx="657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  <a:hlinkClick r:id="rId1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5,5%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4C12561B-1A4F-4FDC-AB91-7CF073425555}"/>
              </a:ext>
            </a:extLst>
          </p:cNvPr>
          <p:cNvSpPr txBox="1"/>
          <p:nvPr/>
        </p:nvSpPr>
        <p:spPr>
          <a:xfrm>
            <a:off x="6929438" y="1940728"/>
            <a:ext cx="657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  <a:hlinkClick r:id="rId1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3,0%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966E2C1C-774B-462B-A073-B8742B146970}"/>
              </a:ext>
            </a:extLst>
          </p:cNvPr>
          <p:cNvSpPr txBox="1"/>
          <p:nvPr/>
        </p:nvSpPr>
        <p:spPr>
          <a:xfrm>
            <a:off x="5824533" y="2582073"/>
            <a:ext cx="657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  <a:hlinkClick r:id="rId1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5,5%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85B67EAE-ED40-4918-8A3C-60AA50D27F33}"/>
              </a:ext>
            </a:extLst>
          </p:cNvPr>
          <p:cNvSpPr txBox="1"/>
          <p:nvPr/>
        </p:nvSpPr>
        <p:spPr>
          <a:xfrm>
            <a:off x="5157790" y="3275110"/>
            <a:ext cx="657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  <a:hlinkClick r:id="rId1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9,9%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DD258D7A-4BA1-4EA9-8472-8019CD6872FD}"/>
              </a:ext>
            </a:extLst>
          </p:cNvPr>
          <p:cNvSpPr txBox="1"/>
          <p:nvPr/>
        </p:nvSpPr>
        <p:spPr>
          <a:xfrm>
            <a:off x="6293638" y="3777416"/>
            <a:ext cx="657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  <a:hlinkClick r:id="rId1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6,5%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86377CEF-B2CF-4496-9847-EA2A7B716803}"/>
              </a:ext>
            </a:extLst>
          </p:cNvPr>
          <p:cNvSpPr txBox="1"/>
          <p:nvPr/>
        </p:nvSpPr>
        <p:spPr>
          <a:xfrm>
            <a:off x="7034211" y="4447281"/>
            <a:ext cx="657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  <a:hlinkClick r:id="rId2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3,2%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0008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6187059"/>
              </p:ext>
            </p:extLst>
          </p:nvPr>
        </p:nvGraphicFramePr>
        <p:xfrm>
          <a:off x="1004900" y="1728217"/>
          <a:ext cx="9425388" cy="38500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35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414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8155">
                  <a:extLst>
                    <a:ext uri="{9D8B030D-6E8A-4147-A177-3AD203B41FA5}">
                      <a16:colId xmlns:a16="http://schemas.microsoft.com/office/drawing/2014/main" val="408819346"/>
                    </a:ext>
                  </a:extLst>
                </a:gridCol>
              </a:tblGrid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Ufam, że wiedza farmaceuty(ki) jest wystarczająca, by doradzić mi w kwestii infekcji intymnych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Stosowanie suplementów dostępnych bez recepty jest zawsze pierwszym krokiem w zwalczaniu infekcji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Informacje zamieszczone na kobiecych forach internetowych są rzetelne i prawdziwe, ponieważ są tam opisane prawdziwe doświadczenia kobiet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3491">
                <a:tc vMerge="1"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Jeśli komuś udało się wyleczyć infekcje intymne domową metodą, to znaczy, że na pewno jest ona skuteczna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Wszystkie stosowane metody, jeśli działają na jedną kobietę to znaczy, że zadziałają również na mnie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Każda domowa metoda tak samo zadziała na każdy rodzaj infekcji intymnej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10" name="Wykres 9"/>
          <p:cNvGraphicFramePr/>
          <p:nvPr>
            <p:extLst>
              <p:ext uri="{D42A27DB-BD31-4B8C-83A1-F6EECF244321}">
                <p14:modId xmlns:p14="http://schemas.microsoft.com/office/powerpoint/2010/main" val="1008482338"/>
              </p:ext>
            </p:extLst>
          </p:nvPr>
        </p:nvGraphicFramePr>
        <p:xfrm>
          <a:off x="1614734" y="1200711"/>
          <a:ext cx="8177322" cy="4924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SPOSOBY LECZENIA INFEKCJI INTYMNYCH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40" y="998257"/>
            <a:ext cx="729960" cy="729960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1761713" y="1034480"/>
            <a:ext cx="86685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/>
              <a:t>Oceń w jakim stopniu zgadzasz się z poniższymi stwierdzeniami: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le tekstowe 5">
            <a:extLst>
              <a:ext uri="{FF2B5EF4-FFF2-40B4-BE49-F238E27FC236}">
                <a16:creationId xmlns:a16="http://schemas.microsoft.com/office/drawing/2014/main" id="{DAE48A88-A5DF-4055-8A7F-0617A8E05582}"/>
              </a:ext>
            </a:extLst>
          </p:cNvPr>
          <p:cNvSpPr txBox="1"/>
          <p:nvPr/>
        </p:nvSpPr>
        <p:spPr>
          <a:xfrm>
            <a:off x="126509" y="6125042"/>
            <a:ext cx="883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*Suma odpowiedzi „Zdecydowanie się zgadzam” i „ Raczej się zgadzam”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Dane w %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N=298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7E3759F6-AA31-4778-9739-49FB9F7FEA56}"/>
              </a:ext>
            </a:extLst>
          </p:cNvPr>
          <p:cNvSpPr txBox="1"/>
          <p:nvPr/>
        </p:nvSpPr>
        <p:spPr>
          <a:xfrm>
            <a:off x="10525889" y="789905"/>
            <a:ext cx="15752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>
                <a:latin typeface="Arial" panose="020B0604020202020204" pitchFamily="34" charset="0"/>
                <a:cs typeface="Arial" panose="020B0604020202020204" pitchFamily="34" charset="0"/>
              </a:rPr>
              <a:t>Wróć do początku raportu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Powiększenie slajdu 13">
                <a:extLst>
                  <a:ext uri="{FF2B5EF4-FFF2-40B4-BE49-F238E27FC236}">
                    <a16:creationId xmlns:a16="http://schemas.microsoft.com/office/drawing/2014/main" id="{B3246948-C196-41B5-84DD-F1394F8C867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525889" y="1390823"/>
              <a:ext cx="1575270" cy="886089"/>
            </p:xfrm>
            <a:graphic>
              <a:graphicData uri="http://schemas.microsoft.com/office/powerpoint/2016/slidezoom">
                <pslz:sldZm>
                  <pslz:sldZmObj sldId="570" cId="1288000832">
                    <pslz:zmPr id="{862CB01F-7ABF-4E56-BB22-DBB78BA20C0A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575270" cy="88608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Powiększenie slajdu 13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xmlns="" xmlns:pslz="http://schemas.microsoft.com/office/powerpoint/2016/slidezoom" id="{B3246948-C196-41B5-84DD-F1394F8C867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525889" y="1390823"/>
                <a:ext cx="1575270" cy="88608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15" name="Strzałka: w dół 14">
            <a:extLst>
              <a:ext uri="{FF2B5EF4-FFF2-40B4-BE49-F238E27FC236}">
                <a16:creationId xmlns:a16="http://schemas.microsoft.com/office/drawing/2014/main" id="{966D221D-10C0-488B-92A9-FF2E8CABA02C}"/>
              </a:ext>
            </a:extLst>
          </p:cNvPr>
          <p:cNvSpPr/>
          <p:nvPr/>
        </p:nvSpPr>
        <p:spPr>
          <a:xfrm>
            <a:off x="11147232" y="1099443"/>
            <a:ext cx="314369" cy="2423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E74F5E0-E1DC-49DE-B42C-27FC84FCE84A}"/>
              </a:ext>
            </a:extLst>
          </p:cNvPr>
          <p:cNvSpPr txBox="1"/>
          <p:nvPr/>
        </p:nvSpPr>
        <p:spPr>
          <a:xfrm>
            <a:off x="9549654" y="1493808"/>
            <a:ext cx="822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TOP 2 * </a:t>
            </a:r>
          </a:p>
        </p:txBody>
      </p:sp>
    </p:spTree>
    <p:extLst>
      <p:ext uri="{BB962C8B-B14F-4D97-AF65-F5344CB8AC3E}">
        <p14:creationId xmlns:p14="http://schemas.microsoft.com/office/powerpoint/2010/main" val="5002756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tytuł 2">
            <a:extLst>
              <a:ext uri="{FF2B5EF4-FFF2-40B4-BE49-F238E27FC236}">
                <a16:creationId xmlns:a16="http://schemas.microsoft.com/office/drawing/2014/main" id="{5C18AC8A-A35B-4EA4-A50F-7BD091ECFCDE}"/>
              </a:ext>
            </a:extLst>
          </p:cNvPr>
          <p:cNvSpPr txBox="1">
            <a:spLocks/>
          </p:cNvSpPr>
          <p:nvPr/>
        </p:nvSpPr>
        <p:spPr>
          <a:xfrm>
            <a:off x="0" y="365834"/>
            <a:ext cx="12191999" cy="1555731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Szczegółowe wyniki badania –</a:t>
            </a:r>
          </a:p>
          <a:p>
            <a:pPr algn="ctr"/>
            <a:r>
              <a:rPr lang="pl-PL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województwo mazowieckie</a:t>
            </a:r>
            <a:endParaRPr lang="pl-P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504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761713" y="1034480"/>
            <a:ext cx="30488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/>
              <a:t>Czy Twoim zdaniem infekcje intymne są dolegliwością, którą łatwo wyleczyć bez konsultacji z lekarzem? 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LECZENIE INFEKCJI INTYMNYCH</a:t>
            </a:r>
          </a:p>
        </p:txBody>
      </p:sp>
      <p:sp>
        <p:nvSpPr>
          <p:cNvPr id="14" name="pole tekstowe 5">
            <a:extLst>
              <a:ext uri="{FF2B5EF4-FFF2-40B4-BE49-F238E27FC236}">
                <a16:creationId xmlns:a16="http://schemas.microsoft.com/office/drawing/2014/main" id="{DAE48A88-A5DF-4055-8A7F-0617A8E05582}"/>
              </a:ext>
            </a:extLst>
          </p:cNvPr>
          <p:cNvSpPr txBox="1"/>
          <p:nvPr/>
        </p:nvSpPr>
        <p:spPr>
          <a:xfrm>
            <a:off x="126509" y="6125042"/>
            <a:ext cx="8831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Dane w %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N=443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5" y="945032"/>
            <a:ext cx="827009" cy="827009"/>
          </a:xfrm>
          <a:prstGeom prst="rect">
            <a:avLst/>
          </a:prstGeom>
        </p:spPr>
      </p:pic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387A6241-854F-49C1-9A6F-F6E048080A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7712989"/>
              </p:ext>
            </p:extLst>
          </p:nvPr>
        </p:nvGraphicFramePr>
        <p:xfrm>
          <a:off x="882718" y="1187286"/>
          <a:ext cx="5112273" cy="4636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Wykres 8">
            <a:extLst>
              <a:ext uri="{FF2B5EF4-FFF2-40B4-BE49-F238E27FC236}">
                <a16:creationId xmlns:a16="http://schemas.microsoft.com/office/drawing/2014/main" id="{C32CEFF5-85E1-4A1E-86AF-B1688209FD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5115573"/>
              </p:ext>
            </p:extLst>
          </p:nvPr>
        </p:nvGraphicFramePr>
        <p:xfrm>
          <a:off x="6402126" y="1424661"/>
          <a:ext cx="5112273" cy="4008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pole tekstowe 9">
            <a:extLst>
              <a:ext uri="{FF2B5EF4-FFF2-40B4-BE49-F238E27FC236}">
                <a16:creationId xmlns:a16="http://schemas.microsoft.com/office/drawing/2014/main" id="{B12FEEFD-85C9-4402-8D3C-A2FC1621D374}"/>
              </a:ext>
            </a:extLst>
          </p:cNvPr>
          <p:cNvSpPr txBox="1"/>
          <p:nvPr/>
        </p:nvSpPr>
        <p:spPr>
          <a:xfrm>
            <a:off x="7420597" y="1034480"/>
            <a:ext cx="30753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/>
              <a:t>Gdy Ciebie dotyka infekcja intymna, najpierw próbujesz wyleczyć ją sama? 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D96B5F4B-EB55-42FC-9641-F51EC348FE50}"/>
              </a:ext>
            </a:extLst>
          </p:cNvPr>
          <p:cNvCxnSpPr/>
          <p:nvPr/>
        </p:nvCxnSpPr>
        <p:spPr>
          <a:xfrm>
            <a:off x="5881685" y="1187286"/>
            <a:ext cx="0" cy="468254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74776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752538" y="975325"/>
            <a:ext cx="86685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Skąd najczęściej czerpiesz informacje na temat zwalczania chorób intymnych? </a:t>
            </a:r>
          </a:p>
        </p:txBody>
      </p:sp>
      <p:sp>
        <p:nvSpPr>
          <p:cNvPr id="1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ŹRÓDŁO WIEDZY O SPOSOBACH LECZENIA INFEKCJI INTYMNYCH</a:t>
            </a: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30" y="882389"/>
            <a:ext cx="975055" cy="975055"/>
          </a:xfrm>
          <a:prstGeom prst="rect">
            <a:avLst/>
          </a:prstGeom>
        </p:spPr>
      </p:pic>
      <p:sp>
        <p:nvSpPr>
          <p:cNvPr id="14" name="pole tekstowe 5">
            <a:extLst>
              <a:ext uri="{FF2B5EF4-FFF2-40B4-BE49-F238E27FC236}">
                <a16:creationId xmlns:a16="http://schemas.microsoft.com/office/drawing/2014/main" id="{DE114A41-B199-45B1-8F1A-C38C3F04714F}"/>
              </a:ext>
            </a:extLst>
          </p:cNvPr>
          <p:cNvSpPr txBox="1"/>
          <p:nvPr/>
        </p:nvSpPr>
        <p:spPr>
          <a:xfrm>
            <a:off x="126509" y="6125042"/>
            <a:ext cx="883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Możliwość udzielania kilku odpowiedzi.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Dane w %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N=443</a:t>
            </a:r>
          </a:p>
        </p:txBody>
      </p:sp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9F9065A9-1E56-4305-A750-A08A3F634D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8407679"/>
              </p:ext>
            </p:extLst>
          </p:nvPr>
        </p:nvGraphicFramePr>
        <p:xfrm>
          <a:off x="3505200" y="1714011"/>
          <a:ext cx="5181600" cy="3949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157064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1676376"/>
              </p:ext>
            </p:extLst>
          </p:nvPr>
        </p:nvGraphicFramePr>
        <p:xfrm>
          <a:off x="1004900" y="1728217"/>
          <a:ext cx="9425388" cy="38500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35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414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8155">
                  <a:extLst>
                    <a:ext uri="{9D8B030D-6E8A-4147-A177-3AD203B41FA5}">
                      <a16:colId xmlns:a16="http://schemas.microsoft.com/office/drawing/2014/main" val="408819346"/>
                    </a:ext>
                  </a:extLst>
                </a:gridCol>
              </a:tblGrid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Ufam, że wiedza farmaceuty(ki) jest wystarczająca, by doradzić mi w kwestii infekcji intymnych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Stosowanie suplementów dostępnych bez recepty jest zawsze pierwszym krokiem w zwalczaniu infekcji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Informacje zamieszczone na kobiecych forach internetowych są rzetelne i prawdziwe, ponieważ są tam opisane prawdziwe doświadczenia kobiet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3491">
                <a:tc vMerge="1"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Jeśli komuś udało się wyleczyć infekcje intymne domową metodą, to znaczy, że na pewno jest ona skuteczna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Wszystkie stosowane metody, jeśli działają na jedną kobietę to znaczy, że zadziałają również na mnie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Każda domowa metoda tak samo zadziała na każdy rodzaj infekcji intymnej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10" name="Wykres 9"/>
          <p:cNvGraphicFramePr/>
          <p:nvPr>
            <p:extLst>
              <p:ext uri="{D42A27DB-BD31-4B8C-83A1-F6EECF244321}">
                <p14:modId xmlns:p14="http://schemas.microsoft.com/office/powerpoint/2010/main" val="518332827"/>
              </p:ext>
            </p:extLst>
          </p:nvPr>
        </p:nvGraphicFramePr>
        <p:xfrm>
          <a:off x="1614734" y="1200711"/>
          <a:ext cx="8177322" cy="4924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SPOSOBY LECZENIA INFEKCJI INTYMNYCH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40" y="998257"/>
            <a:ext cx="729960" cy="729960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1761713" y="1034480"/>
            <a:ext cx="86685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/>
              <a:t>Oceń w jakim stopniu zgadzasz się z poniższymi stwierdzeniami: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le tekstowe 5">
            <a:extLst>
              <a:ext uri="{FF2B5EF4-FFF2-40B4-BE49-F238E27FC236}">
                <a16:creationId xmlns:a16="http://schemas.microsoft.com/office/drawing/2014/main" id="{DAE48A88-A5DF-4055-8A7F-0617A8E05582}"/>
              </a:ext>
            </a:extLst>
          </p:cNvPr>
          <p:cNvSpPr txBox="1"/>
          <p:nvPr/>
        </p:nvSpPr>
        <p:spPr>
          <a:xfrm>
            <a:off x="126509" y="6125042"/>
            <a:ext cx="883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*Suma odpowiedzi „Zdecydowanie się zgadzam” i „ Raczej się zgadzam”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Dane w %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N=443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7E3759F6-AA31-4778-9739-49FB9F7FEA56}"/>
              </a:ext>
            </a:extLst>
          </p:cNvPr>
          <p:cNvSpPr txBox="1"/>
          <p:nvPr/>
        </p:nvSpPr>
        <p:spPr>
          <a:xfrm>
            <a:off x="10525889" y="789905"/>
            <a:ext cx="15752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>
                <a:latin typeface="Arial" panose="020B0604020202020204" pitchFamily="34" charset="0"/>
                <a:cs typeface="Arial" panose="020B0604020202020204" pitchFamily="34" charset="0"/>
              </a:rPr>
              <a:t>Wróć do początku raportu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Powiększenie slajdu 13">
                <a:extLst>
                  <a:ext uri="{FF2B5EF4-FFF2-40B4-BE49-F238E27FC236}">
                    <a16:creationId xmlns:a16="http://schemas.microsoft.com/office/drawing/2014/main" id="{B3246948-C196-41B5-84DD-F1394F8C867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525889" y="1390823"/>
              <a:ext cx="1575270" cy="886089"/>
            </p:xfrm>
            <a:graphic>
              <a:graphicData uri="http://schemas.microsoft.com/office/powerpoint/2016/slidezoom">
                <pslz:sldZm>
                  <pslz:sldZmObj sldId="570" cId="1288000832">
                    <pslz:zmPr id="{862CB01F-7ABF-4E56-BB22-DBB78BA20C0A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575270" cy="88608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Powiększenie slajdu 13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xmlns="" xmlns:pslz="http://schemas.microsoft.com/office/powerpoint/2016/slidezoom" id="{B3246948-C196-41B5-84DD-F1394F8C867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525889" y="1390823"/>
                <a:ext cx="1575270" cy="88608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15" name="Strzałka: w dół 14">
            <a:extLst>
              <a:ext uri="{FF2B5EF4-FFF2-40B4-BE49-F238E27FC236}">
                <a16:creationId xmlns:a16="http://schemas.microsoft.com/office/drawing/2014/main" id="{966D221D-10C0-488B-92A9-FF2E8CABA02C}"/>
              </a:ext>
            </a:extLst>
          </p:cNvPr>
          <p:cNvSpPr/>
          <p:nvPr/>
        </p:nvSpPr>
        <p:spPr>
          <a:xfrm>
            <a:off x="11147232" y="1099443"/>
            <a:ext cx="314369" cy="2423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E74F5E0-E1DC-49DE-B42C-27FC84FCE84A}"/>
              </a:ext>
            </a:extLst>
          </p:cNvPr>
          <p:cNvSpPr txBox="1"/>
          <p:nvPr/>
        </p:nvSpPr>
        <p:spPr>
          <a:xfrm>
            <a:off x="9549654" y="1493808"/>
            <a:ext cx="822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TOP 2 * </a:t>
            </a:r>
          </a:p>
        </p:txBody>
      </p:sp>
    </p:spTree>
    <p:extLst>
      <p:ext uri="{BB962C8B-B14F-4D97-AF65-F5344CB8AC3E}">
        <p14:creationId xmlns:p14="http://schemas.microsoft.com/office/powerpoint/2010/main" val="23714934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tytuł 2">
            <a:extLst>
              <a:ext uri="{FF2B5EF4-FFF2-40B4-BE49-F238E27FC236}">
                <a16:creationId xmlns:a16="http://schemas.microsoft.com/office/drawing/2014/main" id="{207397D7-14F3-426B-9F80-8A5005FB3EC3}"/>
              </a:ext>
            </a:extLst>
          </p:cNvPr>
          <p:cNvSpPr txBox="1">
            <a:spLocks/>
          </p:cNvSpPr>
          <p:nvPr/>
        </p:nvSpPr>
        <p:spPr>
          <a:xfrm>
            <a:off x="0" y="365834"/>
            <a:ext cx="12191999" cy="1555731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Szczegółowe wyniki badania –</a:t>
            </a:r>
          </a:p>
          <a:p>
            <a:pPr algn="ctr"/>
            <a:r>
              <a:rPr lang="pl-PL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województwo opolskie</a:t>
            </a:r>
            <a:endParaRPr lang="pl-P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0698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761713" y="1034480"/>
            <a:ext cx="30488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/>
              <a:t>Czy Twoim zdaniem infekcje intymne są dolegliwością, którą łatwo wyleczyć bez konsultacji z lekarzem? 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LECZENIE INFEKCJI INTYMNYCH</a:t>
            </a:r>
          </a:p>
        </p:txBody>
      </p:sp>
      <p:sp>
        <p:nvSpPr>
          <p:cNvPr id="14" name="pole tekstowe 5">
            <a:extLst>
              <a:ext uri="{FF2B5EF4-FFF2-40B4-BE49-F238E27FC236}">
                <a16:creationId xmlns:a16="http://schemas.microsoft.com/office/drawing/2014/main" id="{DAE48A88-A5DF-4055-8A7F-0617A8E05582}"/>
              </a:ext>
            </a:extLst>
          </p:cNvPr>
          <p:cNvSpPr txBox="1"/>
          <p:nvPr/>
        </p:nvSpPr>
        <p:spPr>
          <a:xfrm>
            <a:off x="126509" y="6125042"/>
            <a:ext cx="8831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Dane w %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N=81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5" y="945032"/>
            <a:ext cx="827009" cy="827009"/>
          </a:xfrm>
          <a:prstGeom prst="rect">
            <a:avLst/>
          </a:prstGeom>
        </p:spPr>
      </p:pic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387A6241-854F-49C1-9A6F-F6E048080A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4097852"/>
              </p:ext>
            </p:extLst>
          </p:nvPr>
        </p:nvGraphicFramePr>
        <p:xfrm>
          <a:off x="882718" y="1187286"/>
          <a:ext cx="5112273" cy="4636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Wykres 8">
            <a:extLst>
              <a:ext uri="{FF2B5EF4-FFF2-40B4-BE49-F238E27FC236}">
                <a16:creationId xmlns:a16="http://schemas.microsoft.com/office/drawing/2014/main" id="{C32CEFF5-85E1-4A1E-86AF-B1688209FD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1463586"/>
              </p:ext>
            </p:extLst>
          </p:nvPr>
        </p:nvGraphicFramePr>
        <p:xfrm>
          <a:off x="6402126" y="1424661"/>
          <a:ext cx="5112273" cy="4008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pole tekstowe 9">
            <a:extLst>
              <a:ext uri="{FF2B5EF4-FFF2-40B4-BE49-F238E27FC236}">
                <a16:creationId xmlns:a16="http://schemas.microsoft.com/office/drawing/2014/main" id="{B12FEEFD-85C9-4402-8D3C-A2FC1621D374}"/>
              </a:ext>
            </a:extLst>
          </p:cNvPr>
          <p:cNvSpPr txBox="1"/>
          <p:nvPr/>
        </p:nvSpPr>
        <p:spPr>
          <a:xfrm>
            <a:off x="7420597" y="1034480"/>
            <a:ext cx="30753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/>
              <a:t>Gdy Ciebie dotyka infekcja intymna, najpierw próbujesz wyleczyć ją sama? 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D96B5F4B-EB55-42FC-9641-F51EC348FE50}"/>
              </a:ext>
            </a:extLst>
          </p:cNvPr>
          <p:cNvCxnSpPr/>
          <p:nvPr/>
        </p:nvCxnSpPr>
        <p:spPr>
          <a:xfrm>
            <a:off x="5881685" y="1187286"/>
            <a:ext cx="0" cy="468254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09960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752538" y="975325"/>
            <a:ext cx="86685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Skąd najczęściej czerpiesz informacje na temat zwalczania chorób intymnych? </a:t>
            </a:r>
          </a:p>
        </p:txBody>
      </p:sp>
      <p:sp>
        <p:nvSpPr>
          <p:cNvPr id="1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ŹRÓDŁO WIEDZY O SPOSOBACH LECZENIA INFEKCJI INTYMNYCH</a:t>
            </a: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30" y="882389"/>
            <a:ext cx="975055" cy="975055"/>
          </a:xfrm>
          <a:prstGeom prst="rect">
            <a:avLst/>
          </a:prstGeom>
        </p:spPr>
      </p:pic>
      <p:sp>
        <p:nvSpPr>
          <p:cNvPr id="14" name="pole tekstowe 5">
            <a:extLst>
              <a:ext uri="{FF2B5EF4-FFF2-40B4-BE49-F238E27FC236}">
                <a16:creationId xmlns:a16="http://schemas.microsoft.com/office/drawing/2014/main" id="{DE114A41-B199-45B1-8F1A-C38C3F04714F}"/>
              </a:ext>
            </a:extLst>
          </p:cNvPr>
          <p:cNvSpPr txBox="1"/>
          <p:nvPr/>
        </p:nvSpPr>
        <p:spPr>
          <a:xfrm>
            <a:off x="126509" y="6125042"/>
            <a:ext cx="883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Możliwość udzielania kilku odpowiedzi.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Dane w %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N=81</a:t>
            </a:r>
          </a:p>
        </p:txBody>
      </p:sp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EFF01986-3411-47FD-B9E1-9A8AAD668D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0316904"/>
              </p:ext>
            </p:extLst>
          </p:nvPr>
        </p:nvGraphicFramePr>
        <p:xfrm>
          <a:off x="3505200" y="1714011"/>
          <a:ext cx="5181600" cy="3949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347349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447157"/>
              </p:ext>
            </p:extLst>
          </p:nvPr>
        </p:nvGraphicFramePr>
        <p:xfrm>
          <a:off x="1004900" y="1728217"/>
          <a:ext cx="9425388" cy="38500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35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414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8155">
                  <a:extLst>
                    <a:ext uri="{9D8B030D-6E8A-4147-A177-3AD203B41FA5}">
                      <a16:colId xmlns:a16="http://schemas.microsoft.com/office/drawing/2014/main" val="408819346"/>
                    </a:ext>
                  </a:extLst>
                </a:gridCol>
              </a:tblGrid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Ufam, że wiedza farmaceuty(ki) jest wystarczająca, by doradzić mi w kwestii infekcji intymnych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Stosowanie suplementów dostępnych bez recepty jest zawsze pierwszym krokiem w zwalczaniu infekcji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Informacje zamieszczone na kobiecych forach internetowych są rzetelne i prawdziwe, ponieważ są tam opisane prawdziwe doświadczenia kobiet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3491">
                <a:tc vMerge="1"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Jeśli komuś udało się wyleczyć infekcje intymne domową metodą, to znaczy, że na pewno jest ona skuteczna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Wszystkie stosowane metody, jeśli działają na jedną kobietę to znaczy, że zadziałają również na mnie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Każda domowa metoda tak samo zadziała na każdy rodzaj infekcji intymnej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10" name="Wykres 9"/>
          <p:cNvGraphicFramePr/>
          <p:nvPr>
            <p:extLst>
              <p:ext uri="{D42A27DB-BD31-4B8C-83A1-F6EECF244321}">
                <p14:modId xmlns:p14="http://schemas.microsoft.com/office/powerpoint/2010/main" val="2084566498"/>
              </p:ext>
            </p:extLst>
          </p:nvPr>
        </p:nvGraphicFramePr>
        <p:xfrm>
          <a:off x="1614734" y="1200711"/>
          <a:ext cx="8177322" cy="4924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SPOSOBY LECZENIA INFEKCJI INTYMNYCH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40" y="998257"/>
            <a:ext cx="729960" cy="729960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1761713" y="1034480"/>
            <a:ext cx="86685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/>
              <a:t>Oceń w jakim stopniu zgadzasz się z poniższymi stwierdzeniami: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le tekstowe 5">
            <a:extLst>
              <a:ext uri="{FF2B5EF4-FFF2-40B4-BE49-F238E27FC236}">
                <a16:creationId xmlns:a16="http://schemas.microsoft.com/office/drawing/2014/main" id="{DAE48A88-A5DF-4055-8A7F-0617A8E05582}"/>
              </a:ext>
            </a:extLst>
          </p:cNvPr>
          <p:cNvSpPr txBox="1"/>
          <p:nvPr/>
        </p:nvSpPr>
        <p:spPr>
          <a:xfrm>
            <a:off x="126509" y="6125042"/>
            <a:ext cx="883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*Suma odpowiedzi „Zdecydowanie się zgadzam” i „ Raczej się zgadzam”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Dane w %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N=81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7E3759F6-AA31-4778-9739-49FB9F7FEA56}"/>
              </a:ext>
            </a:extLst>
          </p:cNvPr>
          <p:cNvSpPr txBox="1"/>
          <p:nvPr/>
        </p:nvSpPr>
        <p:spPr>
          <a:xfrm>
            <a:off x="10525889" y="789905"/>
            <a:ext cx="15752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>
                <a:latin typeface="Arial" panose="020B0604020202020204" pitchFamily="34" charset="0"/>
                <a:cs typeface="Arial" panose="020B0604020202020204" pitchFamily="34" charset="0"/>
              </a:rPr>
              <a:t>Wróć do początku raportu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Powiększenie slajdu 13">
                <a:extLst>
                  <a:ext uri="{FF2B5EF4-FFF2-40B4-BE49-F238E27FC236}">
                    <a16:creationId xmlns:a16="http://schemas.microsoft.com/office/drawing/2014/main" id="{B3246948-C196-41B5-84DD-F1394F8C867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525889" y="1390823"/>
              <a:ext cx="1575270" cy="886089"/>
            </p:xfrm>
            <a:graphic>
              <a:graphicData uri="http://schemas.microsoft.com/office/powerpoint/2016/slidezoom">
                <pslz:sldZm>
                  <pslz:sldZmObj sldId="570" cId="1288000832">
                    <pslz:zmPr id="{862CB01F-7ABF-4E56-BB22-DBB78BA20C0A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575270" cy="88608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Powiększenie slajdu 13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xmlns="" xmlns:pslz="http://schemas.microsoft.com/office/powerpoint/2016/slidezoom" id="{B3246948-C196-41B5-84DD-F1394F8C867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525889" y="1390823"/>
                <a:ext cx="1575270" cy="88608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15" name="Strzałka: w dół 14">
            <a:extLst>
              <a:ext uri="{FF2B5EF4-FFF2-40B4-BE49-F238E27FC236}">
                <a16:creationId xmlns:a16="http://schemas.microsoft.com/office/drawing/2014/main" id="{966D221D-10C0-488B-92A9-FF2E8CABA02C}"/>
              </a:ext>
            </a:extLst>
          </p:cNvPr>
          <p:cNvSpPr/>
          <p:nvPr/>
        </p:nvSpPr>
        <p:spPr>
          <a:xfrm>
            <a:off x="11147232" y="1099443"/>
            <a:ext cx="314369" cy="2423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E74F5E0-E1DC-49DE-B42C-27FC84FCE84A}"/>
              </a:ext>
            </a:extLst>
          </p:cNvPr>
          <p:cNvSpPr txBox="1"/>
          <p:nvPr/>
        </p:nvSpPr>
        <p:spPr>
          <a:xfrm>
            <a:off x="9549654" y="1493808"/>
            <a:ext cx="822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TOP 2 * </a:t>
            </a:r>
          </a:p>
        </p:txBody>
      </p:sp>
    </p:spTree>
    <p:extLst>
      <p:ext uri="{BB962C8B-B14F-4D97-AF65-F5344CB8AC3E}">
        <p14:creationId xmlns:p14="http://schemas.microsoft.com/office/powerpoint/2010/main" val="21697408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tytuł 2">
            <a:extLst>
              <a:ext uri="{FF2B5EF4-FFF2-40B4-BE49-F238E27FC236}">
                <a16:creationId xmlns:a16="http://schemas.microsoft.com/office/drawing/2014/main" id="{765BEBF9-EB8C-49FF-BDA0-6848D80AE180}"/>
              </a:ext>
            </a:extLst>
          </p:cNvPr>
          <p:cNvSpPr txBox="1">
            <a:spLocks/>
          </p:cNvSpPr>
          <p:nvPr/>
        </p:nvSpPr>
        <p:spPr>
          <a:xfrm>
            <a:off x="0" y="365834"/>
            <a:ext cx="12191999" cy="1555731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Szczegółowe wyniki badania –</a:t>
            </a:r>
          </a:p>
          <a:p>
            <a:pPr algn="ctr"/>
            <a:r>
              <a:rPr lang="pl-PL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województwo podkarpackie</a:t>
            </a:r>
            <a:endParaRPr lang="pl-P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452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TŁO ZAGADNIENIA</a:t>
            </a:r>
          </a:p>
        </p:txBody>
      </p:sp>
      <p:sp>
        <p:nvSpPr>
          <p:cNvPr id="4" name="pole tekstowe 2">
            <a:extLst>
              <a:ext uri="{FF2B5EF4-FFF2-40B4-BE49-F238E27FC236}">
                <a16:creationId xmlns:a16="http://schemas.microsoft.com/office/drawing/2014/main" id="{42F056C6-46C3-459E-AF91-566025D67DB3}"/>
              </a:ext>
            </a:extLst>
          </p:cNvPr>
          <p:cNvSpPr txBox="1"/>
          <p:nvPr/>
        </p:nvSpPr>
        <p:spPr>
          <a:xfrm>
            <a:off x="181275" y="1153462"/>
            <a:ext cx="11829449" cy="5090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Czy potrzebny jest tu lekarz?</a:t>
            </a:r>
            <a:endParaRPr lang="pl-PL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Polscy internauci nierzadko poszukuję informacji na temat zdrowia i leczenia różnych chorób oraz dolegliwości w Internecie. Najczęściej zaglądają na strony internetowe (50%), rzadziej na fora poświęcone tej tematyce (13%). Wolą szukać porad, niż samemu ich udzielać (5%). </a:t>
            </a:r>
          </a:p>
          <a:p>
            <a:pPr marL="285750" indent="-285750" algn="just"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Kobiety częściej niż mężczyźni poszukują w sieci informacji na temat dolegliwości i sposobów ich zwalczania. </a:t>
            </a:r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Podejmowane przez nie działania to konsultowanie swoich objawów z innymi użytkownikami Internetu lub ustalanie sposobu leczenia na podstawie danych dostępnych online. </a:t>
            </a:r>
          </a:p>
          <a:p>
            <a:pPr marL="285750" indent="-285750" algn="just"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Polscy użytkownicy Internetu weryfikują również online informacje otrzymane podczas wizyty lekarskiej (59%), co kieruje ich czasami do zmiany postępowania leczniczego (17%). Uważają jednocześnie takie zachowanie za ryzykowne (82%), a wypowiadających się na temat zdrowia internautów postrzegają jako niekompetentnych (71%). Istnieje jednak dość liczna grupa tych, którzy za bardziej wartościowe od porad lekarskich, uważają przekazywane online, informacje osób, które podobnego problemu zdrowotnego doświadczyły (22%).</a:t>
            </a:r>
          </a:p>
          <a:p>
            <a:pPr marL="285750" indent="-285750" algn="just"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Podejmowane bez konsultacji z lekarzem działania nie tylko obejmują stosowanie się do porad dostępnych online, ale również użytkownie suplementów diety. Zaliczyć można tutaj również stosowanie suplementów diety jako środka leczącego dany objaw (24%). </a:t>
            </a:r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W przypadku infekcji intymnych popularne są również domowe sposoby leczenia (37%).</a:t>
            </a:r>
          </a:p>
          <a:p>
            <a:pPr marL="285750" indent="-285750" algn="just"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Podsumowując, chociaż Polacy często wpisują w wyszukiwarki hasła związane ze zdrowiem, nie mają zaufania do treści dostępnych w Internecie. Nie wszyscy mają też zaufanie do lekarzy i skłonni weryfikować ich zalecenia w sieci. A jak wygląda proces leczenia infekcji intymnych wśród kobiet? Czy również sięgają po informacje zamieszczone w Internecie? Czy też ufają domowym sposobom babć i mam? Na te pytania odpowie przedstawiony raport.</a:t>
            </a:r>
          </a:p>
          <a:p>
            <a:pPr marL="285750" indent="-285750" algn="just"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v"/>
            </a:pPr>
            <a:endParaRPr lang="pl-PL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ole tekstowe 5">
            <a:extLst>
              <a:ext uri="{FF2B5EF4-FFF2-40B4-BE49-F238E27FC236}">
                <a16:creationId xmlns:a16="http://schemas.microsoft.com/office/drawing/2014/main" id="{C17F627B-EBF8-473C-8465-ED6F1401D174}"/>
              </a:ext>
            </a:extLst>
          </p:cNvPr>
          <p:cNvSpPr txBox="1"/>
          <p:nvPr/>
        </p:nvSpPr>
        <p:spPr>
          <a:xfrm>
            <a:off x="181275" y="6155467"/>
            <a:ext cx="883175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05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„Zdrowie Online”, Centrum Badania Opinii Społecznej, Warszawa 2016, N=981, badanie CAPI</a:t>
            </a:r>
          </a:p>
          <a:p>
            <a:r>
              <a:rPr lang="pl-PL" sz="105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„Polacy a suplementy diety”, SW </a:t>
            </a:r>
            <a:r>
              <a:rPr lang="pl-PL" sz="1050" dirty="0" err="1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Research</a:t>
            </a:r>
            <a:r>
              <a:rPr lang="pl-PL" sz="105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, Warszawa, N=807, badanie CAWI</a:t>
            </a:r>
          </a:p>
          <a:p>
            <a:r>
              <a:rPr lang="pl-PL" sz="105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„Infekcje intymne”, SW </a:t>
            </a:r>
            <a:r>
              <a:rPr lang="pl-PL" sz="1050" dirty="0" err="1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Research</a:t>
            </a:r>
            <a:r>
              <a:rPr lang="pl-PL" sz="105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, Warszawa, N=1067, badanie CAWI</a:t>
            </a:r>
          </a:p>
        </p:txBody>
      </p:sp>
    </p:spTree>
    <p:extLst>
      <p:ext uri="{BB962C8B-B14F-4D97-AF65-F5344CB8AC3E}">
        <p14:creationId xmlns:p14="http://schemas.microsoft.com/office/powerpoint/2010/main" val="4342389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761713" y="1034480"/>
            <a:ext cx="30488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/>
              <a:t>Czy Twoim zdaniem infekcje intymne są dolegliwością, którą łatwo wyleczyć bez konsultacji z lekarzem? 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LECZENIE INFEKCJI INTYMNYCH</a:t>
            </a:r>
          </a:p>
        </p:txBody>
      </p:sp>
      <p:sp>
        <p:nvSpPr>
          <p:cNvPr id="14" name="pole tekstowe 5">
            <a:extLst>
              <a:ext uri="{FF2B5EF4-FFF2-40B4-BE49-F238E27FC236}">
                <a16:creationId xmlns:a16="http://schemas.microsoft.com/office/drawing/2014/main" id="{DAE48A88-A5DF-4055-8A7F-0617A8E05582}"/>
              </a:ext>
            </a:extLst>
          </p:cNvPr>
          <p:cNvSpPr txBox="1"/>
          <p:nvPr/>
        </p:nvSpPr>
        <p:spPr>
          <a:xfrm>
            <a:off x="126509" y="6125042"/>
            <a:ext cx="8831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Dane w %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N=177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5" y="945032"/>
            <a:ext cx="827009" cy="827009"/>
          </a:xfrm>
          <a:prstGeom prst="rect">
            <a:avLst/>
          </a:prstGeom>
        </p:spPr>
      </p:pic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387A6241-854F-49C1-9A6F-F6E048080A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499371"/>
              </p:ext>
            </p:extLst>
          </p:nvPr>
        </p:nvGraphicFramePr>
        <p:xfrm>
          <a:off x="882718" y="1187286"/>
          <a:ext cx="5112273" cy="4636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Wykres 8">
            <a:extLst>
              <a:ext uri="{FF2B5EF4-FFF2-40B4-BE49-F238E27FC236}">
                <a16:creationId xmlns:a16="http://schemas.microsoft.com/office/drawing/2014/main" id="{C32CEFF5-85E1-4A1E-86AF-B1688209FD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225144"/>
              </p:ext>
            </p:extLst>
          </p:nvPr>
        </p:nvGraphicFramePr>
        <p:xfrm>
          <a:off x="6402126" y="1424661"/>
          <a:ext cx="5112273" cy="4008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pole tekstowe 9">
            <a:extLst>
              <a:ext uri="{FF2B5EF4-FFF2-40B4-BE49-F238E27FC236}">
                <a16:creationId xmlns:a16="http://schemas.microsoft.com/office/drawing/2014/main" id="{B12FEEFD-85C9-4402-8D3C-A2FC1621D374}"/>
              </a:ext>
            </a:extLst>
          </p:cNvPr>
          <p:cNvSpPr txBox="1"/>
          <p:nvPr/>
        </p:nvSpPr>
        <p:spPr>
          <a:xfrm>
            <a:off x="7420597" y="1034480"/>
            <a:ext cx="30753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/>
              <a:t>Gdy Ciebie dotyka infekcja intymna, najpierw próbujesz wyleczyć ją sama? 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D96B5F4B-EB55-42FC-9641-F51EC348FE50}"/>
              </a:ext>
            </a:extLst>
          </p:cNvPr>
          <p:cNvCxnSpPr/>
          <p:nvPr/>
        </p:nvCxnSpPr>
        <p:spPr>
          <a:xfrm>
            <a:off x="5881685" y="1187286"/>
            <a:ext cx="0" cy="468254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10041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752538" y="975325"/>
            <a:ext cx="86685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Skąd najczęściej czerpiesz informacje na temat zwalczania chorób intymnych? </a:t>
            </a:r>
          </a:p>
        </p:txBody>
      </p:sp>
      <p:sp>
        <p:nvSpPr>
          <p:cNvPr id="1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ŹRÓDŁO WIEDZY O SPOSOBACH LECZENIA INFEKCJI INTYMNYCH</a:t>
            </a: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30" y="882389"/>
            <a:ext cx="975055" cy="975055"/>
          </a:xfrm>
          <a:prstGeom prst="rect">
            <a:avLst/>
          </a:prstGeom>
        </p:spPr>
      </p:pic>
      <p:sp>
        <p:nvSpPr>
          <p:cNvPr id="14" name="pole tekstowe 5">
            <a:extLst>
              <a:ext uri="{FF2B5EF4-FFF2-40B4-BE49-F238E27FC236}">
                <a16:creationId xmlns:a16="http://schemas.microsoft.com/office/drawing/2014/main" id="{DE114A41-B199-45B1-8F1A-C38C3F04714F}"/>
              </a:ext>
            </a:extLst>
          </p:cNvPr>
          <p:cNvSpPr txBox="1"/>
          <p:nvPr/>
        </p:nvSpPr>
        <p:spPr>
          <a:xfrm>
            <a:off x="126509" y="6125042"/>
            <a:ext cx="883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Możliwość udzielania kilku odpowiedzi.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Dane w %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N=177</a:t>
            </a:r>
          </a:p>
        </p:txBody>
      </p:sp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12829FEF-1109-4050-B51A-38A8E3FFAA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4521934"/>
              </p:ext>
            </p:extLst>
          </p:nvPr>
        </p:nvGraphicFramePr>
        <p:xfrm>
          <a:off x="3505200" y="1714011"/>
          <a:ext cx="5181600" cy="3949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608623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9771960"/>
              </p:ext>
            </p:extLst>
          </p:nvPr>
        </p:nvGraphicFramePr>
        <p:xfrm>
          <a:off x="1004900" y="1728217"/>
          <a:ext cx="9425388" cy="38500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35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414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8155">
                  <a:extLst>
                    <a:ext uri="{9D8B030D-6E8A-4147-A177-3AD203B41FA5}">
                      <a16:colId xmlns:a16="http://schemas.microsoft.com/office/drawing/2014/main" val="408819346"/>
                    </a:ext>
                  </a:extLst>
                </a:gridCol>
              </a:tblGrid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Ufam, że wiedza farmaceuty(ki) jest wystarczająca, by doradzić mi w kwestii infekcji intymnych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Stosowanie suplementów dostępnych bez recepty jest zawsze pierwszym krokiem w zwalczaniu infekcji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Informacje zamieszczone na kobiecych forach internetowych są rzetelne i prawdziwe, ponieważ są tam opisane prawdziwe doświadczenia kobiet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3491">
                <a:tc vMerge="1"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Jeśli komuś udało się wyleczyć infekcje intymne domową metodą, to znaczy, że na pewno jest ona skuteczna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Wszystkie stosowane metody, jeśli działają na jedną kobietę to znaczy, że zadziałają również na mnie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Każda domowa metoda tak samo zadziała na każdy rodzaj infekcji intymnej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10" name="Wykres 9"/>
          <p:cNvGraphicFramePr/>
          <p:nvPr>
            <p:extLst>
              <p:ext uri="{D42A27DB-BD31-4B8C-83A1-F6EECF244321}">
                <p14:modId xmlns:p14="http://schemas.microsoft.com/office/powerpoint/2010/main" val="4124004597"/>
              </p:ext>
            </p:extLst>
          </p:nvPr>
        </p:nvGraphicFramePr>
        <p:xfrm>
          <a:off x="1614734" y="1200711"/>
          <a:ext cx="8177322" cy="4924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SPOSOBY LECZENIA INFEKCJI INTYMNYCH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40" y="998257"/>
            <a:ext cx="729960" cy="729960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1761713" y="1034480"/>
            <a:ext cx="86685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/>
              <a:t>Oceń w jakim stopniu zgadzasz się z poniższymi stwierdzeniami: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le tekstowe 5">
            <a:extLst>
              <a:ext uri="{FF2B5EF4-FFF2-40B4-BE49-F238E27FC236}">
                <a16:creationId xmlns:a16="http://schemas.microsoft.com/office/drawing/2014/main" id="{DAE48A88-A5DF-4055-8A7F-0617A8E05582}"/>
              </a:ext>
            </a:extLst>
          </p:cNvPr>
          <p:cNvSpPr txBox="1"/>
          <p:nvPr/>
        </p:nvSpPr>
        <p:spPr>
          <a:xfrm>
            <a:off x="126509" y="6125042"/>
            <a:ext cx="883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*Suma odpowiedzi „Zdecydowanie się zgadzam” i „ Raczej się zgadzam”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Dane w %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N=177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7E3759F6-AA31-4778-9739-49FB9F7FEA56}"/>
              </a:ext>
            </a:extLst>
          </p:cNvPr>
          <p:cNvSpPr txBox="1"/>
          <p:nvPr/>
        </p:nvSpPr>
        <p:spPr>
          <a:xfrm>
            <a:off x="10525889" y="789905"/>
            <a:ext cx="15752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>
                <a:latin typeface="Arial" panose="020B0604020202020204" pitchFamily="34" charset="0"/>
                <a:cs typeface="Arial" panose="020B0604020202020204" pitchFamily="34" charset="0"/>
              </a:rPr>
              <a:t>Wróć do początku raportu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Powiększenie slajdu 13">
                <a:extLst>
                  <a:ext uri="{FF2B5EF4-FFF2-40B4-BE49-F238E27FC236}">
                    <a16:creationId xmlns:a16="http://schemas.microsoft.com/office/drawing/2014/main" id="{B3246948-C196-41B5-84DD-F1394F8C867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525889" y="1390823"/>
              <a:ext cx="1575270" cy="886089"/>
            </p:xfrm>
            <a:graphic>
              <a:graphicData uri="http://schemas.microsoft.com/office/powerpoint/2016/slidezoom">
                <pslz:sldZm>
                  <pslz:sldZmObj sldId="570" cId="1288000832">
                    <pslz:zmPr id="{862CB01F-7ABF-4E56-BB22-DBB78BA20C0A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575270" cy="88608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Powiększenie slajdu 13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xmlns="" xmlns:pslz="http://schemas.microsoft.com/office/powerpoint/2016/slidezoom" id="{B3246948-C196-41B5-84DD-F1394F8C867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525889" y="1390823"/>
                <a:ext cx="1575270" cy="88608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15" name="Strzałka: w dół 14">
            <a:extLst>
              <a:ext uri="{FF2B5EF4-FFF2-40B4-BE49-F238E27FC236}">
                <a16:creationId xmlns:a16="http://schemas.microsoft.com/office/drawing/2014/main" id="{966D221D-10C0-488B-92A9-FF2E8CABA02C}"/>
              </a:ext>
            </a:extLst>
          </p:cNvPr>
          <p:cNvSpPr/>
          <p:nvPr/>
        </p:nvSpPr>
        <p:spPr>
          <a:xfrm>
            <a:off x="11147232" y="1099443"/>
            <a:ext cx="314369" cy="2423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E74F5E0-E1DC-49DE-B42C-27FC84FCE84A}"/>
              </a:ext>
            </a:extLst>
          </p:cNvPr>
          <p:cNvSpPr txBox="1"/>
          <p:nvPr/>
        </p:nvSpPr>
        <p:spPr>
          <a:xfrm>
            <a:off x="9549654" y="1493808"/>
            <a:ext cx="822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TOP 2 * </a:t>
            </a:r>
          </a:p>
        </p:txBody>
      </p:sp>
    </p:spTree>
    <p:extLst>
      <p:ext uri="{BB962C8B-B14F-4D97-AF65-F5344CB8AC3E}">
        <p14:creationId xmlns:p14="http://schemas.microsoft.com/office/powerpoint/2010/main" val="36707826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tytuł 3">
            <a:extLst>
              <a:ext uri="{FF2B5EF4-FFF2-40B4-BE49-F238E27FC236}">
                <a16:creationId xmlns:a16="http://schemas.microsoft.com/office/drawing/2014/main" id="{0D4BD9A9-8FE8-4D73-ACC3-16FB113581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Podtytuł 2">
            <a:extLst>
              <a:ext uri="{FF2B5EF4-FFF2-40B4-BE49-F238E27FC236}">
                <a16:creationId xmlns:a16="http://schemas.microsoft.com/office/drawing/2014/main" id="{2AC67253-202C-4C98-88DA-6ED0685A6417}"/>
              </a:ext>
            </a:extLst>
          </p:cNvPr>
          <p:cNvSpPr txBox="1">
            <a:spLocks/>
          </p:cNvSpPr>
          <p:nvPr/>
        </p:nvSpPr>
        <p:spPr>
          <a:xfrm>
            <a:off x="0" y="365834"/>
            <a:ext cx="12191999" cy="1555731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Szczegółowe wyniki badania –</a:t>
            </a:r>
          </a:p>
          <a:p>
            <a:pPr algn="ctr"/>
            <a:r>
              <a:rPr lang="pl-PL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województwo podlaskie</a:t>
            </a:r>
            <a:endParaRPr lang="pl-P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8343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761713" y="1034480"/>
            <a:ext cx="30488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/>
              <a:t>Czy Twoim zdaniem infekcje intymne są dolegliwością, którą łatwo wyleczyć bez konsultacji z lekarzem? 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LECZENIE INFEKCJI INTYMNYCH</a:t>
            </a:r>
          </a:p>
        </p:txBody>
      </p:sp>
      <p:sp>
        <p:nvSpPr>
          <p:cNvPr id="14" name="pole tekstowe 5">
            <a:extLst>
              <a:ext uri="{FF2B5EF4-FFF2-40B4-BE49-F238E27FC236}">
                <a16:creationId xmlns:a16="http://schemas.microsoft.com/office/drawing/2014/main" id="{DAE48A88-A5DF-4055-8A7F-0617A8E05582}"/>
              </a:ext>
            </a:extLst>
          </p:cNvPr>
          <p:cNvSpPr txBox="1"/>
          <p:nvPr/>
        </p:nvSpPr>
        <p:spPr>
          <a:xfrm>
            <a:off x="126509" y="6125042"/>
            <a:ext cx="8831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Dane w %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N=107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5" y="945032"/>
            <a:ext cx="827009" cy="827009"/>
          </a:xfrm>
          <a:prstGeom prst="rect">
            <a:avLst/>
          </a:prstGeom>
        </p:spPr>
      </p:pic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387A6241-854F-49C1-9A6F-F6E048080A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5682417"/>
              </p:ext>
            </p:extLst>
          </p:nvPr>
        </p:nvGraphicFramePr>
        <p:xfrm>
          <a:off x="882718" y="1187286"/>
          <a:ext cx="5112273" cy="4636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Wykres 8">
            <a:extLst>
              <a:ext uri="{FF2B5EF4-FFF2-40B4-BE49-F238E27FC236}">
                <a16:creationId xmlns:a16="http://schemas.microsoft.com/office/drawing/2014/main" id="{C32CEFF5-85E1-4A1E-86AF-B1688209FD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6365242"/>
              </p:ext>
            </p:extLst>
          </p:nvPr>
        </p:nvGraphicFramePr>
        <p:xfrm>
          <a:off x="6402126" y="1424661"/>
          <a:ext cx="5112273" cy="4008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pole tekstowe 9">
            <a:extLst>
              <a:ext uri="{FF2B5EF4-FFF2-40B4-BE49-F238E27FC236}">
                <a16:creationId xmlns:a16="http://schemas.microsoft.com/office/drawing/2014/main" id="{B12FEEFD-85C9-4402-8D3C-A2FC1621D374}"/>
              </a:ext>
            </a:extLst>
          </p:cNvPr>
          <p:cNvSpPr txBox="1"/>
          <p:nvPr/>
        </p:nvSpPr>
        <p:spPr>
          <a:xfrm>
            <a:off x="7420597" y="1034480"/>
            <a:ext cx="30753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/>
              <a:t>Gdy Ciebie dotyka infekcja intymna, najpierw próbujesz wyleczyć ją sama? 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D96B5F4B-EB55-42FC-9641-F51EC348FE50}"/>
              </a:ext>
            </a:extLst>
          </p:cNvPr>
          <p:cNvCxnSpPr/>
          <p:nvPr/>
        </p:nvCxnSpPr>
        <p:spPr>
          <a:xfrm>
            <a:off x="5881685" y="1187286"/>
            <a:ext cx="0" cy="468254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85169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752538" y="975325"/>
            <a:ext cx="86685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Skąd najczęściej czerpiesz informacje na temat zwalczania chorób intymnych? </a:t>
            </a:r>
          </a:p>
        </p:txBody>
      </p:sp>
      <p:sp>
        <p:nvSpPr>
          <p:cNvPr id="1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ŹRÓDŁO WIEDZY O SPOSOBACH LECZENIA INFEKCJI INTYMNYCH</a:t>
            </a: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30" y="882389"/>
            <a:ext cx="975055" cy="975055"/>
          </a:xfrm>
          <a:prstGeom prst="rect">
            <a:avLst/>
          </a:prstGeom>
        </p:spPr>
      </p:pic>
      <p:sp>
        <p:nvSpPr>
          <p:cNvPr id="14" name="pole tekstowe 5">
            <a:extLst>
              <a:ext uri="{FF2B5EF4-FFF2-40B4-BE49-F238E27FC236}">
                <a16:creationId xmlns:a16="http://schemas.microsoft.com/office/drawing/2014/main" id="{DE114A41-B199-45B1-8F1A-C38C3F04714F}"/>
              </a:ext>
            </a:extLst>
          </p:cNvPr>
          <p:cNvSpPr txBox="1"/>
          <p:nvPr/>
        </p:nvSpPr>
        <p:spPr>
          <a:xfrm>
            <a:off x="126509" y="6125042"/>
            <a:ext cx="883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Możliwość udzielania kilku odpowiedzi.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Dane w %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N=107</a:t>
            </a:r>
          </a:p>
        </p:txBody>
      </p:sp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73480AEA-79EE-4ED2-9FF4-EBFE7BC943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6284931"/>
              </p:ext>
            </p:extLst>
          </p:nvPr>
        </p:nvGraphicFramePr>
        <p:xfrm>
          <a:off x="3505200" y="1714011"/>
          <a:ext cx="5181600" cy="3949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022501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0829159"/>
              </p:ext>
            </p:extLst>
          </p:nvPr>
        </p:nvGraphicFramePr>
        <p:xfrm>
          <a:off x="1004900" y="1728217"/>
          <a:ext cx="9425388" cy="38500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35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414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8155">
                  <a:extLst>
                    <a:ext uri="{9D8B030D-6E8A-4147-A177-3AD203B41FA5}">
                      <a16:colId xmlns:a16="http://schemas.microsoft.com/office/drawing/2014/main" val="408819346"/>
                    </a:ext>
                  </a:extLst>
                </a:gridCol>
              </a:tblGrid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Ufam, że wiedza farmaceuty(ki) jest wystarczająca, by doradzić mi w kwestii infekcji intymnych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Stosowanie suplementów dostępnych bez recepty jest zawsze pierwszym krokiem w zwalczaniu infekcji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Informacje zamieszczone na kobiecych forach internetowych są rzetelne i prawdziwe, ponieważ są tam opisane prawdziwe doświadczenia kobiet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3491">
                <a:tc vMerge="1"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Jeśli komuś udało się wyleczyć infekcje intymne domową metodą, to znaczy, że na pewno jest ona skuteczna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Wszystkie stosowane metody, jeśli działają na jedną kobietę to znaczy, że zadziałają również na mnie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Każda domowa metoda tak samo zadziała na każdy rodzaj infekcji intymnej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10" name="Wykres 9"/>
          <p:cNvGraphicFramePr/>
          <p:nvPr>
            <p:extLst>
              <p:ext uri="{D42A27DB-BD31-4B8C-83A1-F6EECF244321}">
                <p14:modId xmlns:p14="http://schemas.microsoft.com/office/powerpoint/2010/main" val="3399028258"/>
              </p:ext>
            </p:extLst>
          </p:nvPr>
        </p:nvGraphicFramePr>
        <p:xfrm>
          <a:off x="1614734" y="1200711"/>
          <a:ext cx="8177322" cy="4924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SPOSOBY LECZENIA INFEKCJI INTYMNYCH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40" y="998257"/>
            <a:ext cx="729960" cy="729960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1761713" y="1034480"/>
            <a:ext cx="86685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/>
              <a:t>Oceń w jakim stopniu zgadzasz się z poniższymi stwierdzeniami: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le tekstowe 5">
            <a:extLst>
              <a:ext uri="{FF2B5EF4-FFF2-40B4-BE49-F238E27FC236}">
                <a16:creationId xmlns:a16="http://schemas.microsoft.com/office/drawing/2014/main" id="{DAE48A88-A5DF-4055-8A7F-0617A8E05582}"/>
              </a:ext>
            </a:extLst>
          </p:cNvPr>
          <p:cNvSpPr txBox="1"/>
          <p:nvPr/>
        </p:nvSpPr>
        <p:spPr>
          <a:xfrm>
            <a:off x="126509" y="6125042"/>
            <a:ext cx="883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*Suma odpowiedzi „Zdecydowanie się zgadzam” i „ Raczej się zgadzam”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Dane w %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N=107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7E3759F6-AA31-4778-9739-49FB9F7FEA56}"/>
              </a:ext>
            </a:extLst>
          </p:cNvPr>
          <p:cNvSpPr txBox="1"/>
          <p:nvPr/>
        </p:nvSpPr>
        <p:spPr>
          <a:xfrm>
            <a:off x="10525889" y="789905"/>
            <a:ext cx="15752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>
                <a:latin typeface="Arial" panose="020B0604020202020204" pitchFamily="34" charset="0"/>
                <a:cs typeface="Arial" panose="020B0604020202020204" pitchFamily="34" charset="0"/>
              </a:rPr>
              <a:t>Wróć do początku raportu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Powiększenie slajdu 13">
                <a:extLst>
                  <a:ext uri="{FF2B5EF4-FFF2-40B4-BE49-F238E27FC236}">
                    <a16:creationId xmlns:a16="http://schemas.microsoft.com/office/drawing/2014/main" id="{B3246948-C196-41B5-84DD-F1394F8C867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525889" y="1390823"/>
              <a:ext cx="1575270" cy="886089"/>
            </p:xfrm>
            <a:graphic>
              <a:graphicData uri="http://schemas.microsoft.com/office/powerpoint/2016/slidezoom">
                <pslz:sldZm>
                  <pslz:sldZmObj sldId="570" cId="1288000832">
                    <pslz:zmPr id="{862CB01F-7ABF-4E56-BB22-DBB78BA20C0A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575270" cy="88608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Powiększenie slajdu 13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xmlns="" xmlns:pslz="http://schemas.microsoft.com/office/powerpoint/2016/slidezoom" id="{B3246948-C196-41B5-84DD-F1394F8C867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525889" y="1390823"/>
                <a:ext cx="1575270" cy="88608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15" name="Strzałka: w dół 14">
            <a:extLst>
              <a:ext uri="{FF2B5EF4-FFF2-40B4-BE49-F238E27FC236}">
                <a16:creationId xmlns:a16="http://schemas.microsoft.com/office/drawing/2014/main" id="{966D221D-10C0-488B-92A9-FF2E8CABA02C}"/>
              </a:ext>
            </a:extLst>
          </p:cNvPr>
          <p:cNvSpPr/>
          <p:nvPr/>
        </p:nvSpPr>
        <p:spPr>
          <a:xfrm>
            <a:off x="11147232" y="1099443"/>
            <a:ext cx="314369" cy="2423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E74F5E0-E1DC-49DE-B42C-27FC84FCE84A}"/>
              </a:ext>
            </a:extLst>
          </p:cNvPr>
          <p:cNvSpPr txBox="1"/>
          <p:nvPr/>
        </p:nvSpPr>
        <p:spPr>
          <a:xfrm>
            <a:off x="9549654" y="1493808"/>
            <a:ext cx="822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TOP 2 * </a:t>
            </a:r>
          </a:p>
        </p:txBody>
      </p:sp>
    </p:spTree>
    <p:extLst>
      <p:ext uri="{BB962C8B-B14F-4D97-AF65-F5344CB8AC3E}">
        <p14:creationId xmlns:p14="http://schemas.microsoft.com/office/powerpoint/2010/main" val="34943194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tytuł 2">
            <a:extLst>
              <a:ext uri="{FF2B5EF4-FFF2-40B4-BE49-F238E27FC236}">
                <a16:creationId xmlns:a16="http://schemas.microsoft.com/office/drawing/2014/main" id="{DB3648CE-C339-42F9-9C01-2343B6395364}"/>
              </a:ext>
            </a:extLst>
          </p:cNvPr>
          <p:cNvSpPr txBox="1">
            <a:spLocks/>
          </p:cNvSpPr>
          <p:nvPr/>
        </p:nvSpPr>
        <p:spPr>
          <a:xfrm>
            <a:off x="0" y="365834"/>
            <a:ext cx="12191999" cy="1555731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Szczegółowe wyniki badania –</a:t>
            </a:r>
          </a:p>
          <a:p>
            <a:pPr algn="ctr"/>
            <a:r>
              <a:rPr lang="pl-PL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województwo pomorskie</a:t>
            </a:r>
            <a:endParaRPr lang="pl-P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7924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761713" y="1034480"/>
            <a:ext cx="30488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/>
              <a:t>Czy Twoim zdaniem infekcje intymne są dolegliwością, którą łatwo wyleczyć bez konsultacji z lekarzem? 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LECZENIE INFEKCJI INTYMNYCH</a:t>
            </a:r>
          </a:p>
        </p:txBody>
      </p:sp>
      <p:sp>
        <p:nvSpPr>
          <p:cNvPr id="14" name="pole tekstowe 5">
            <a:extLst>
              <a:ext uri="{FF2B5EF4-FFF2-40B4-BE49-F238E27FC236}">
                <a16:creationId xmlns:a16="http://schemas.microsoft.com/office/drawing/2014/main" id="{DAE48A88-A5DF-4055-8A7F-0617A8E05582}"/>
              </a:ext>
            </a:extLst>
          </p:cNvPr>
          <p:cNvSpPr txBox="1"/>
          <p:nvPr/>
        </p:nvSpPr>
        <p:spPr>
          <a:xfrm>
            <a:off x="126509" y="6125042"/>
            <a:ext cx="8831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Dane w %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N=175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5" y="945032"/>
            <a:ext cx="827009" cy="827009"/>
          </a:xfrm>
          <a:prstGeom prst="rect">
            <a:avLst/>
          </a:prstGeom>
        </p:spPr>
      </p:pic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387A6241-854F-49C1-9A6F-F6E048080A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833739"/>
              </p:ext>
            </p:extLst>
          </p:nvPr>
        </p:nvGraphicFramePr>
        <p:xfrm>
          <a:off x="882718" y="1187286"/>
          <a:ext cx="5112273" cy="4636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Wykres 8">
            <a:extLst>
              <a:ext uri="{FF2B5EF4-FFF2-40B4-BE49-F238E27FC236}">
                <a16:creationId xmlns:a16="http://schemas.microsoft.com/office/drawing/2014/main" id="{C32CEFF5-85E1-4A1E-86AF-B1688209FD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6371675"/>
              </p:ext>
            </p:extLst>
          </p:nvPr>
        </p:nvGraphicFramePr>
        <p:xfrm>
          <a:off x="6402126" y="1424661"/>
          <a:ext cx="5112273" cy="4008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pole tekstowe 9">
            <a:extLst>
              <a:ext uri="{FF2B5EF4-FFF2-40B4-BE49-F238E27FC236}">
                <a16:creationId xmlns:a16="http://schemas.microsoft.com/office/drawing/2014/main" id="{B12FEEFD-85C9-4402-8D3C-A2FC1621D374}"/>
              </a:ext>
            </a:extLst>
          </p:cNvPr>
          <p:cNvSpPr txBox="1"/>
          <p:nvPr/>
        </p:nvSpPr>
        <p:spPr>
          <a:xfrm>
            <a:off x="7420597" y="1034480"/>
            <a:ext cx="30753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/>
              <a:t>Gdy Ciebie dotyka infekcja intymna, najpierw próbujesz wyleczyć ją sama? 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D96B5F4B-EB55-42FC-9641-F51EC348FE50}"/>
              </a:ext>
            </a:extLst>
          </p:cNvPr>
          <p:cNvCxnSpPr/>
          <p:nvPr/>
        </p:nvCxnSpPr>
        <p:spPr>
          <a:xfrm>
            <a:off x="5881685" y="1187286"/>
            <a:ext cx="0" cy="468254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60436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752538" y="975325"/>
            <a:ext cx="86685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Skąd najczęściej czerpiesz informacje na temat zwalczania chorób intymnych? </a:t>
            </a:r>
          </a:p>
        </p:txBody>
      </p:sp>
      <p:sp>
        <p:nvSpPr>
          <p:cNvPr id="1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ŹRÓDŁO WIEDZY O SPOSOBACH LECZENIA INFEKCJI INTYMNYCH</a:t>
            </a: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30" y="882389"/>
            <a:ext cx="975055" cy="975055"/>
          </a:xfrm>
          <a:prstGeom prst="rect">
            <a:avLst/>
          </a:prstGeom>
        </p:spPr>
      </p:pic>
      <p:sp>
        <p:nvSpPr>
          <p:cNvPr id="14" name="pole tekstowe 5">
            <a:extLst>
              <a:ext uri="{FF2B5EF4-FFF2-40B4-BE49-F238E27FC236}">
                <a16:creationId xmlns:a16="http://schemas.microsoft.com/office/drawing/2014/main" id="{DE114A41-B199-45B1-8F1A-C38C3F04714F}"/>
              </a:ext>
            </a:extLst>
          </p:cNvPr>
          <p:cNvSpPr txBox="1"/>
          <p:nvPr/>
        </p:nvSpPr>
        <p:spPr>
          <a:xfrm>
            <a:off x="126509" y="6125042"/>
            <a:ext cx="883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Możliwość udzielania kilku odpowiedzi.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Dane w %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N=175</a:t>
            </a:r>
          </a:p>
        </p:txBody>
      </p:sp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262D6B7B-3B66-4171-B808-B6A6667799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4437087"/>
              </p:ext>
            </p:extLst>
          </p:nvPr>
        </p:nvGraphicFramePr>
        <p:xfrm>
          <a:off x="3505200" y="1714011"/>
          <a:ext cx="5181600" cy="3949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01400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Podsumowanie badania [1/3]</a:t>
            </a:r>
          </a:p>
        </p:txBody>
      </p:sp>
      <p:sp>
        <p:nvSpPr>
          <p:cNvPr id="4" name="pole tekstowe 2">
            <a:extLst>
              <a:ext uri="{FF2B5EF4-FFF2-40B4-BE49-F238E27FC236}">
                <a16:creationId xmlns:a16="http://schemas.microsoft.com/office/drawing/2014/main" id="{42F056C6-46C3-459E-AF91-566025D67DB3}"/>
              </a:ext>
            </a:extLst>
          </p:cNvPr>
          <p:cNvSpPr txBox="1"/>
          <p:nvPr/>
        </p:nvSpPr>
        <p:spPr>
          <a:xfrm>
            <a:off x="181275" y="845376"/>
            <a:ext cx="11829449" cy="5167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Aft>
                <a:spcPts val="1200"/>
              </a:spcAft>
              <a:buClr>
                <a:schemeClr val="accent2"/>
              </a:buClr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Pierwsza pomoc w przypadku infekcji intymnych </a:t>
            </a:r>
            <a:endParaRPr lang="pl-PL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1200"/>
              </a:spcAft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Dbanie o zdrowie intymne jest szczególnie ważne w okresie wakacyjnym. W tym czasie kobiety częściej korzystają z publicznych pływalni, chodzą na plażę, uprawiają sporty, a każda z tych czynności potencjalnie może przyczynić się do pojawienia się infekcji intymnej. Kobiety rzadko postrzegają infekcje intymne jako dolegliwości, które łatwo wyleczyć bez konsultacji z lekarzem (15%), jednocześnie </a:t>
            </a:r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często podejmują próbę samodzielnego ich wyleczenia (66%). </a:t>
            </a:r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Częściej samodzielnego leczenia podejmują się kobiety posiadające dzieci (69%; 60% kobiet nie posiadających dzieci).</a:t>
            </a:r>
          </a:p>
          <a:p>
            <a:pPr marL="285750" indent="-285750" algn="just"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Informacje na ten temat infekcji intymnych panie najczęściej czerpią w trzech źródeł. </a:t>
            </a:r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Po pierwsze, udają się do apteki skonsultować objaw z farmaceutką lub farmaceutą (49%) </a:t>
            </a:r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- szczególnie w przypadku kobiet posiadających dzieci (55%; 41% nie posiadających dzieci). Wierzą, że wiedza pracownika apteki wystarczy, by mógł dobrze doradzić im w kwestii leczenia infekcji intymnych (52%). </a:t>
            </a:r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Często w pierwszym kroku sięgają po suplementy diety (45%). </a:t>
            </a:r>
          </a:p>
          <a:p>
            <a:pPr marL="285750" indent="-285750" algn="just"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W Internecie panie przeszukują portale poświęcone zdrowiu (48%) i fora, na których wypowiadają się lekarze (40%). </a:t>
            </a:r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Część z nich jest przekonana, że wypowiedzi innych kobiet, zamieszczane w sieci, są rzetelne i prawdziwe, bo dotyczą prawdziwych doświadczeń (28%). Skoro dane działanie innym pomogło, to znaczy, że metoda jest skuteczna (28%). </a:t>
            </a:r>
          </a:p>
          <a:p>
            <a:pPr marL="285750" indent="-285750" algn="just"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Kobiety </a:t>
            </a:r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rzadziej korzystają z wiedzy i doświadczenia swoich babć, mam (26%) lub koleżanek (25%) </a:t>
            </a:r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w zakresie zwalczania objawów infekcji intymnych. Niewielka część pań jest przekonana, że jeżeli dany sposób leczenia sprawdził się w przypadku innej kobiety, będzie skuteczny również w ich (18%). Nieczęsto wierzą również, że każda domowa metoda może zadziałać na każdy rodzaj infekcji intymnej (14%).</a:t>
            </a:r>
          </a:p>
          <a:p>
            <a:pPr marL="285750" indent="-285750" algn="just"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Kobiety posiadające dzieci są ogólnie trochę bardziej skłonne poszukiwać rad innych, zarówno wśród bliskich i w Internecie. Chętniej korzystają ze sposobów leczenia infekcji intymnych wypróbowanych i polecanych przez inne kobiety.</a:t>
            </a:r>
          </a:p>
        </p:txBody>
      </p:sp>
    </p:spTree>
    <p:extLst>
      <p:ext uri="{BB962C8B-B14F-4D97-AF65-F5344CB8AC3E}">
        <p14:creationId xmlns:p14="http://schemas.microsoft.com/office/powerpoint/2010/main" val="26916009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926088"/>
              </p:ext>
            </p:extLst>
          </p:nvPr>
        </p:nvGraphicFramePr>
        <p:xfrm>
          <a:off x="1004900" y="1728217"/>
          <a:ext cx="9425388" cy="38500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35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414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8155">
                  <a:extLst>
                    <a:ext uri="{9D8B030D-6E8A-4147-A177-3AD203B41FA5}">
                      <a16:colId xmlns:a16="http://schemas.microsoft.com/office/drawing/2014/main" val="408819346"/>
                    </a:ext>
                  </a:extLst>
                </a:gridCol>
              </a:tblGrid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Ufam, że wiedza farmaceuty(ki) jest wystarczająca, by doradzić mi w kwestii infekcji intymnych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Stosowanie suplementów dostępnych bez recepty jest zawsze pierwszym krokiem w zwalczaniu infekcji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Informacje zamieszczone na kobiecych forach internetowych są rzetelne i prawdziwe, ponieważ są tam opisane prawdziwe doświadczenia kobiet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3491">
                <a:tc vMerge="1"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Jeśli komuś udało się wyleczyć infekcje intymne domową metodą, to znaczy, że na pewno jest ona skuteczna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Wszystkie stosowane metody, jeśli działają na jedną kobietę to znaczy, że zadziałają również na mnie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Każda domowa metoda tak samo zadziała na każdy rodzaj infekcji intymnej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10" name="Wykres 9"/>
          <p:cNvGraphicFramePr/>
          <p:nvPr>
            <p:extLst>
              <p:ext uri="{D42A27DB-BD31-4B8C-83A1-F6EECF244321}">
                <p14:modId xmlns:p14="http://schemas.microsoft.com/office/powerpoint/2010/main" val="71982425"/>
              </p:ext>
            </p:extLst>
          </p:nvPr>
        </p:nvGraphicFramePr>
        <p:xfrm>
          <a:off x="1614734" y="1200711"/>
          <a:ext cx="8177322" cy="4924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SPOSOBY LECZENIA INFEKCJI INTYMNYCH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40" y="998257"/>
            <a:ext cx="729960" cy="729960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1761713" y="1034480"/>
            <a:ext cx="86685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/>
              <a:t>Oceń w jakim stopniu zgadzasz się z poniższymi stwierdzeniami: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le tekstowe 5">
            <a:extLst>
              <a:ext uri="{FF2B5EF4-FFF2-40B4-BE49-F238E27FC236}">
                <a16:creationId xmlns:a16="http://schemas.microsoft.com/office/drawing/2014/main" id="{DAE48A88-A5DF-4055-8A7F-0617A8E05582}"/>
              </a:ext>
            </a:extLst>
          </p:cNvPr>
          <p:cNvSpPr txBox="1"/>
          <p:nvPr/>
        </p:nvSpPr>
        <p:spPr>
          <a:xfrm>
            <a:off x="126509" y="6125042"/>
            <a:ext cx="883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*Suma odpowiedzi „Zdecydowanie się zgadzam” i „ Raczej się zgadzam”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Dane w %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N=175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7E3759F6-AA31-4778-9739-49FB9F7FEA56}"/>
              </a:ext>
            </a:extLst>
          </p:cNvPr>
          <p:cNvSpPr txBox="1"/>
          <p:nvPr/>
        </p:nvSpPr>
        <p:spPr>
          <a:xfrm>
            <a:off x="10525889" y="789905"/>
            <a:ext cx="15752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>
                <a:latin typeface="Arial" panose="020B0604020202020204" pitchFamily="34" charset="0"/>
                <a:cs typeface="Arial" panose="020B0604020202020204" pitchFamily="34" charset="0"/>
              </a:rPr>
              <a:t>Wróć do początku raportu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Powiększenie slajdu 13">
                <a:extLst>
                  <a:ext uri="{FF2B5EF4-FFF2-40B4-BE49-F238E27FC236}">
                    <a16:creationId xmlns:a16="http://schemas.microsoft.com/office/drawing/2014/main" id="{B3246948-C196-41B5-84DD-F1394F8C867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525889" y="1390823"/>
              <a:ext cx="1575270" cy="886089"/>
            </p:xfrm>
            <a:graphic>
              <a:graphicData uri="http://schemas.microsoft.com/office/powerpoint/2016/slidezoom">
                <pslz:sldZm>
                  <pslz:sldZmObj sldId="570" cId="1288000832">
                    <pslz:zmPr id="{862CB01F-7ABF-4E56-BB22-DBB78BA20C0A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575270" cy="88608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Powiększenie slajdu 13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xmlns="" xmlns:pslz="http://schemas.microsoft.com/office/powerpoint/2016/slidezoom" id="{B3246948-C196-41B5-84DD-F1394F8C867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525889" y="1390823"/>
                <a:ext cx="1575270" cy="88608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15" name="Strzałka: w dół 14">
            <a:extLst>
              <a:ext uri="{FF2B5EF4-FFF2-40B4-BE49-F238E27FC236}">
                <a16:creationId xmlns:a16="http://schemas.microsoft.com/office/drawing/2014/main" id="{966D221D-10C0-488B-92A9-FF2E8CABA02C}"/>
              </a:ext>
            </a:extLst>
          </p:cNvPr>
          <p:cNvSpPr/>
          <p:nvPr/>
        </p:nvSpPr>
        <p:spPr>
          <a:xfrm>
            <a:off x="11147232" y="1099443"/>
            <a:ext cx="314369" cy="2423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E74F5E0-E1DC-49DE-B42C-27FC84FCE84A}"/>
              </a:ext>
            </a:extLst>
          </p:cNvPr>
          <p:cNvSpPr txBox="1"/>
          <p:nvPr/>
        </p:nvSpPr>
        <p:spPr>
          <a:xfrm>
            <a:off x="9549654" y="1493808"/>
            <a:ext cx="822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TOP 2 * </a:t>
            </a:r>
          </a:p>
        </p:txBody>
      </p:sp>
    </p:spTree>
    <p:extLst>
      <p:ext uri="{BB962C8B-B14F-4D97-AF65-F5344CB8AC3E}">
        <p14:creationId xmlns:p14="http://schemas.microsoft.com/office/powerpoint/2010/main" val="31097251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tytuł 2">
            <a:extLst>
              <a:ext uri="{FF2B5EF4-FFF2-40B4-BE49-F238E27FC236}">
                <a16:creationId xmlns:a16="http://schemas.microsoft.com/office/drawing/2014/main" id="{231DE3EE-3EC0-44A7-9835-B16932448109}"/>
              </a:ext>
            </a:extLst>
          </p:cNvPr>
          <p:cNvSpPr txBox="1">
            <a:spLocks/>
          </p:cNvSpPr>
          <p:nvPr/>
        </p:nvSpPr>
        <p:spPr>
          <a:xfrm>
            <a:off x="0" y="365834"/>
            <a:ext cx="12191999" cy="1555731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Szczegółowe wyniki badania –</a:t>
            </a:r>
          </a:p>
          <a:p>
            <a:pPr algn="ctr"/>
            <a:r>
              <a:rPr lang="pl-PL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województwo śląskie</a:t>
            </a:r>
            <a:endParaRPr lang="pl-P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9056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761713" y="1034480"/>
            <a:ext cx="30488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/>
              <a:t>Czy Twoim zdaniem infekcje intymne są dolegliwością, którą łatwo wyleczyć bez konsultacji z lekarzem? 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LECZENIE INFEKCJI INTYMNYCH</a:t>
            </a:r>
          </a:p>
        </p:txBody>
      </p:sp>
      <p:sp>
        <p:nvSpPr>
          <p:cNvPr id="14" name="pole tekstowe 5">
            <a:extLst>
              <a:ext uri="{FF2B5EF4-FFF2-40B4-BE49-F238E27FC236}">
                <a16:creationId xmlns:a16="http://schemas.microsoft.com/office/drawing/2014/main" id="{DAE48A88-A5DF-4055-8A7F-0617A8E05582}"/>
              </a:ext>
            </a:extLst>
          </p:cNvPr>
          <p:cNvSpPr txBox="1"/>
          <p:nvPr/>
        </p:nvSpPr>
        <p:spPr>
          <a:xfrm>
            <a:off x="126509" y="6125042"/>
            <a:ext cx="8831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Dane w %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N=396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5" y="945032"/>
            <a:ext cx="827009" cy="827009"/>
          </a:xfrm>
          <a:prstGeom prst="rect">
            <a:avLst/>
          </a:prstGeom>
        </p:spPr>
      </p:pic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387A6241-854F-49C1-9A6F-F6E048080A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5548931"/>
              </p:ext>
            </p:extLst>
          </p:nvPr>
        </p:nvGraphicFramePr>
        <p:xfrm>
          <a:off x="882718" y="1187286"/>
          <a:ext cx="5112273" cy="4636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Wykres 8">
            <a:extLst>
              <a:ext uri="{FF2B5EF4-FFF2-40B4-BE49-F238E27FC236}">
                <a16:creationId xmlns:a16="http://schemas.microsoft.com/office/drawing/2014/main" id="{C32CEFF5-85E1-4A1E-86AF-B1688209FD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5542130"/>
              </p:ext>
            </p:extLst>
          </p:nvPr>
        </p:nvGraphicFramePr>
        <p:xfrm>
          <a:off x="6402126" y="1424661"/>
          <a:ext cx="5112273" cy="4008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pole tekstowe 9">
            <a:extLst>
              <a:ext uri="{FF2B5EF4-FFF2-40B4-BE49-F238E27FC236}">
                <a16:creationId xmlns:a16="http://schemas.microsoft.com/office/drawing/2014/main" id="{B12FEEFD-85C9-4402-8D3C-A2FC1621D374}"/>
              </a:ext>
            </a:extLst>
          </p:cNvPr>
          <p:cNvSpPr txBox="1"/>
          <p:nvPr/>
        </p:nvSpPr>
        <p:spPr>
          <a:xfrm>
            <a:off x="7420597" y="1034480"/>
            <a:ext cx="30753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/>
              <a:t>Gdy Ciebie dotyka infekcja intymna, najpierw próbujesz wyleczyć ją sama? 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D96B5F4B-EB55-42FC-9641-F51EC348FE50}"/>
              </a:ext>
            </a:extLst>
          </p:cNvPr>
          <p:cNvCxnSpPr/>
          <p:nvPr/>
        </p:nvCxnSpPr>
        <p:spPr>
          <a:xfrm>
            <a:off x="5881685" y="1187286"/>
            <a:ext cx="0" cy="468254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39530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752538" y="975325"/>
            <a:ext cx="86685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Skąd najczęściej czerpiesz informacje na temat zwalczania chorób intymnych? </a:t>
            </a:r>
          </a:p>
        </p:txBody>
      </p:sp>
      <p:sp>
        <p:nvSpPr>
          <p:cNvPr id="1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ŹRÓDŁO WIEDZY O SPOSOBACH LECZENIA INFEKCJI INTYMNYCH</a:t>
            </a: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30" y="882389"/>
            <a:ext cx="975055" cy="975055"/>
          </a:xfrm>
          <a:prstGeom prst="rect">
            <a:avLst/>
          </a:prstGeom>
        </p:spPr>
      </p:pic>
      <p:sp>
        <p:nvSpPr>
          <p:cNvPr id="14" name="pole tekstowe 5">
            <a:extLst>
              <a:ext uri="{FF2B5EF4-FFF2-40B4-BE49-F238E27FC236}">
                <a16:creationId xmlns:a16="http://schemas.microsoft.com/office/drawing/2014/main" id="{DE114A41-B199-45B1-8F1A-C38C3F04714F}"/>
              </a:ext>
            </a:extLst>
          </p:cNvPr>
          <p:cNvSpPr txBox="1"/>
          <p:nvPr/>
        </p:nvSpPr>
        <p:spPr>
          <a:xfrm>
            <a:off x="126509" y="6125042"/>
            <a:ext cx="883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Możliwość udzielania kilku odpowiedzi.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Dane w %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N=396</a:t>
            </a:r>
          </a:p>
        </p:txBody>
      </p:sp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9A2401D6-C4A3-4920-B5A5-392B6202EA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34922"/>
              </p:ext>
            </p:extLst>
          </p:nvPr>
        </p:nvGraphicFramePr>
        <p:xfrm>
          <a:off x="3505200" y="1714011"/>
          <a:ext cx="5181600" cy="3949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09712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6647177"/>
              </p:ext>
            </p:extLst>
          </p:nvPr>
        </p:nvGraphicFramePr>
        <p:xfrm>
          <a:off x="1004900" y="1728217"/>
          <a:ext cx="9425388" cy="38500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35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414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8155">
                  <a:extLst>
                    <a:ext uri="{9D8B030D-6E8A-4147-A177-3AD203B41FA5}">
                      <a16:colId xmlns:a16="http://schemas.microsoft.com/office/drawing/2014/main" val="408819346"/>
                    </a:ext>
                  </a:extLst>
                </a:gridCol>
              </a:tblGrid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Ufam, że wiedza farmaceuty(ki) jest wystarczająca, by doradzić mi w kwestii infekcji intymnych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Stosowanie suplementów dostępnych bez recepty jest zawsze pierwszym krokiem w zwalczaniu infekcji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Informacje zamieszczone na kobiecych forach internetowych są rzetelne i prawdziwe, ponieważ są tam opisane prawdziwe doświadczenia kobiet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3491">
                <a:tc vMerge="1"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Jeśli komuś udało się wyleczyć infekcje intymne domową metodą, to znaczy, że na pewno jest ona skuteczna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Wszystkie stosowane metody, jeśli działają na jedną kobietę to znaczy, że zadziałają również na mnie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Każda domowa metoda tak samo zadziała na każdy rodzaj infekcji intymnej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10" name="Wykres 9"/>
          <p:cNvGraphicFramePr/>
          <p:nvPr>
            <p:extLst>
              <p:ext uri="{D42A27DB-BD31-4B8C-83A1-F6EECF244321}">
                <p14:modId xmlns:p14="http://schemas.microsoft.com/office/powerpoint/2010/main" val="4125610541"/>
              </p:ext>
            </p:extLst>
          </p:nvPr>
        </p:nvGraphicFramePr>
        <p:xfrm>
          <a:off x="1614734" y="1200711"/>
          <a:ext cx="8177322" cy="4924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SPOSOBY LECZENIA INFEKCJI INTYMNYCH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40" y="998257"/>
            <a:ext cx="729960" cy="729960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1761713" y="1034480"/>
            <a:ext cx="86685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/>
              <a:t>Oceń w jakim stopniu zgadzasz się z poniższymi stwierdzeniami: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le tekstowe 5">
            <a:extLst>
              <a:ext uri="{FF2B5EF4-FFF2-40B4-BE49-F238E27FC236}">
                <a16:creationId xmlns:a16="http://schemas.microsoft.com/office/drawing/2014/main" id="{DAE48A88-A5DF-4055-8A7F-0617A8E05582}"/>
              </a:ext>
            </a:extLst>
          </p:cNvPr>
          <p:cNvSpPr txBox="1"/>
          <p:nvPr/>
        </p:nvSpPr>
        <p:spPr>
          <a:xfrm>
            <a:off x="126509" y="6125042"/>
            <a:ext cx="883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*Suma odpowiedzi „Zdecydowanie się zgadzam” i „ Raczej się zgadzam”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Dane w %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N=396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7E3759F6-AA31-4778-9739-49FB9F7FEA56}"/>
              </a:ext>
            </a:extLst>
          </p:cNvPr>
          <p:cNvSpPr txBox="1"/>
          <p:nvPr/>
        </p:nvSpPr>
        <p:spPr>
          <a:xfrm>
            <a:off x="10525889" y="789905"/>
            <a:ext cx="15752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>
                <a:latin typeface="Arial" panose="020B0604020202020204" pitchFamily="34" charset="0"/>
                <a:cs typeface="Arial" panose="020B0604020202020204" pitchFamily="34" charset="0"/>
              </a:rPr>
              <a:t>Wróć do początku raportu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Powiększenie slajdu 13">
                <a:extLst>
                  <a:ext uri="{FF2B5EF4-FFF2-40B4-BE49-F238E27FC236}">
                    <a16:creationId xmlns:a16="http://schemas.microsoft.com/office/drawing/2014/main" id="{B3246948-C196-41B5-84DD-F1394F8C867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525889" y="1390823"/>
              <a:ext cx="1575270" cy="886089"/>
            </p:xfrm>
            <a:graphic>
              <a:graphicData uri="http://schemas.microsoft.com/office/powerpoint/2016/slidezoom">
                <pslz:sldZm>
                  <pslz:sldZmObj sldId="570" cId="1288000832">
                    <pslz:zmPr id="{862CB01F-7ABF-4E56-BB22-DBB78BA20C0A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575270" cy="88608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Powiększenie slajdu 13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xmlns="" xmlns:pslz="http://schemas.microsoft.com/office/powerpoint/2016/slidezoom" id="{B3246948-C196-41B5-84DD-F1394F8C867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525889" y="1390823"/>
                <a:ext cx="1575270" cy="88608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15" name="Strzałka: w dół 14">
            <a:extLst>
              <a:ext uri="{FF2B5EF4-FFF2-40B4-BE49-F238E27FC236}">
                <a16:creationId xmlns:a16="http://schemas.microsoft.com/office/drawing/2014/main" id="{966D221D-10C0-488B-92A9-FF2E8CABA02C}"/>
              </a:ext>
            </a:extLst>
          </p:cNvPr>
          <p:cNvSpPr/>
          <p:nvPr/>
        </p:nvSpPr>
        <p:spPr>
          <a:xfrm>
            <a:off x="11147232" y="1099443"/>
            <a:ext cx="314369" cy="2423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E74F5E0-E1DC-49DE-B42C-27FC84FCE84A}"/>
              </a:ext>
            </a:extLst>
          </p:cNvPr>
          <p:cNvSpPr txBox="1"/>
          <p:nvPr/>
        </p:nvSpPr>
        <p:spPr>
          <a:xfrm>
            <a:off x="9549654" y="1493808"/>
            <a:ext cx="822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TOP 2 * </a:t>
            </a:r>
          </a:p>
        </p:txBody>
      </p:sp>
    </p:spTree>
    <p:extLst>
      <p:ext uri="{BB962C8B-B14F-4D97-AF65-F5344CB8AC3E}">
        <p14:creationId xmlns:p14="http://schemas.microsoft.com/office/powerpoint/2010/main" val="27156823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tytuł 2">
            <a:extLst>
              <a:ext uri="{FF2B5EF4-FFF2-40B4-BE49-F238E27FC236}">
                <a16:creationId xmlns:a16="http://schemas.microsoft.com/office/drawing/2014/main" id="{0ECAF24E-4EFA-461B-AE33-293EA29FD238}"/>
              </a:ext>
            </a:extLst>
          </p:cNvPr>
          <p:cNvSpPr txBox="1">
            <a:spLocks/>
          </p:cNvSpPr>
          <p:nvPr/>
        </p:nvSpPr>
        <p:spPr>
          <a:xfrm>
            <a:off x="0" y="365834"/>
            <a:ext cx="12191999" cy="1555731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Szczegółowe wyniki badania –</a:t>
            </a:r>
          </a:p>
          <a:p>
            <a:pPr algn="ctr"/>
            <a:r>
              <a:rPr lang="pl-PL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województwo świętokrzyskie</a:t>
            </a:r>
            <a:endParaRPr lang="pl-P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239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761713" y="1034480"/>
            <a:ext cx="30488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/>
              <a:t>Czy Twoim zdaniem infekcje intymne są dolegliwością, którą łatwo wyleczyć bez konsultacji z lekarzem? 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LECZENIE INFEKCJI INTYMNYCH</a:t>
            </a:r>
          </a:p>
        </p:txBody>
      </p:sp>
      <p:sp>
        <p:nvSpPr>
          <p:cNvPr id="14" name="pole tekstowe 5">
            <a:extLst>
              <a:ext uri="{FF2B5EF4-FFF2-40B4-BE49-F238E27FC236}">
                <a16:creationId xmlns:a16="http://schemas.microsoft.com/office/drawing/2014/main" id="{DAE48A88-A5DF-4055-8A7F-0617A8E05582}"/>
              </a:ext>
            </a:extLst>
          </p:cNvPr>
          <p:cNvSpPr txBox="1"/>
          <p:nvPr/>
        </p:nvSpPr>
        <p:spPr>
          <a:xfrm>
            <a:off x="126509" y="6125042"/>
            <a:ext cx="8831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Dane w %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N=101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5" y="945032"/>
            <a:ext cx="827009" cy="827009"/>
          </a:xfrm>
          <a:prstGeom prst="rect">
            <a:avLst/>
          </a:prstGeom>
        </p:spPr>
      </p:pic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387A6241-854F-49C1-9A6F-F6E048080A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7127101"/>
              </p:ext>
            </p:extLst>
          </p:nvPr>
        </p:nvGraphicFramePr>
        <p:xfrm>
          <a:off x="882718" y="1187286"/>
          <a:ext cx="5112273" cy="4636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Wykres 8">
            <a:extLst>
              <a:ext uri="{FF2B5EF4-FFF2-40B4-BE49-F238E27FC236}">
                <a16:creationId xmlns:a16="http://schemas.microsoft.com/office/drawing/2014/main" id="{C32CEFF5-85E1-4A1E-86AF-B1688209FD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9066565"/>
              </p:ext>
            </p:extLst>
          </p:nvPr>
        </p:nvGraphicFramePr>
        <p:xfrm>
          <a:off x="6402126" y="1424661"/>
          <a:ext cx="5112273" cy="4008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pole tekstowe 9">
            <a:extLst>
              <a:ext uri="{FF2B5EF4-FFF2-40B4-BE49-F238E27FC236}">
                <a16:creationId xmlns:a16="http://schemas.microsoft.com/office/drawing/2014/main" id="{B12FEEFD-85C9-4402-8D3C-A2FC1621D374}"/>
              </a:ext>
            </a:extLst>
          </p:cNvPr>
          <p:cNvSpPr txBox="1"/>
          <p:nvPr/>
        </p:nvSpPr>
        <p:spPr>
          <a:xfrm>
            <a:off x="7420597" y="1034480"/>
            <a:ext cx="30753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/>
              <a:t>Gdy Ciebie dotyka infekcja intymna, najpierw próbujesz wyleczyć ją sama? 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D96B5F4B-EB55-42FC-9641-F51EC348FE50}"/>
              </a:ext>
            </a:extLst>
          </p:cNvPr>
          <p:cNvCxnSpPr/>
          <p:nvPr/>
        </p:nvCxnSpPr>
        <p:spPr>
          <a:xfrm>
            <a:off x="5881685" y="1187286"/>
            <a:ext cx="0" cy="468254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967845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752538" y="975325"/>
            <a:ext cx="86685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Skąd najczęściej czerpiesz informacje na temat zwalczania chorób intymnych? </a:t>
            </a:r>
          </a:p>
        </p:txBody>
      </p:sp>
      <p:sp>
        <p:nvSpPr>
          <p:cNvPr id="1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ŹRÓDŁO WIEDZY O SPOSOBACH LECZENIA INFEKCJI INTYMNYCH</a:t>
            </a: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30" y="882389"/>
            <a:ext cx="975055" cy="975055"/>
          </a:xfrm>
          <a:prstGeom prst="rect">
            <a:avLst/>
          </a:prstGeom>
        </p:spPr>
      </p:pic>
      <p:sp>
        <p:nvSpPr>
          <p:cNvPr id="14" name="pole tekstowe 5">
            <a:extLst>
              <a:ext uri="{FF2B5EF4-FFF2-40B4-BE49-F238E27FC236}">
                <a16:creationId xmlns:a16="http://schemas.microsoft.com/office/drawing/2014/main" id="{DE114A41-B199-45B1-8F1A-C38C3F04714F}"/>
              </a:ext>
            </a:extLst>
          </p:cNvPr>
          <p:cNvSpPr txBox="1"/>
          <p:nvPr/>
        </p:nvSpPr>
        <p:spPr>
          <a:xfrm>
            <a:off x="126509" y="6125042"/>
            <a:ext cx="883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Możliwość udzielania kilku odpowiedzi.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Dane w %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N=101</a:t>
            </a:r>
          </a:p>
        </p:txBody>
      </p:sp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AC0A88CA-AB0D-4F50-89BD-B4E8DD0E7E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2522978"/>
              </p:ext>
            </p:extLst>
          </p:nvPr>
        </p:nvGraphicFramePr>
        <p:xfrm>
          <a:off x="3505200" y="1714011"/>
          <a:ext cx="5181600" cy="3949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5223407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8417688"/>
              </p:ext>
            </p:extLst>
          </p:nvPr>
        </p:nvGraphicFramePr>
        <p:xfrm>
          <a:off x="1004900" y="1728217"/>
          <a:ext cx="9425388" cy="38500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35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414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8155">
                  <a:extLst>
                    <a:ext uri="{9D8B030D-6E8A-4147-A177-3AD203B41FA5}">
                      <a16:colId xmlns:a16="http://schemas.microsoft.com/office/drawing/2014/main" val="408819346"/>
                    </a:ext>
                  </a:extLst>
                </a:gridCol>
              </a:tblGrid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Ufam, że wiedza farmaceuty(ki) jest wystarczająca, by doradzić mi w kwestii infekcji intymnych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Stosowanie suplementów dostępnych bez recepty jest zawsze pierwszym krokiem w zwalczaniu infekcji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Informacje zamieszczone na kobiecych forach internetowych są rzetelne i prawdziwe, ponieważ są tam opisane prawdziwe doświadczenia kobiet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3491">
                <a:tc vMerge="1"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Jeśli komuś udało się wyleczyć infekcje intymne domową metodą, to znaczy, że na pewno jest ona skuteczna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Wszystkie stosowane metody, jeśli działają na jedną kobietę to znaczy, że zadziałają również na mnie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Każda domowa metoda tak samo zadziała na każdy rodzaj infekcji intymnej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10" name="Wykres 9"/>
          <p:cNvGraphicFramePr/>
          <p:nvPr>
            <p:extLst>
              <p:ext uri="{D42A27DB-BD31-4B8C-83A1-F6EECF244321}">
                <p14:modId xmlns:p14="http://schemas.microsoft.com/office/powerpoint/2010/main" val="1372934073"/>
              </p:ext>
            </p:extLst>
          </p:nvPr>
        </p:nvGraphicFramePr>
        <p:xfrm>
          <a:off x="1614734" y="1200711"/>
          <a:ext cx="8177322" cy="4924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SPOSOBY LECZENIA INFEKCJI INTYMNYCH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40" y="998257"/>
            <a:ext cx="729960" cy="729960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1761713" y="1034480"/>
            <a:ext cx="86685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/>
              <a:t>Oceń w jakim stopniu zgadzasz się z poniższymi stwierdzeniami: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le tekstowe 5">
            <a:extLst>
              <a:ext uri="{FF2B5EF4-FFF2-40B4-BE49-F238E27FC236}">
                <a16:creationId xmlns:a16="http://schemas.microsoft.com/office/drawing/2014/main" id="{DAE48A88-A5DF-4055-8A7F-0617A8E05582}"/>
              </a:ext>
            </a:extLst>
          </p:cNvPr>
          <p:cNvSpPr txBox="1"/>
          <p:nvPr/>
        </p:nvSpPr>
        <p:spPr>
          <a:xfrm>
            <a:off x="126509" y="6125042"/>
            <a:ext cx="883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*Suma odpowiedzi „Zdecydowanie się zgadzam” i „ Raczej się zgadzam”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Dane w %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N=101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7E3759F6-AA31-4778-9739-49FB9F7FEA56}"/>
              </a:ext>
            </a:extLst>
          </p:cNvPr>
          <p:cNvSpPr txBox="1"/>
          <p:nvPr/>
        </p:nvSpPr>
        <p:spPr>
          <a:xfrm>
            <a:off x="10525889" y="789905"/>
            <a:ext cx="15752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>
                <a:latin typeface="Arial" panose="020B0604020202020204" pitchFamily="34" charset="0"/>
                <a:cs typeface="Arial" panose="020B0604020202020204" pitchFamily="34" charset="0"/>
              </a:rPr>
              <a:t>Wróć do początku raportu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Powiększenie slajdu 13">
                <a:extLst>
                  <a:ext uri="{FF2B5EF4-FFF2-40B4-BE49-F238E27FC236}">
                    <a16:creationId xmlns:a16="http://schemas.microsoft.com/office/drawing/2014/main" id="{B3246948-C196-41B5-84DD-F1394F8C867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525889" y="1390823"/>
              <a:ext cx="1575270" cy="886089"/>
            </p:xfrm>
            <a:graphic>
              <a:graphicData uri="http://schemas.microsoft.com/office/powerpoint/2016/slidezoom">
                <pslz:sldZm>
                  <pslz:sldZmObj sldId="570" cId="1288000832">
                    <pslz:zmPr id="{862CB01F-7ABF-4E56-BB22-DBB78BA20C0A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575270" cy="88608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Powiększenie slajdu 13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xmlns="" xmlns:pslz="http://schemas.microsoft.com/office/powerpoint/2016/slidezoom" id="{B3246948-C196-41B5-84DD-F1394F8C867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525889" y="1390823"/>
                <a:ext cx="1575270" cy="88608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15" name="Strzałka: w dół 14">
            <a:extLst>
              <a:ext uri="{FF2B5EF4-FFF2-40B4-BE49-F238E27FC236}">
                <a16:creationId xmlns:a16="http://schemas.microsoft.com/office/drawing/2014/main" id="{966D221D-10C0-488B-92A9-FF2E8CABA02C}"/>
              </a:ext>
            </a:extLst>
          </p:cNvPr>
          <p:cNvSpPr/>
          <p:nvPr/>
        </p:nvSpPr>
        <p:spPr>
          <a:xfrm>
            <a:off x="11147232" y="1099443"/>
            <a:ext cx="314369" cy="2423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E74F5E0-E1DC-49DE-B42C-27FC84FCE84A}"/>
              </a:ext>
            </a:extLst>
          </p:cNvPr>
          <p:cNvSpPr txBox="1"/>
          <p:nvPr/>
        </p:nvSpPr>
        <p:spPr>
          <a:xfrm>
            <a:off x="9549654" y="1493808"/>
            <a:ext cx="822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TOP 2 * </a:t>
            </a:r>
          </a:p>
        </p:txBody>
      </p:sp>
    </p:spTree>
    <p:extLst>
      <p:ext uri="{BB962C8B-B14F-4D97-AF65-F5344CB8AC3E}">
        <p14:creationId xmlns:p14="http://schemas.microsoft.com/office/powerpoint/2010/main" val="316500713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tytuł 3">
            <a:extLst>
              <a:ext uri="{FF2B5EF4-FFF2-40B4-BE49-F238E27FC236}">
                <a16:creationId xmlns:a16="http://schemas.microsoft.com/office/drawing/2014/main" id="{C83B5454-8A4F-4283-A69F-F8E5A58440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Podtytuł 2">
            <a:extLst>
              <a:ext uri="{FF2B5EF4-FFF2-40B4-BE49-F238E27FC236}">
                <a16:creationId xmlns:a16="http://schemas.microsoft.com/office/drawing/2014/main" id="{1AACFE7C-00FA-4B1C-AEFF-F3DAD6A7FBC6}"/>
              </a:ext>
            </a:extLst>
          </p:cNvPr>
          <p:cNvSpPr txBox="1">
            <a:spLocks/>
          </p:cNvSpPr>
          <p:nvPr/>
        </p:nvSpPr>
        <p:spPr>
          <a:xfrm>
            <a:off x="0" y="365834"/>
            <a:ext cx="12191999" cy="1555731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Szczegółowe wyniki badania –</a:t>
            </a:r>
          </a:p>
          <a:p>
            <a:pPr algn="ctr"/>
            <a:r>
              <a:rPr lang="pl-PL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województwo warmińsko-mazurskie</a:t>
            </a:r>
            <a:endParaRPr lang="pl-P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148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Podsumowanie badania [2/3]</a:t>
            </a:r>
          </a:p>
        </p:txBody>
      </p:sp>
      <p:sp>
        <p:nvSpPr>
          <p:cNvPr id="4" name="pole tekstowe 2">
            <a:extLst>
              <a:ext uri="{FF2B5EF4-FFF2-40B4-BE49-F238E27FC236}">
                <a16:creationId xmlns:a16="http://schemas.microsoft.com/office/drawing/2014/main" id="{42F056C6-46C3-459E-AF91-566025D67DB3}"/>
              </a:ext>
            </a:extLst>
          </p:cNvPr>
          <p:cNvSpPr txBox="1"/>
          <p:nvPr/>
        </p:nvSpPr>
        <p:spPr>
          <a:xfrm>
            <a:off x="181275" y="845376"/>
            <a:ext cx="11829449" cy="4567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Aft>
                <a:spcPts val="1200"/>
              </a:spcAft>
              <a:buClr>
                <a:schemeClr val="accent2"/>
              </a:buClr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Gdzie kobiety najczęściej leczą się same?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1200"/>
              </a:spcAft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Kobiety w różnych regionach Polski miewają odmienne opinie na różne tematy, tak jest i w kwestii leczenia infekcji intymnych. Wśród mieszkanek zachodniopomorskiego (35% suma odpowiedzi „raczej nie” i „zdecydowanie nie”), kujawsko-pomorskiego (33%) i opolskiego (33%) częściej panuje przekonanie, że nie jest łatwo wyleczyć infekcje intymną bez konsultacji z lekarzem. Na drugim biegunie są mieszkanki dolnośląskiego (30% - suma odpowiedzi „raczej tak” i „zdecydowanie tak”), które sądzą, że jest wiele domowych sposobów, którymi takie infekcje można wyleczyć. </a:t>
            </a:r>
          </a:p>
          <a:p>
            <a:pPr marL="285750" indent="-285750" algn="just">
              <a:lnSpc>
                <a:spcPct val="150000"/>
              </a:lnSpc>
              <a:spcAft>
                <a:spcPts val="1200"/>
              </a:spcAft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Decyzję o samodzielnym podjęciu leczenia podejmują najczęściej kobiety zamieszkujące województwo świętokrzyskie (74%) i Podkarpacie (73%). </a:t>
            </a:r>
          </a:p>
          <a:p>
            <a:pPr marL="285750" indent="-285750" algn="just">
              <a:lnSpc>
                <a:spcPct val="150000"/>
              </a:lnSpc>
              <a:spcAft>
                <a:spcPts val="1200"/>
              </a:spcAft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Kobiety czerpią wiedzą i informacje na temat infekcji intymnych z wielu różnych źródeł. Przede wszystkim są to konsultacje z farmaceutą. Najczęściej z ich porad korzystają mieszkanki województwa warmińsko-mazurskiego (58%) i lubuskiego (57%), najrzadziej – zachodnio-pomorskiego (39%). Portale poświęcone tematyce zdrowia najczęściej przyciągają kobiety z kujawsko-pomorskiego (54%) i świętokrzyskiego (57%). W tym ostatnim województwie zanotowano również największy odsetek kobiet deklarujących użytkowanie forów dyskusyjnych, gdzie wypowiadają się lekarze (50%) i tych, które ufają w sprawdzone metody leczenia swoich mam i babć (38%). Podlasie to miejsce, gdzie kobiety najczęściej sięgają po porady koleżanek, które już kiedyś doświadczyły podobnej infekcji (34%).</a:t>
            </a:r>
          </a:p>
          <a:p>
            <a:pPr marL="285750" indent="-285750" algn="just">
              <a:lnSpc>
                <a:spcPct val="150000"/>
              </a:lnSpc>
              <a:spcAft>
                <a:spcPts val="1200"/>
              </a:spcAft>
              <a:buClr>
                <a:schemeClr val="accent2"/>
              </a:buClr>
              <a:buFont typeface="Wingdings" panose="05000000000000000000" pitchFamily="2" charset="2"/>
              <a:buChar char="v"/>
            </a:pPr>
            <a:endParaRPr lang="pl-PL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1200"/>
              </a:spcAft>
              <a:buClr>
                <a:schemeClr val="accent2"/>
              </a:buClr>
              <a:buFont typeface="Wingdings" panose="05000000000000000000" pitchFamily="2" charset="2"/>
              <a:buChar char="v"/>
            </a:pPr>
            <a:endParaRPr lang="pl-PL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07471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761713" y="1034480"/>
            <a:ext cx="30488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/>
              <a:t>Czy Twoim zdaniem infekcje intymne są dolegliwością, którą łatwo wyleczyć bez konsultacji z lekarzem? 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LECZENIE INFEKCJI INTYMNYCH</a:t>
            </a:r>
          </a:p>
        </p:txBody>
      </p:sp>
      <p:sp>
        <p:nvSpPr>
          <p:cNvPr id="14" name="pole tekstowe 5">
            <a:extLst>
              <a:ext uri="{FF2B5EF4-FFF2-40B4-BE49-F238E27FC236}">
                <a16:creationId xmlns:a16="http://schemas.microsoft.com/office/drawing/2014/main" id="{DAE48A88-A5DF-4055-8A7F-0617A8E05582}"/>
              </a:ext>
            </a:extLst>
          </p:cNvPr>
          <p:cNvSpPr txBox="1"/>
          <p:nvPr/>
        </p:nvSpPr>
        <p:spPr>
          <a:xfrm>
            <a:off x="126509" y="6125042"/>
            <a:ext cx="8831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Dane w %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N=96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5" y="945032"/>
            <a:ext cx="827009" cy="827009"/>
          </a:xfrm>
          <a:prstGeom prst="rect">
            <a:avLst/>
          </a:prstGeom>
        </p:spPr>
      </p:pic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387A6241-854F-49C1-9A6F-F6E048080A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9287008"/>
              </p:ext>
            </p:extLst>
          </p:nvPr>
        </p:nvGraphicFramePr>
        <p:xfrm>
          <a:off x="882718" y="1187286"/>
          <a:ext cx="5112273" cy="4636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Wykres 8">
            <a:extLst>
              <a:ext uri="{FF2B5EF4-FFF2-40B4-BE49-F238E27FC236}">
                <a16:creationId xmlns:a16="http://schemas.microsoft.com/office/drawing/2014/main" id="{C32CEFF5-85E1-4A1E-86AF-B1688209FD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8045646"/>
              </p:ext>
            </p:extLst>
          </p:nvPr>
        </p:nvGraphicFramePr>
        <p:xfrm>
          <a:off x="6402126" y="1424661"/>
          <a:ext cx="5112273" cy="4008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pole tekstowe 9">
            <a:extLst>
              <a:ext uri="{FF2B5EF4-FFF2-40B4-BE49-F238E27FC236}">
                <a16:creationId xmlns:a16="http://schemas.microsoft.com/office/drawing/2014/main" id="{B12FEEFD-85C9-4402-8D3C-A2FC1621D374}"/>
              </a:ext>
            </a:extLst>
          </p:cNvPr>
          <p:cNvSpPr txBox="1"/>
          <p:nvPr/>
        </p:nvSpPr>
        <p:spPr>
          <a:xfrm>
            <a:off x="7420597" y="1034480"/>
            <a:ext cx="30753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/>
              <a:t>Gdy Ciebie dotyka infekcja intymna, najpierw próbujesz wyleczyć ją sama? 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D96B5F4B-EB55-42FC-9641-F51EC348FE50}"/>
              </a:ext>
            </a:extLst>
          </p:cNvPr>
          <p:cNvCxnSpPr/>
          <p:nvPr/>
        </p:nvCxnSpPr>
        <p:spPr>
          <a:xfrm>
            <a:off x="5881685" y="1187286"/>
            <a:ext cx="0" cy="468254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970955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752538" y="975325"/>
            <a:ext cx="86685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Skąd najczęściej czerpiesz informacje na temat zwalczania chorób intymnych? </a:t>
            </a:r>
          </a:p>
        </p:txBody>
      </p:sp>
      <p:sp>
        <p:nvSpPr>
          <p:cNvPr id="1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ŹRÓDŁO WIEDZY O SPOSOBACH LECZENIA INFEKCJI INTYMNYCH</a:t>
            </a: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30" y="882389"/>
            <a:ext cx="975055" cy="975055"/>
          </a:xfrm>
          <a:prstGeom prst="rect">
            <a:avLst/>
          </a:prstGeom>
        </p:spPr>
      </p:pic>
      <p:sp>
        <p:nvSpPr>
          <p:cNvPr id="14" name="pole tekstowe 5">
            <a:extLst>
              <a:ext uri="{FF2B5EF4-FFF2-40B4-BE49-F238E27FC236}">
                <a16:creationId xmlns:a16="http://schemas.microsoft.com/office/drawing/2014/main" id="{DE114A41-B199-45B1-8F1A-C38C3F04714F}"/>
              </a:ext>
            </a:extLst>
          </p:cNvPr>
          <p:cNvSpPr txBox="1"/>
          <p:nvPr/>
        </p:nvSpPr>
        <p:spPr>
          <a:xfrm>
            <a:off x="126509" y="6125042"/>
            <a:ext cx="883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Możliwość udzielania kilku odpowiedzi.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Dane w %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N=96</a:t>
            </a:r>
          </a:p>
        </p:txBody>
      </p:sp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0CFA4B08-4348-4B8D-8D0B-BE3C181BD6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2935425"/>
              </p:ext>
            </p:extLst>
          </p:nvPr>
        </p:nvGraphicFramePr>
        <p:xfrm>
          <a:off x="3505200" y="1714011"/>
          <a:ext cx="5181600" cy="3949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5370817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3486088"/>
              </p:ext>
            </p:extLst>
          </p:nvPr>
        </p:nvGraphicFramePr>
        <p:xfrm>
          <a:off x="1004900" y="1728217"/>
          <a:ext cx="9425388" cy="38500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35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414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8155">
                  <a:extLst>
                    <a:ext uri="{9D8B030D-6E8A-4147-A177-3AD203B41FA5}">
                      <a16:colId xmlns:a16="http://schemas.microsoft.com/office/drawing/2014/main" val="408819346"/>
                    </a:ext>
                  </a:extLst>
                </a:gridCol>
              </a:tblGrid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Ufam, że wiedza farmaceuty(ki) jest wystarczająca, by doradzić mi w kwestii infekcji intymnych</a:t>
                      </a:r>
                      <a:endParaRPr lang="pl-PL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Stosowanie suplementów dostępnych bez recepty jest zawsze pierwszym krokiem w zwalczaniu infekcji</a:t>
                      </a:r>
                      <a:endParaRPr lang="pl-PL" sz="110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Informacje zamieszczone na kobiecych forach internetowych są rzetelne i prawdziwe, ponieważ są tam opisane prawdziwe doświadczenia kobiet</a:t>
                      </a:r>
                      <a:endParaRPr lang="pl-PL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3491">
                <a:tc vMerge="1"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Jeśli komuś udało się wyleczyć infekcje intymne domową metodą, to znaczy, że na pewno jest ona skuteczna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Każda domowa metoda tak samo zadziała na każdy rodzaj infekcji intymnej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Wszystkie stosowane metody, jeśli działają na jedną kobietę to znaczy, że zadziałają również na mnie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10" name="Wykres 9"/>
          <p:cNvGraphicFramePr/>
          <p:nvPr>
            <p:extLst>
              <p:ext uri="{D42A27DB-BD31-4B8C-83A1-F6EECF244321}">
                <p14:modId xmlns:p14="http://schemas.microsoft.com/office/powerpoint/2010/main" val="1361878625"/>
              </p:ext>
            </p:extLst>
          </p:nvPr>
        </p:nvGraphicFramePr>
        <p:xfrm>
          <a:off x="1614734" y="1200711"/>
          <a:ext cx="8177322" cy="4924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SPOSOBY LECZENIA INFEKCJI INTYMNYCH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40" y="998257"/>
            <a:ext cx="729960" cy="729960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1761713" y="1034480"/>
            <a:ext cx="86685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/>
              <a:t>Oceń w jakim stopniu zgadzasz się z poniższymi stwierdzeniami: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le tekstowe 5">
            <a:extLst>
              <a:ext uri="{FF2B5EF4-FFF2-40B4-BE49-F238E27FC236}">
                <a16:creationId xmlns:a16="http://schemas.microsoft.com/office/drawing/2014/main" id="{DAE48A88-A5DF-4055-8A7F-0617A8E05582}"/>
              </a:ext>
            </a:extLst>
          </p:cNvPr>
          <p:cNvSpPr txBox="1"/>
          <p:nvPr/>
        </p:nvSpPr>
        <p:spPr>
          <a:xfrm>
            <a:off x="126509" y="6125042"/>
            <a:ext cx="883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*Suma odpowiedzi „Zdecydowanie się zgadzam” i „ Raczej się zgadzam”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Dane w %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N=96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7E3759F6-AA31-4778-9739-49FB9F7FEA56}"/>
              </a:ext>
            </a:extLst>
          </p:cNvPr>
          <p:cNvSpPr txBox="1"/>
          <p:nvPr/>
        </p:nvSpPr>
        <p:spPr>
          <a:xfrm>
            <a:off x="10525889" y="789905"/>
            <a:ext cx="15752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>
                <a:latin typeface="Arial" panose="020B0604020202020204" pitchFamily="34" charset="0"/>
                <a:cs typeface="Arial" panose="020B0604020202020204" pitchFamily="34" charset="0"/>
              </a:rPr>
              <a:t>Wróć do początku raportu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Powiększenie slajdu 13">
                <a:extLst>
                  <a:ext uri="{FF2B5EF4-FFF2-40B4-BE49-F238E27FC236}">
                    <a16:creationId xmlns:a16="http://schemas.microsoft.com/office/drawing/2014/main" id="{B3246948-C196-41B5-84DD-F1394F8C867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525889" y="1390823"/>
              <a:ext cx="1575270" cy="886089"/>
            </p:xfrm>
            <a:graphic>
              <a:graphicData uri="http://schemas.microsoft.com/office/powerpoint/2016/slidezoom">
                <pslz:sldZm>
                  <pslz:sldZmObj sldId="570" cId="1288000832">
                    <pslz:zmPr id="{862CB01F-7ABF-4E56-BB22-DBB78BA20C0A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575270" cy="88608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Powiększenie slajdu 13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xmlns="" xmlns:pslz="http://schemas.microsoft.com/office/powerpoint/2016/slidezoom" id="{B3246948-C196-41B5-84DD-F1394F8C867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525889" y="1390823"/>
                <a:ext cx="1575270" cy="88608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15" name="Strzałka: w dół 14">
            <a:extLst>
              <a:ext uri="{FF2B5EF4-FFF2-40B4-BE49-F238E27FC236}">
                <a16:creationId xmlns:a16="http://schemas.microsoft.com/office/drawing/2014/main" id="{966D221D-10C0-488B-92A9-FF2E8CABA02C}"/>
              </a:ext>
            </a:extLst>
          </p:cNvPr>
          <p:cNvSpPr/>
          <p:nvPr/>
        </p:nvSpPr>
        <p:spPr>
          <a:xfrm>
            <a:off x="11147232" y="1099443"/>
            <a:ext cx="314369" cy="2423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E74F5E0-E1DC-49DE-B42C-27FC84FCE84A}"/>
              </a:ext>
            </a:extLst>
          </p:cNvPr>
          <p:cNvSpPr txBox="1"/>
          <p:nvPr/>
        </p:nvSpPr>
        <p:spPr>
          <a:xfrm>
            <a:off x="9549654" y="1493808"/>
            <a:ext cx="822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TOP 2 * </a:t>
            </a:r>
          </a:p>
        </p:txBody>
      </p:sp>
    </p:spTree>
    <p:extLst>
      <p:ext uri="{BB962C8B-B14F-4D97-AF65-F5344CB8AC3E}">
        <p14:creationId xmlns:p14="http://schemas.microsoft.com/office/powerpoint/2010/main" val="98201133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tytuł 2">
            <a:extLst>
              <a:ext uri="{FF2B5EF4-FFF2-40B4-BE49-F238E27FC236}">
                <a16:creationId xmlns:a16="http://schemas.microsoft.com/office/drawing/2014/main" id="{79C98C01-5E43-4352-AF78-32B726A4CB2C}"/>
              </a:ext>
            </a:extLst>
          </p:cNvPr>
          <p:cNvSpPr txBox="1">
            <a:spLocks/>
          </p:cNvSpPr>
          <p:nvPr/>
        </p:nvSpPr>
        <p:spPr>
          <a:xfrm>
            <a:off x="0" y="365834"/>
            <a:ext cx="12191999" cy="1555731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Szczegółowe wyniki badania –</a:t>
            </a:r>
          </a:p>
          <a:p>
            <a:pPr algn="ctr"/>
            <a:r>
              <a:rPr lang="pl-PL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województwo wielkopolskie</a:t>
            </a:r>
            <a:endParaRPr lang="pl-P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53573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761713" y="1034480"/>
            <a:ext cx="30488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/>
              <a:t>Czy Twoim zdaniem infekcje intymne są dolegliwością, którą łatwo wyleczyć bez konsultacji z lekarzem? 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LECZENIE INFEKCJI INTYMNYCH</a:t>
            </a:r>
          </a:p>
        </p:txBody>
      </p:sp>
      <p:sp>
        <p:nvSpPr>
          <p:cNvPr id="14" name="pole tekstowe 5">
            <a:extLst>
              <a:ext uri="{FF2B5EF4-FFF2-40B4-BE49-F238E27FC236}">
                <a16:creationId xmlns:a16="http://schemas.microsoft.com/office/drawing/2014/main" id="{DAE48A88-A5DF-4055-8A7F-0617A8E05582}"/>
              </a:ext>
            </a:extLst>
          </p:cNvPr>
          <p:cNvSpPr txBox="1"/>
          <p:nvPr/>
        </p:nvSpPr>
        <p:spPr>
          <a:xfrm>
            <a:off x="126509" y="6125042"/>
            <a:ext cx="8831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Dane w %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N=316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5" y="945032"/>
            <a:ext cx="827009" cy="827009"/>
          </a:xfrm>
          <a:prstGeom prst="rect">
            <a:avLst/>
          </a:prstGeom>
        </p:spPr>
      </p:pic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387A6241-854F-49C1-9A6F-F6E048080A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2569938"/>
              </p:ext>
            </p:extLst>
          </p:nvPr>
        </p:nvGraphicFramePr>
        <p:xfrm>
          <a:off x="882718" y="1187286"/>
          <a:ext cx="5112273" cy="4636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Wykres 8">
            <a:extLst>
              <a:ext uri="{FF2B5EF4-FFF2-40B4-BE49-F238E27FC236}">
                <a16:creationId xmlns:a16="http://schemas.microsoft.com/office/drawing/2014/main" id="{C32CEFF5-85E1-4A1E-86AF-B1688209FD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00288"/>
              </p:ext>
            </p:extLst>
          </p:nvPr>
        </p:nvGraphicFramePr>
        <p:xfrm>
          <a:off x="6402126" y="1424661"/>
          <a:ext cx="5112273" cy="4008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pole tekstowe 9">
            <a:extLst>
              <a:ext uri="{FF2B5EF4-FFF2-40B4-BE49-F238E27FC236}">
                <a16:creationId xmlns:a16="http://schemas.microsoft.com/office/drawing/2014/main" id="{B12FEEFD-85C9-4402-8D3C-A2FC1621D374}"/>
              </a:ext>
            </a:extLst>
          </p:cNvPr>
          <p:cNvSpPr txBox="1"/>
          <p:nvPr/>
        </p:nvSpPr>
        <p:spPr>
          <a:xfrm>
            <a:off x="7420597" y="1034480"/>
            <a:ext cx="30753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/>
              <a:t>Gdy Ciebie dotyka infekcja intymna, najpierw próbujesz wyleczyć ją sama? 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D96B5F4B-EB55-42FC-9641-F51EC348FE50}"/>
              </a:ext>
            </a:extLst>
          </p:cNvPr>
          <p:cNvCxnSpPr/>
          <p:nvPr/>
        </p:nvCxnSpPr>
        <p:spPr>
          <a:xfrm>
            <a:off x="5881685" y="1187286"/>
            <a:ext cx="0" cy="468254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82065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752538" y="975325"/>
            <a:ext cx="86685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Skąd najczęściej czerpiesz informacje na temat zwalczania chorób intymnych? </a:t>
            </a:r>
          </a:p>
        </p:txBody>
      </p:sp>
      <p:sp>
        <p:nvSpPr>
          <p:cNvPr id="1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ŹRÓDŁO WIEDZY O SPOSOBACH LECZENIA INFEKCJI INTYMNYCH</a:t>
            </a: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30" y="882389"/>
            <a:ext cx="975055" cy="975055"/>
          </a:xfrm>
          <a:prstGeom prst="rect">
            <a:avLst/>
          </a:prstGeom>
        </p:spPr>
      </p:pic>
      <p:sp>
        <p:nvSpPr>
          <p:cNvPr id="14" name="pole tekstowe 5">
            <a:extLst>
              <a:ext uri="{FF2B5EF4-FFF2-40B4-BE49-F238E27FC236}">
                <a16:creationId xmlns:a16="http://schemas.microsoft.com/office/drawing/2014/main" id="{DE114A41-B199-45B1-8F1A-C38C3F04714F}"/>
              </a:ext>
            </a:extLst>
          </p:cNvPr>
          <p:cNvSpPr txBox="1"/>
          <p:nvPr/>
        </p:nvSpPr>
        <p:spPr>
          <a:xfrm>
            <a:off x="126509" y="6125042"/>
            <a:ext cx="883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Możliwość udzielania kilku odpowiedzi.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Dane w %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N=316</a:t>
            </a:r>
          </a:p>
        </p:txBody>
      </p:sp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85450BA7-0112-4833-A503-FA58978193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7241498"/>
              </p:ext>
            </p:extLst>
          </p:nvPr>
        </p:nvGraphicFramePr>
        <p:xfrm>
          <a:off x="3505200" y="1714011"/>
          <a:ext cx="5181600" cy="3949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5147722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342796"/>
              </p:ext>
            </p:extLst>
          </p:nvPr>
        </p:nvGraphicFramePr>
        <p:xfrm>
          <a:off x="1004900" y="1728217"/>
          <a:ext cx="9425388" cy="38500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35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414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8155">
                  <a:extLst>
                    <a:ext uri="{9D8B030D-6E8A-4147-A177-3AD203B41FA5}">
                      <a16:colId xmlns:a16="http://schemas.microsoft.com/office/drawing/2014/main" val="408819346"/>
                    </a:ext>
                  </a:extLst>
                </a:gridCol>
              </a:tblGrid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Ufam, że wiedza farmaceuty(ki) jest wystarczająca, by doradzić mi w kwestii infekcji intymnych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Stosowanie suplementów dostępnych bez recepty jest zawsze pierwszym krokiem w zwalczaniu infekcji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Informacje zamieszczone na kobiecych forach internetowych są rzetelne i prawdziwe, ponieważ są tam opisane prawdziwe doświadczenia kobiet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3491">
                <a:tc vMerge="1"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Jeśli komuś udało się wyleczyć infekcje intymne domową metodą, to znaczy, że na pewno jest ona skuteczna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Wszystkie stosowane metody, jeśli działają na jedną kobietę to znaczy, że zadziałają również na mnie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Każda domowa metoda tak samo zadziała na każdy rodzaj infekcji intymnej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10" name="Wykres 9"/>
          <p:cNvGraphicFramePr/>
          <p:nvPr>
            <p:extLst>
              <p:ext uri="{D42A27DB-BD31-4B8C-83A1-F6EECF244321}">
                <p14:modId xmlns:p14="http://schemas.microsoft.com/office/powerpoint/2010/main" val="310930264"/>
              </p:ext>
            </p:extLst>
          </p:nvPr>
        </p:nvGraphicFramePr>
        <p:xfrm>
          <a:off x="1614734" y="1200711"/>
          <a:ext cx="8177322" cy="4924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SPOSOBY LECZENIA INFEKCJI INTYMNYCH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40" y="998257"/>
            <a:ext cx="729960" cy="729960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1761713" y="1034480"/>
            <a:ext cx="86685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/>
              <a:t>Oceń w jakim stopniu zgadzasz się z poniższymi stwierdzeniami: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le tekstowe 5">
            <a:extLst>
              <a:ext uri="{FF2B5EF4-FFF2-40B4-BE49-F238E27FC236}">
                <a16:creationId xmlns:a16="http://schemas.microsoft.com/office/drawing/2014/main" id="{DAE48A88-A5DF-4055-8A7F-0617A8E05582}"/>
              </a:ext>
            </a:extLst>
          </p:cNvPr>
          <p:cNvSpPr txBox="1"/>
          <p:nvPr/>
        </p:nvSpPr>
        <p:spPr>
          <a:xfrm>
            <a:off x="126509" y="6125042"/>
            <a:ext cx="883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*Suma odpowiedzi „Zdecydowanie się zgadzam” i „ Raczej się zgadzam”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Dane w %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N=316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7E3759F6-AA31-4778-9739-49FB9F7FEA56}"/>
              </a:ext>
            </a:extLst>
          </p:cNvPr>
          <p:cNvSpPr txBox="1"/>
          <p:nvPr/>
        </p:nvSpPr>
        <p:spPr>
          <a:xfrm>
            <a:off x="10525889" y="789905"/>
            <a:ext cx="15752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>
                <a:latin typeface="Arial" panose="020B0604020202020204" pitchFamily="34" charset="0"/>
                <a:cs typeface="Arial" panose="020B0604020202020204" pitchFamily="34" charset="0"/>
              </a:rPr>
              <a:t>Wróć do początku raportu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Powiększenie slajdu 13">
                <a:extLst>
                  <a:ext uri="{FF2B5EF4-FFF2-40B4-BE49-F238E27FC236}">
                    <a16:creationId xmlns:a16="http://schemas.microsoft.com/office/drawing/2014/main" id="{B3246948-C196-41B5-84DD-F1394F8C867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525889" y="1390823"/>
              <a:ext cx="1575270" cy="886089"/>
            </p:xfrm>
            <a:graphic>
              <a:graphicData uri="http://schemas.microsoft.com/office/powerpoint/2016/slidezoom">
                <pslz:sldZm>
                  <pslz:sldZmObj sldId="570" cId="1288000832">
                    <pslz:zmPr id="{862CB01F-7ABF-4E56-BB22-DBB78BA20C0A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575270" cy="88608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Powiększenie slajdu 13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xmlns="" xmlns:pslz="http://schemas.microsoft.com/office/powerpoint/2016/slidezoom" id="{B3246948-C196-41B5-84DD-F1394F8C867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525889" y="1390823"/>
                <a:ext cx="1575270" cy="88608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15" name="Strzałka: w dół 14">
            <a:extLst>
              <a:ext uri="{FF2B5EF4-FFF2-40B4-BE49-F238E27FC236}">
                <a16:creationId xmlns:a16="http://schemas.microsoft.com/office/drawing/2014/main" id="{966D221D-10C0-488B-92A9-FF2E8CABA02C}"/>
              </a:ext>
            </a:extLst>
          </p:cNvPr>
          <p:cNvSpPr/>
          <p:nvPr/>
        </p:nvSpPr>
        <p:spPr>
          <a:xfrm>
            <a:off x="11147232" y="1099443"/>
            <a:ext cx="314369" cy="2423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E74F5E0-E1DC-49DE-B42C-27FC84FCE84A}"/>
              </a:ext>
            </a:extLst>
          </p:cNvPr>
          <p:cNvSpPr txBox="1"/>
          <p:nvPr/>
        </p:nvSpPr>
        <p:spPr>
          <a:xfrm>
            <a:off x="9549654" y="1493808"/>
            <a:ext cx="822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TOP 2 * </a:t>
            </a:r>
          </a:p>
        </p:txBody>
      </p:sp>
    </p:spTree>
    <p:extLst>
      <p:ext uri="{BB962C8B-B14F-4D97-AF65-F5344CB8AC3E}">
        <p14:creationId xmlns:p14="http://schemas.microsoft.com/office/powerpoint/2010/main" val="119649434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365834"/>
            <a:ext cx="12191999" cy="1555731"/>
          </a:xfr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/>
            <a:r>
              <a:rPr lang="pl-PL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Szczegółowe wyniki badania –</a:t>
            </a:r>
          </a:p>
          <a:p>
            <a:pPr algn="ctr"/>
            <a:r>
              <a:rPr lang="pl-PL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województwo zachodniopomorskie</a:t>
            </a:r>
            <a:endParaRPr lang="pl-P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14950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761713" y="1034480"/>
            <a:ext cx="30488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/>
              <a:t>Czy Twoim zdaniem infekcje intymne są dolegliwością, którą łatwo wyleczyć bez konsultacji z lekarzem? 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LECZENIE INFEKCJI INTYMNYCH</a:t>
            </a:r>
          </a:p>
        </p:txBody>
      </p:sp>
      <p:sp>
        <p:nvSpPr>
          <p:cNvPr id="14" name="pole tekstowe 5">
            <a:extLst>
              <a:ext uri="{FF2B5EF4-FFF2-40B4-BE49-F238E27FC236}">
                <a16:creationId xmlns:a16="http://schemas.microsoft.com/office/drawing/2014/main" id="{DAE48A88-A5DF-4055-8A7F-0617A8E05582}"/>
              </a:ext>
            </a:extLst>
          </p:cNvPr>
          <p:cNvSpPr txBox="1"/>
          <p:nvPr/>
        </p:nvSpPr>
        <p:spPr>
          <a:xfrm>
            <a:off x="126509" y="6125042"/>
            <a:ext cx="8831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Dane w %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N=125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5" y="945032"/>
            <a:ext cx="827009" cy="827009"/>
          </a:xfrm>
          <a:prstGeom prst="rect">
            <a:avLst/>
          </a:prstGeom>
        </p:spPr>
      </p:pic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387A6241-854F-49C1-9A6F-F6E048080A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7969779"/>
              </p:ext>
            </p:extLst>
          </p:nvPr>
        </p:nvGraphicFramePr>
        <p:xfrm>
          <a:off x="882718" y="1187286"/>
          <a:ext cx="5112273" cy="4636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Wykres 8">
            <a:extLst>
              <a:ext uri="{FF2B5EF4-FFF2-40B4-BE49-F238E27FC236}">
                <a16:creationId xmlns:a16="http://schemas.microsoft.com/office/drawing/2014/main" id="{C32CEFF5-85E1-4A1E-86AF-B1688209FD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7908692"/>
              </p:ext>
            </p:extLst>
          </p:nvPr>
        </p:nvGraphicFramePr>
        <p:xfrm>
          <a:off x="6402126" y="1424661"/>
          <a:ext cx="5112273" cy="4008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pole tekstowe 9">
            <a:extLst>
              <a:ext uri="{FF2B5EF4-FFF2-40B4-BE49-F238E27FC236}">
                <a16:creationId xmlns:a16="http://schemas.microsoft.com/office/drawing/2014/main" id="{B12FEEFD-85C9-4402-8D3C-A2FC1621D374}"/>
              </a:ext>
            </a:extLst>
          </p:cNvPr>
          <p:cNvSpPr txBox="1"/>
          <p:nvPr/>
        </p:nvSpPr>
        <p:spPr>
          <a:xfrm>
            <a:off x="7420597" y="1034480"/>
            <a:ext cx="30753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/>
              <a:t>Gdy Ciebie dotyka infekcja intymna, najpierw próbujesz wyleczyć ją sama? 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D96B5F4B-EB55-42FC-9641-F51EC348FE50}"/>
              </a:ext>
            </a:extLst>
          </p:cNvPr>
          <p:cNvCxnSpPr/>
          <p:nvPr/>
        </p:nvCxnSpPr>
        <p:spPr>
          <a:xfrm>
            <a:off x="5881685" y="1187286"/>
            <a:ext cx="0" cy="468254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313136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752538" y="975325"/>
            <a:ext cx="86685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Skąd najczęściej czerpiesz informacje na temat zwalczania chorób intymnych? </a:t>
            </a:r>
          </a:p>
        </p:txBody>
      </p:sp>
      <p:sp>
        <p:nvSpPr>
          <p:cNvPr id="1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ŹRÓDŁO WIEDZY O SPOSOBACH LECZENIA INFEKCJI INTYMNYCH</a:t>
            </a: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30" y="882389"/>
            <a:ext cx="975055" cy="975055"/>
          </a:xfrm>
          <a:prstGeom prst="rect">
            <a:avLst/>
          </a:prstGeom>
        </p:spPr>
      </p:pic>
      <p:sp>
        <p:nvSpPr>
          <p:cNvPr id="14" name="pole tekstowe 5">
            <a:extLst>
              <a:ext uri="{FF2B5EF4-FFF2-40B4-BE49-F238E27FC236}">
                <a16:creationId xmlns:a16="http://schemas.microsoft.com/office/drawing/2014/main" id="{DE114A41-B199-45B1-8F1A-C38C3F04714F}"/>
              </a:ext>
            </a:extLst>
          </p:cNvPr>
          <p:cNvSpPr txBox="1"/>
          <p:nvPr/>
        </p:nvSpPr>
        <p:spPr>
          <a:xfrm>
            <a:off x="126509" y="6125042"/>
            <a:ext cx="883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Możliwość udzielania kilku odpowiedzi.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Dane w %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N=125</a:t>
            </a:r>
          </a:p>
        </p:txBody>
      </p:sp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B46D2AE6-0889-4CE1-B1A4-77E170BF17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6305760"/>
              </p:ext>
            </p:extLst>
          </p:nvPr>
        </p:nvGraphicFramePr>
        <p:xfrm>
          <a:off x="3505200" y="1714011"/>
          <a:ext cx="5181600" cy="3949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68232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Podsumowanie badania [3/3]</a:t>
            </a:r>
          </a:p>
        </p:txBody>
      </p:sp>
      <p:sp>
        <p:nvSpPr>
          <p:cNvPr id="4" name="pole tekstowe 2">
            <a:extLst>
              <a:ext uri="{FF2B5EF4-FFF2-40B4-BE49-F238E27FC236}">
                <a16:creationId xmlns:a16="http://schemas.microsoft.com/office/drawing/2014/main" id="{42F056C6-46C3-459E-AF91-566025D67DB3}"/>
              </a:ext>
            </a:extLst>
          </p:cNvPr>
          <p:cNvSpPr txBox="1"/>
          <p:nvPr/>
        </p:nvSpPr>
        <p:spPr>
          <a:xfrm>
            <a:off x="181275" y="845376"/>
            <a:ext cx="11829449" cy="2997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Aft>
                <a:spcPts val="1200"/>
              </a:spcAft>
              <a:buClr>
                <a:schemeClr val="accent2"/>
              </a:buClr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Gdzie farmaceuci cieszą się największym zaufaniem?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1200"/>
              </a:spcAft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Farmaceutów największym zaufaniem obdarzają mieszkanki województwa lubuskiego – 64% z nich wierzy, że ich wiedza wystarczy, by doradzić w kwestii leczenia infekcji intymnej. Dla nich też najczęściej pierwszym krokiem w przypadku pojawienia się takiej infekcji jest stosowanie suplementów diety (49%), podobnie jak w przypadku mieszkanek Podkarpacia (49%). W to, że informacje umieszczane na forach są rzetelne i prawdziwe, bo opisują doświadczenia prawdziwych kobiet, częściej niż przeciętna Polska, wierzą kobiety mieszkająca na terenie województwa lubuskiego (46%) i warmińsko-mazurskiego (45%). </a:t>
            </a:r>
          </a:p>
          <a:p>
            <a:pPr marL="285750" indent="-285750" algn="just">
              <a:lnSpc>
                <a:spcPct val="150000"/>
              </a:lnSpc>
              <a:spcAft>
                <a:spcPts val="1200"/>
              </a:spcAft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Czy jeśli komuś udało się wyleczyć infekcje intymne domową metodą, to znaczy, że na pewno jest ona skuteczna? Twierdząco na to pytanie najczęściej odpowiadają mieszkanki Opolszczyzny (36%) i Podlasia (36%). Na Podkarpaciu (23%) kobiety są najczęściej skłonne stwierdzić, że metoda działająca na objawy jednej kobiety, zadziała również w przypadku innej. Przekonanych o tym, że każda domowa metoda tak samo zadziała na każdy rodzaj infekcji, jest najwięcej kobiet mieszkających na Pomorzu (19%). </a:t>
            </a:r>
          </a:p>
        </p:txBody>
      </p:sp>
    </p:spTree>
    <p:extLst>
      <p:ext uri="{BB962C8B-B14F-4D97-AF65-F5344CB8AC3E}">
        <p14:creationId xmlns:p14="http://schemas.microsoft.com/office/powerpoint/2010/main" val="49423169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9992374"/>
              </p:ext>
            </p:extLst>
          </p:nvPr>
        </p:nvGraphicFramePr>
        <p:xfrm>
          <a:off x="1004900" y="1728217"/>
          <a:ext cx="9425388" cy="38500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35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414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8155">
                  <a:extLst>
                    <a:ext uri="{9D8B030D-6E8A-4147-A177-3AD203B41FA5}">
                      <a16:colId xmlns:a16="http://schemas.microsoft.com/office/drawing/2014/main" val="408819346"/>
                    </a:ext>
                  </a:extLst>
                </a:gridCol>
              </a:tblGrid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Ufam, że wiedza farmaceuty(ki) jest wystarczająca, by doradzić mi w kwestii infekcji intymnych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Stosowanie suplementów dostępnych bez recepty jest zawsze pierwszym krokiem w zwalczaniu infekcji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Informacje zamieszczone na kobiecych forach internetowych są rzetelne i prawdziwe, ponieważ są tam opisane prawdziwe doświadczenia kobiet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3491">
                <a:tc vMerge="1"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Jeśli komuś udało się wyleczyć infekcje intymne domową metodą, to znaczy, że na pewno jest ona skuteczna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Każda domowa metoda tak samo zadziała na każdy rodzaj infekcji intymnej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9688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Wszystkie stosowane metody, jeśli działają na jedną kobietę to znaczy, że zadziałają również na mnie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9688">
                <a:tc vMerge="1"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10" name="Wykres 9"/>
          <p:cNvGraphicFramePr/>
          <p:nvPr>
            <p:extLst>
              <p:ext uri="{D42A27DB-BD31-4B8C-83A1-F6EECF244321}">
                <p14:modId xmlns:p14="http://schemas.microsoft.com/office/powerpoint/2010/main" val="3211166543"/>
              </p:ext>
            </p:extLst>
          </p:nvPr>
        </p:nvGraphicFramePr>
        <p:xfrm>
          <a:off x="1614734" y="1200711"/>
          <a:ext cx="8177322" cy="4924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SPOSOBY LECZENIA INFEKCJI INTYMNYCH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40" y="998257"/>
            <a:ext cx="729960" cy="729960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1761713" y="1034480"/>
            <a:ext cx="86685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/>
              <a:t>Oceń w jakim stopniu zgadzasz się z poniższymi stwierdzeniami: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le tekstowe 5">
            <a:extLst>
              <a:ext uri="{FF2B5EF4-FFF2-40B4-BE49-F238E27FC236}">
                <a16:creationId xmlns:a16="http://schemas.microsoft.com/office/drawing/2014/main" id="{DAE48A88-A5DF-4055-8A7F-0617A8E05582}"/>
              </a:ext>
            </a:extLst>
          </p:cNvPr>
          <p:cNvSpPr txBox="1"/>
          <p:nvPr/>
        </p:nvSpPr>
        <p:spPr>
          <a:xfrm>
            <a:off x="126509" y="6125042"/>
            <a:ext cx="883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*Suma odpowiedzi „Zdecydowanie się zgadzam” i „ Raczej się zgadzam”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Dane w %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N=125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7E3759F6-AA31-4778-9739-49FB9F7FEA56}"/>
              </a:ext>
            </a:extLst>
          </p:cNvPr>
          <p:cNvSpPr txBox="1"/>
          <p:nvPr/>
        </p:nvSpPr>
        <p:spPr>
          <a:xfrm>
            <a:off x="10525889" y="789905"/>
            <a:ext cx="15752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>
                <a:latin typeface="Arial" panose="020B0604020202020204" pitchFamily="34" charset="0"/>
                <a:cs typeface="Arial" panose="020B0604020202020204" pitchFamily="34" charset="0"/>
              </a:rPr>
              <a:t>Wróć do początku raportu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Powiększenie slajdu 13">
                <a:extLst>
                  <a:ext uri="{FF2B5EF4-FFF2-40B4-BE49-F238E27FC236}">
                    <a16:creationId xmlns:a16="http://schemas.microsoft.com/office/drawing/2014/main" id="{B3246948-C196-41B5-84DD-F1394F8C867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525889" y="1390823"/>
              <a:ext cx="1575270" cy="886089"/>
            </p:xfrm>
            <a:graphic>
              <a:graphicData uri="http://schemas.microsoft.com/office/powerpoint/2016/slidezoom">
                <pslz:sldZm>
                  <pslz:sldZmObj sldId="570" cId="1288000832">
                    <pslz:zmPr id="{862CB01F-7ABF-4E56-BB22-DBB78BA20C0A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575270" cy="88608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Powiększenie slajdu 13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xmlns="" xmlns:pslz="http://schemas.microsoft.com/office/powerpoint/2016/slidezoom" id="{B3246948-C196-41B5-84DD-F1394F8C867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525889" y="1390823"/>
                <a:ext cx="1575270" cy="88608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15" name="Strzałka: w dół 14">
            <a:extLst>
              <a:ext uri="{FF2B5EF4-FFF2-40B4-BE49-F238E27FC236}">
                <a16:creationId xmlns:a16="http://schemas.microsoft.com/office/drawing/2014/main" id="{966D221D-10C0-488B-92A9-FF2E8CABA02C}"/>
              </a:ext>
            </a:extLst>
          </p:cNvPr>
          <p:cNvSpPr/>
          <p:nvPr/>
        </p:nvSpPr>
        <p:spPr>
          <a:xfrm>
            <a:off x="11147232" y="1099443"/>
            <a:ext cx="314369" cy="2423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E74F5E0-E1DC-49DE-B42C-27FC84FCE84A}"/>
              </a:ext>
            </a:extLst>
          </p:cNvPr>
          <p:cNvSpPr txBox="1"/>
          <p:nvPr/>
        </p:nvSpPr>
        <p:spPr>
          <a:xfrm>
            <a:off x="9549654" y="1493808"/>
            <a:ext cx="822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TOP 2 * </a:t>
            </a:r>
          </a:p>
        </p:txBody>
      </p:sp>
    </p:spTree>
    <p:extLst>
      <p:ext uri="{BB962C8B-B14F-4D97-AF65-F5344CB8AC3E}">
        <p14:creationId xmlns:p14="http://schemas.microsoft.com/office/powerpoint/2010/main" val="142994727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863404" y="2009104"/>
            <a:ext cx="7366714" cy="2352534"/>
          </a:xfr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/>
            <a:r>
              <a:rPr lang="pl-PL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Struktura demograficzna</a:t>
            </a:r>
          </a:p>
        </p:txBody>
      </p:sp>
    </p:spTree>
    <p:extLst>
      <p:ext uri="{BB962C8B-B14F-4D97-AF65-F5344CB8AC3E}">
        <p14:creationId xmlns:p14="http://schemas.microsoft.com/office/powerpoint/2010/main" val="154670541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Wykres 16"/>
          <p:cNvGraphicFramePr/>
          <p:nvPr>
            <p:extLst>
              <p:ext uri="{D42A27DB-BD31-4B8C-83A1-F6EECF244321}">
                <p14:modId xmlns:p14="http://schemas.microsoft.com/office/powerpoint/2010/main" val="1474133306"/>
              </p:ext>
            </p:extLst>
          </p:nvPr>
        </p:nvGraphicFramePr>
        <p:xfrm>
          <a:off x="1618539" y="2864497"/>
          <a:ext cx="3999124" cy="3262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Wykres 12"/>
          <p:cNvGraphicFramePr/>
          <p:nvPr>
            <p:extLst>
              <p:ext uri="{D42A27DB-BD31-4B8C-83A1-F6EECF244321}">
                <p14:modId xmlns:p14="http://schemas.microsoft.com/office/powerpoint/2010/main" val="3560423761"/>
              </p:ext>
            </p:extLst>
          </p:nvPr>
        </p:nvGraphicFramePr>
        <p:xfrm>
          <a:off x="1325426" y="887832"/>
          <a:ext cx="4719778" cy="2098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STRUKTURA DEMOGRAFICZNA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2553077" y="873558"/>
            <a:ext cx="22105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KATEGORIA WIEKOWA</a:t>
            </a:r>
          </a:p>
        </p:txBody>
      </p:sp>
      <p:sp>
        <p:nvSpPr>
          <p:cNvPr id="18" name="pole tekstowe 17"/>
          <p:cNvSpPr txBox="1"/>
          <p:nvPr/>
        </p:nvSpPr>
        <p:spPr>
          <a:xfrm>
            <a:off x="2303333" y="2565399"/>
            <a:ext cx="269900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WIELKOŚĆ MIEJSCOWOŚCI</a:t>
            </a:r>
          </a:p>
        </p:txBody>
      </p:sp>
      <p:pic>
        <p:nvPicPr>
          <p:cNvPr id="24" name="Obraz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797" y="954730"/>
            <a:ext cx="479802" cy="479802"/>
          </a:xfrm>
          <a:prstGeom prst="rect">
            <a:avLst/>
          </a:prstGeom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095" y="983588"/>
            <a:ext cx="478800" cy="47880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053" y="3169375"/>
            <a:ext cx="432000" cy="432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338" y="5379047"/>
            <a:ext cx="396000" cy="396000"/>
          </a:xfrm>
          <a:prstGeom prst="rect">
            <a:avLst/>
          </a:prstGeom>
        </p:spPr>
      </p:pic>
      <p:sp>
        <p:nvSpPr>
          <p:cNvPr id="26" name="pole tekstowe 25">
            <a:extLst>
              <a:ext uri="{FF2B5EF4-FFF2-40B4-BE49-F238E27FC236}">
                <a16:creationId xmlns:a16="http://schemas.microsoft.com/office/drawing/2014/main" id="{6C274AB3-A05A-4674-B26D-18CB3FAF22B6}"/>
              </a:ext>
            </a:extLst>
          </p:cNvPr>
          <p:cNvSpPr txBox="1"/>
          <p:nvPr/>
        </p:nvSpPr>
        <p:spPr>
          <a:xfrm>
            <a:off x="7438634" y="3201801"/>
            <a:ext cx="22105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WYKSZTAŁCENIE</a:t>
            </a:r>
          </a:p>
        </p:txBody>
      </p:sp>
      <p:graphicFrame>
        <p:nvGraphicFramePr>
          <p:cNvPr id="27" name="Wykres 26">
            <a:extLst>
              <a:ext uri="{FF2B5EF4-FFF2-40B4-BE49-F238E27FC236}">
                <a16:creationId xmlns:a16="http://schemas.microsoft.com/office/drawing/2014/main" id="{9A4D6A03-FB16-477C-AFF0-60A12CF3B6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1193117"/>
              </p:ext>
            </p:extLst>
          </p:nvPr>
        </p:nvGraphicFramePr>
        <p:xfrm>
          <a:off x="6173506" y="3478799"/>
          <a:ext cx="4719778" cy="2098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29" name="Obraz 28">
            <a:extLst>
              <a:ext uri="{FF2B5EF4-FFF2-40B4-BE49-F238E27FC236}">
                <a16:creationId xmlns:a16="http://schemas.microsoft.com/office/drawing/2014/main" id="{92B0AAB3-F456-4B4A-97F4-2241B153A17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054" y="3385375"/>
            <a:ext cx="478800" cy="478800"/>
          </a:xfrm>
          <a:prstGeom prst="rect">
            <a:avLst/>
          </a:prstGeom>
        </p:spPr>
      </p:pic>
      <p:pic>
        <p:nvPicPr>
          <p:cNvPr id="30" name="Obraz 29">
            <a:extLst>
              <a:ext uri="{FF2B5EF4-FFF2-40B4-BE49-F238E27FC236}">
                <a16:creationId xmlns:a16="http://schemas.microsoft.com/office/drawing/2014/main" id="{8B57DA54-2781-4EC7-9ACB-CE015C96686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951" y="3385375"/>
            <a:ext cx="478800" cy="478800"/>
          </a:xfrm>
          <a:prstGeom prst="rect">
            <a:avLst/>
          </a:prstGeom>
        </p:spPr>
      </p:pic>
      <p:sp>
        <p:nvSpPr>
          <p:cNvPr id="32" name="pole tekstowe 5">
            <a:extLst>
              <a:ext uri="{FF2B5EF4-FFF2-40B4-BE49-F238E27FC236}">
                <a16:creationId xmlns:a16="http://schemas.microsoft.com/office/drawing/2014/main" id="{59D0294C-E3AA-4D6E-B55B-4B602AF8D4EA}"/>
              </a:ext>
            </a:extLst>
          </p:cNvPr>
          <p:cNvSpPr txBox="1"/>
          <p:nvPr/>
        </p:nvSpPr>
        <p:spPr>
          <a:xfrm>
            <a:off x="8850" y="6210661"/>
            <a:ext cx="1058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Dane w %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N=3204</a:t>
            </a:r>
          </a:p>
        </p:txBody>
      </p:sp>
      <p:graphicFrame>
        <p:nvGraphicFramePr>
          <p:cNvPr id="21" name="Wykres 20">
            <a:extLst>
              <a:ext uri="{FF2B5EF4-FFF2-40B4-BE49-F238E27FC236}">
                <a16:creationId xmlns:a16="http://schemas.microsoft.com/office/drawing/2014/main" id="{EDFB2393-6771-41DD-95A6-2A5176FA64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7690554"/>
              </p:ext>
            </p:extLst>
          </p:nvPr>
        </p:nvGraphicFramePr>
        <p:xfrm>
          <a:off x="6117705" y="887831"/>
          <a:ext cx="4719778" cy="2098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22" name="pole tekstowe 21">
            <a:extLst>
              <a:ext uri="{FF2B5EF4-FFF2-40B4-BE49-F238E27FC236}">
                <a16:creationId xmlns:a16="http://schemas.microsoft.com/office/drawing/2014/main" id="{848B4C22-4FE1-4DC2-B5F6-E360C885410F}"/>
              </a:ext>
            </a:extLst>
          </p:cNvPr>
          <p:cNvSpPr txBox="1"/>
          <p:nvPr/>
        </p:nvSpPr>
        <p:spPr>
          <a:xfrm>
            <a:off x="7345356" y="873557"/>
            <a:ext cx="22105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POSIADANIE DZIECI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7AF0A59-8F93-4CCB-A765-3BA1811C166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94" y="1041553"/>
            <a:ext cx="478800" cy="4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58883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703809" y="415710"/>
            <a:ext cx="7366714" cy="3538608"/>
          </a:xfr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/>
            <a:r>
              <a:rPr lang="pl-PL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Kontakt</a:t>
            </a:r>
          </a:p>
          <a:p>
            <a:pPr algn="ctr"/>
            <a:endParaRPr lang="pl-PL" sz="1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l-PL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3437905" y="1808755"/>
            <a:ext cx="58985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spcBef>
                <a:spcPct val="0"/>
              </a:spcBef>
            </a:pPr>
            <a:r>
              <a:rPr lang="pl-PL" sz="2000" dirty="0"/>
              <a:t>Piotr </a:t>
            </a:r>
            <a:r>
              <a:rPr lang="pl-PL" sz="2000" dirty="0" err="1"/>
              <a:t>Zimolzak</a:t>
            </a:r>
            <a:endParaRPr lang="pl-PL" sz="2000" dirty="0"/>
          </a:p>
          <a:p>
            <a:pPr algn="ctr" defTabSz="457200">
              <a:spcBef>
                <a:spcPct val="0"/>
              </a:spcBef>
            </a:pPr>
            <a:r>
              <a:rPr lang="pl-PL" sz="2000" dirty="0">
                <a:solidFill>
                  <a:schemeClr val="accent1"/>
                </a:solidFill>
                <a:hlinkClick r:id="rId2"/>
              </a:rPr>
              <a:t>p.zimolzak@swresearch.pl</a:t>
            </a:r>
            <a:endParaRPr lang="pl-PL" sz="2000" dirty="0"/>
          </a:p>
          <a:p>
            <a:pPr algn="ctr" defTabSz="457200">
              <a:spcBef>
                <a:spcPct val="0"/>
              </a:spcBef>
            </a:pPr>
            <a:r>
              <a:rPr lang="pl-PL" sz="2000" dirty="0"/>
              <a:t>+48 22 254 10 55</a:t>
            </a:r>
          </a:p>
          <a:p>
            <a:pPr algn="ctr" defTabSz="457200">
              <a:spcBef>
                <a:spcPct val="0"/>
              </a:spcBef>
            </a:pPr>
            <a:endParaRPr lang="pl-PL" sz="2000" dirty="0"/>
          </a:p>
          <a:p>
            <a:pPr algn="ctr" defTabSz="457200">
              <a:spcBef>
                <a:spcPct val="0"/>
              </a:spcBef>
            </a:pPr>
            <a:r>
              <a:rPr lang="pl-PL" sz="2000" dirty="0"/>
              <a:t>Milena Trojanowska</a:t>
            </a:r>
          </a:p>
          <a:p>
            <a:pPr algn="ctr" defTabSz="457200">
              <a:spcBef>
                <a:spcPct val="0"/>
              </a:spcBef>
            </a:pPr>
            <a:r>
              <a:rPr lang="pl-PL" sz="2000" dirty="0"/>
              <a:t>m.trojanowska@swresearch.pl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822" y="3766782"/>
            <a:ext cx="2344921" cy="168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043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863404" y="2009104"/>
            <a:ext cx="7366714" cy="1419896"/>
          </a:xfr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/>
            <a:r>
              <a:rPr lang="pl-PL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Szczegółowe wyniki badania –</a:t>
            </a:r>
          </a:p>
          <a:p>
            <a:pPr algn="ctr"/>
            <a:r>
              <a:rPr lang="pl-PL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TOTAL</a:t>
            </a:r>
            <a:endParaRPr lang="pl-P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57217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_SW">
  <a:themeElements>
    <a:clrScheme name="NOWE KOLORY SW">
      <a:dk1>
        <a:sysClr val="windowText" lastClr="000000"/>
      </a:dk1>
      <a:lt1>
        <a:sysClr val="window" lastClr="FFFFFF"/>
      </a:lt1>
      <a:dk2>
        <a:srgbClr val="6D6E70"/>
      </a:dk2>
      <a:lt2>
        <a:srgbClr val="E3EACF"/>
      </a:lt2>
      <a:accent1>
        <a:srgbClr val="345288"/>
      </a:accent1>
      <a:accent2>
        <a:srgbClr val="C00000"/>
      </a:accent2>
      <a:accent3>
        <a:srgbClr val="9F8351"/>
      </a:accent3>
      <a:accent4>
        <a:srgbClr val="839943"/>
      </a:accent4>
      <a:accent5>
        <a:srgbClr val="FB9318"/>
      </a:accent5>
      <a:accent6>
        <a:srgbClr val="8F3D7B"/>
      </a:accent6>
      <a:hlink>
        <a:srgbClr val="C00000"/>
      </a:hlink>
      <a:folHlink>
        <a:srgbClr val="FB931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mug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tyw_SW" id="{E33AD85E-8E0B-48F5-8C76-DDADB5D6284D}" vid="{16FC67AB-8A33-4273-8850-6057727B916E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Motyw_SW</Template>
  <TotalTime>12665</TotalTime>
  <Words>5241</Words>
  <Application>Microsoft Office PowerPoint</Application>
  <PresentationFormat>Panoramiczny</PresentationFormat>
  <Paragraphs>703</Paragraphs>
  <Slides>83</Slides>
  <Notes>61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83</vt:i4>
      </vt:variant>
    </vt:vector>
  </HeadingPairs>
  <TitlesOfParts>
    <vt:vector size="89" baseType="lpstr">
      <vt:lpstr>Arial</vt:lpstr>
      <vt:lpstr>Calibri</vt:lpstr>
      <vt:lpstr>Verdana</vt:lpstr>
      <vt:lpstr>Wingdings</vt:lpstr>
      <vt:lpstr>Wingdings 3</vt:lpstr>
      <vt:lpstr>Motyw_SW</vt:lpstr>
      <vt:lpstr>ZDROWA ONA  Infekcje intymne </vt:lpstr>
      <vt:lpstr>SPIS TREŚCI</vt:lpstr>
      <vt:lpstr>METODOLOGIA BADANIA</vt:lpstr>
      <vt:lpstr>Prezentacja programu PowerPoint</vt:lpstr>
      <vt:lpstr>TŁO ZAGADNIENIA</vt:lpstr>
      <vt:lpstr>Podsumowanie badania [1/3]</vt:lpstr>
      <vt:lpstr>Podsumowanie badania [2/3]</vt:lpstr>
      <vt:lpstr>Podsumowanie badania [3/3]</vt:lpstr>
      <vt:lpstr>Prezentacja programu PowerPoint</vt:lpstr>
      <vt:lpstr>LECZENIE INFEKCJI INTYMNYCH</vt:lpstr>
      <vt:lpstr>LECZENIE INFEKCJI INTYMNYCH [podział: posiadanie dzieci]</vt:lpstr>
      <vt:lpstr>ŹRÓDŁO WIEDZY O SPOSOBACH LECZENIA INFEKCJI INTYMNYCH</vt:lpstr>
      <vt:lpstr>ŹRÓDŁO WIEDZY O SPOSOBACH LECZENIA INFEKCJI INTYMNYCH [podział: posiadanie dzieci]</vt:lpstr>
      <vt:lpstr>SPOSOBY LECZENIA INFEKCJI INTYMNYCH</vt:lpstr>
      <vt:lpstr>SPOSOBY LECZENIA INFEKCJI INTYMNYCH [podział: posiadanie dzieci]</vt:lpstr>
      <vt:lpstr>SPOSOBY LECZENIA INFEKCJI INTYMNYCH [podział: posiadanie dzieci]</vt:lpstr>
      <vt:lpstr>Prezentacja programu PowerPoint</vt:lpstr>
      <vt:lpstr>LECZENIE INFEKCJI INTYMNYCH</vt:lpstr>
      <vt:lpstr>ŹRÓDŁO WIEDZY O SPOSOBACH LECZENIA INFEKCJI INTYMNYCH</vt:lpstr>
      <vt:lpstr>SPOSOBY LECZENIA INFEKCJI INTYMNYCH</vt:lpstr>
      <vt:lpstr>Prezentacja programu PowerPoint</vt:lpstr>
      <vt:lpstr>LECZENIE INFEKCJI INTYMNYCH</vt:lpstr>
      <vt:lpstr>ŹRÓDŁO WIEDZY O SPOSOBACH LECZENIA INFEKCJI INTYMNYCH</vt:lpstr>
      <vt:lpstr>SPOSOBY LECZENIA INFEKCJI INTYMNYCH</vt:lpstr>
      <vt:lpstr>Prezentacja programu PowerPoint</vt:lpstr>
      <vt:lpstr>LECZENIE INFEKCJI INTYMNYCH</vt:lpstr>
      <vt:lpstr>ŹRÓDŁO WIEDZY O SPOSOBACH LECZENIA INFEKCJI INTYMNYCH</vt:lpstr>
      <vt:lpstr>SPOSOBY LECZENIA INFEKCJI INTYMNYCH</vt:lpstr>
      <vt:lpstr>Prezentacja programu PowerPoint</vt:lpstr>
      <vt:lpstr>LECZENIE INFEKCJI INTYMNYCH</vt:lpstr>
      <vt:lpstr>ŹRÓDŁO WIEDZY O SPOSOBACH LECZENIA INFEKCJI INTYMNYCH</vt:lpstr>
      <vt:lpstr>SPOSOBY LECZENIA INFEKCJI INTYMNYCH</vt:lpstr>
      <vt:lpstr>Prezentacja programu PowerPoint</vt:lpstr>
      <vt:lpstr>LECZENIE INFEKCJI INTYMNYCH</vt:lpstr>
      <vt:lpstr>ŹRÓDŁO WIEDZY O SPOSOBACH LECZENIA INFEKCJI INTYMNYCH</vt:lpstr>
      <vt:lpstr>SPOSOBY LECZENIA INFEKCJI INTYMNYCH</vt:lpstr>
      <vt:lpstr>Prezentacja programu PowerPoint</vt:lpstr>
      <vt:lpstr>LECZENIE INFEKCJI INTYMNYCH</vt:lpstr>
      <vt:lpstr>ŹRÓDŁO WIEDZY O SPOSOBACH LECZENIA INFEKCJI INTYMNYCH</vt:lpstr>
      <vt:lpstr>SPOSOBY LECZENIA INFEKCJI INTYMNYCH</vt:lpstr>
      <vt:lpstr>Prezentacja programu PowerPoint</vt:lpstr>
      <vt:lpstr>LECZENIE INFEKCJI INTYMNYCH</vt:lpstr>
      <vt:lpstr>ŹRÓDŁO WIEDZY O SPOSOBACH LECZENIA INFEKCJI INTYMNYCH</vt:lpstr>
      <vt:lpstr>SPOSOBY LECZENIA INFEKCJI INTYMNYCH</vt:lpstr>
      <vt:lpstr>Prezentacja programu PowerPoint</vt:lpstr>
      <vt:lpstr>LECZENIE INFEKCJI INTYMNYCH</vt:lpstr>
      <vt:lpstr>ŹRÓDŁO WIEDZY O SPOSOBACH LECZENIA INFEKCJI INTYMNYCH</vt:lpstr>
      <vt:lpstr>SPOSOBY LECZENIA INFEKCJI INTYMNYCH</vt:lpstr>
      <vt:lpstr>Prezentacja programu PowerPoint</vt:lpstr>
      <vt:lpstr>LECZENIE INFEKCJI INTYMNYCH</vt:lpstr>
      <vt:lpstr>ŹRÓDŁO WIEDZY O SPOSOBACH LECZENIA INFEKCJI INTYMNYCH</vt:lpstr>
      <vt:lpstr>SPOSOBY LECZENIA INFEKCJI INTYMNYCH</vt:lpstr>
      <vt:lpstr>Prezentacja programu PowerPoint</vt:lpstr>
      <vt:lpstr>LECZENIE INFEKCJI INTYMNYCH</vt:lpstr>
      <vt:lpstr>ŹRÓDŁO WIEDZY O SPOSOBACH LECZENIA INFEKCJI INTYMNYCH</vt:lpstr>
      <vt:lpstr>SPOSOBY LECZENIA INFEKCJI INTYMNYCH</vt:lpstr>
      <vt:lpstr>Prezentacja programu PowerPoint</vt:lpstr>
      <vt:lpstr>LECZENIE INFEKCJI INTYMNYCH</vt:lpstr>
      <vt:lpstr>ŹRÓDŁO WIEDZY O SPOSOBACH LECZENIA INFEKCJI INTYMNYCH</vt:lpstr>
      <vt:lpstr>SPOSOBY LECZENIA INFEKCJI INTYMNYCH</vt:lpstr>
      <vt:lpstr>Prezentacja programu PowerPoint</vt:lpstr>
      <vt:lpstr>LECZENIE INFEKCJI INTYMNYCH</vt:lpstr>
      <vt:lpstr>ŹRÓDŁO WIEDZY O SPOSOBACH LECZENIA INFEKCJI INTYMNYCH</vt:lpstr>
      <vt:lpstr>SPOSOBY LECZENIA INFEKCJI INTYMNYCH</vt:lpstr>
      <vt:lpstr>Prezentacja programu PowerPoint</vt:lpstr>
      <vt:lpstr>LECZENIE INFEKCJI INTYMNYCH</vt:lpstr>
      <vt:lpstr>ŹRÓDŁO WIEDZY O SPOSOBACH LECZENIA INFEKCJI INTYMNYCH</vt:lpstr>
      <vt:lpstr>SPOSOBY LECZENIA INFEKCJI INTYMNYCH</vt:lpstr>
      <vt:lpstr>Prezentacja programu PowerPoint</vt:lpstr>
      <vt:lpstr>LECZENIE INFEKCJI INTYMNYCH</vt:lpstr>
      <vt:lpstr>ŹRÓDŁO WIEDZY O SPOSOBACH LECZENIA INFEKCJI INTYMNYCH</vt:lpstr>
      <vt:lpstr>SPOSOBY LECZENIA INFEKCJI INTYMNYCH</vt:lpstr>
      <vt:lpstr>Prezentacja programu PowerPoint</vt:lpstr>
      <vt:lpstr>LECZENIE INFEKCJI INTYMNYCH</vt:lpstr>
      <vt:lpstr>ŹRÓDŁO WIEDZY O SPOSOBACH LECZENIA INFEKCJI INTYMNYCH</vt:lpstr>
      <vt:lpstr>SPOSOBY LECZENIA INFEKCJI INTYMNYCH</vt:lpstr>
      <vt:lpstr>Prezentacja programu PowerPoint</vt:lpstr>
      <vt:lpstr>LECZENIE INFEKCJI INTYMNYCH</vt:lpstr>
      <vt:lpstr>ŹRÓDŁO WIEDZY O SPOSOBACH LECZENIA INFEKCJI INTYMNYCH</vt:lpstr>
      <vt:lpstr>SPOSOBY LECZENIA INFEKCJI INTYMNYCH</vt:lpstr>
      <vt:lpstr>Prezentacja programu PowerPoint</vt:lpstr>
      <vt:lpstr>STRUKTURA DEMOGRAFICZNA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Inka</dc:title>
  <dc:creator>User</dc:creator>
  <cp:lastModifiedBy>Milena Trojanowska</cp:lastModifiedBy>
  <cp:revision>947</cp:revision>
  <dcterms:created xsi:type="dcterms:W3CDTF">2014-01-22T09:44:26Z</dcterms:created>
  <dcterms:modified xsi:type="dcterms:W3CDTF">2019-07-25T10:26:40Z</dcterms:modified>
</cp:coreProperties>
</file>